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57" r:id="rId4"/>
    <p:sldId id="259" r:id="rId5"/>
    <p:sldId id="260" r:id="rId6"/>
    <p:sldId id="263" r:id="rId7"/>
    <p:sldId id="273" r:id="rId8"/>
    <p:sldId id="261" r:id="rId9"/>
    <p:sldId id="258" r:id="rId10"/>
    <p:sldId id="264" r:id="rId11"/>
    <p:sldId id="266" r:id="rId12"/>
    <p:sldId id="270" r:id="rId13"/>
    <p:sldId id="271" r:id="rId14"/>
    <p:sldId id="278" r:id="rId15"/>
    <p:sldId id="279" r:id="rId16"/>
    <p:sldId id="276" r:id="rId17"/>
    <p:sldId id="274" r:id="rId18"/>
    <p:sldId id="272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2DA3C5-28EA-40AA-907C-39F84E4C459E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5CF110-81A3-44FB-B958-555E087AA3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20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8A8975-1202-40A0-8A4B-9167E585C4E9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D06C40-7F9B-476C-9BDB-6674B72B90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3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My son is just finishing up sciences at John Abbott and has just put</a:t>
            </a:r>
            <a:r>
              <a:rPr lang="en-CA" baseline="0" dirty="0"/>
              <a:t> in his application for the August cooking group…he’s really excited!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6C40-7F9B-476C-9BDB-6674B72B901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5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CE75-331C-4F7F-A280-BD3BC95FD38F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D60B-3261-47BA-897E-3B3E053C01B4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B61B-F34C-48E3-8205-54024661E21E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38A9-E37D-4CF5-94BD-15560FACF274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0BE2-45CB-4BBE-8079-61E76B848F28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4487-D456-42B1-8814-0814FFEF5AD1}" type="datetime1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B75A-04BF-4E75-828F-15EF3BFA772A}" type="datetime1">
              <a:rPr lang="en-CA" smtClean="0"/>
              <a:t>2020-09-03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B647-79F6-470E-8EF5-4F95D09E75E7}" type="datetime1">
              <a:rPr lang="en-CA" smtClean="0"/>
              <a:t>2020-09-03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9A70-EC8D-4F1E-A099-C8CF27E762A8}" type="datetime1">
              <a:rPr lang="en-CA" smtClean="0"/>
              <a:t>2020-09-03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5B26-1A0A-4648-B04C-840C911EF046}" type="datetime1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B2F2-40E9-4B35-A9CE-F1FCBCB95345}" type="datetime1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E3F3AF-62A5-480B-8C32-9100BB303229}" type="datetime1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224BBA0-50D8-4A86-91C9-F593802FECB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32" y="3137642"/>
            <a:ext cx="4764737" cy="3573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46690"/>
            <a:ext cx="3089590" cy="171415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5D1695-3C2B-4755-9159-0A41FD65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40000">
            <a:off x="962614" y="1849584"/>
            <a:ext cx="5642836" cy="1204306"/>
          </a:xfrm>
        </p:spPr>
        <p:txBody>
          <a:bodyPr/>
          <a:lstStyle/>
          <a:p>
            <a:r>
              <a:rPr lang="en-US" dirty="0"/>
              <a:t>An overview of our vocational programs</a:t>
            </a:r>
          </a:p>
        </p:txBody>
      </p:sp>
    </p:spTree>
    <p:extLst>
      <p:ext uri="{BB962C8B-B14F-4D97-AF65-F5344CB8AC3E}">
        <p14:creationId xmlns:p14="http://schemas.microsoft.com/office/powerpoint/2010/main" val="179316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48382" cy="792088"/>
          </a:xfrm>
        </p:spPr>
        <p:txBody>
          <a:bodyPr/>
          <a:lstStyle/>
          <a:p>
            <a: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RETAIL BUTCHERY</a:t>
            </a:r>
            <a:br>
              <a:rPr lang="en-CA" dirty="0"/>
            </a:br>
            <a:r>
              <a:rPr lang="en-CA" sz="2400" dirty="0">
                <a:latin typeface="+mn-lt"/>
              </a:rPr>
              <a:t>900 hours </a:t>
            </a:r>
            <a:r>
              <a:rPr lang="en-CA" sz="2400" dirty="0">
                <a:solidFill>
                  <a:srgbClr val="0070C0"/>
                </a:solidFill>
                <a:latin typeface="+mn-lt"/>
              </a:rPr>
              <a:t>(8-9 Months)   D.E.P.</a:t>
            </a:r>
            <a:endParaRPr lang="en-CA" sz="2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004366" cy="3168353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hardworking, physically fit, can work in the cold, meticulous, patient, passionate, team player, can communicate in French</a:t>
            </a:r>
          </a:p>
          <a:p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Secondary Ill credits in English, Second Language and Mathematics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2" y="3717032"/>
            <a:ext cx="3942281" cy="2956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08912" cy="936104"/>
          </a:xfrm>
        </p:spPr>
        <p:txBody>
          <a:bodyPr/>
          <a:lstStyle/>
          <a:p>
            <a:r>
              <a:rPr lang="en-CA" sz="3200" cap="none" dirty="0">
                <a:latin typeface="Franklin Gothic Medium" panose="020B0603020102020204" pitchFamily="34" charset="0"/>
              </a:rPr>
              <a:t>MARKET-FRESH CUISINE</a:t>
            </a:r>
            <a:r>
              <a:rPr lang="en-CA" sz="3200" cap="none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 </a:t>
            </a:r>
            <a:br>
              <a:rPr lang="en-CA" cap="none" dirty="0">
                <a:solidFill>
                  <a:srgbClr val="0070C0"/>
                </a:solidFill>
              </a:rPr>
            </a:br>
            <a:r>
              <a:rPr lang="en-CA" sz="2400" dirty="0">
                <a:latin typeface="Arial"/>
              </a:rPr>
              <a:t>525 hours </a:t>
            </a:r>
            <a:r>
              <a:rPr lang="en-CA" sz="2400" dirty="0">
                <a:solidFill>
                  <a:srgbClr val="0070C0"/>
                </a:solidFill>
                <a:latin typeface="Arial"/>
              </a:rPr>
              <a:t> A.V.S</a:t>
            </a:r>
            <a:r>
              <a:rPr lang="en-CA" sz="2000" dirty="0">
                <a:solidFill>
                  <a:srgbClr val="0070C0"/>
                </a:solidFill>
                <a:latin typeface="Arial"/>
              </a:rPr>
              <a:t>.</a:t>
            </a:r>
            <a:br>
              <a:rPr lang="en-CA" sz="2000" dirty="0">
                <a:solidFill>
                  <a:srgbClr val="0070C0"/>
                </a:solidFill>
                <a:latin typeface="Arial"/>
              </a:rPr>
            </a:br>
            <a:endParaRPr lang="en-CA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73454" cy="3472357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passionate, dynamic, flexible, physically fit </a:t>
            </a:r>
          </a:p>
          <a:p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DEP in Professional Cooking or relevant industry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11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63639"/>
            <a:ext cx="4249338" cy="318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80920" cy="116592"/>
          </a:xfrm>
        </p:spPr>
        <p:txBody>
          <a:bodyPr/>
          <a:lstStyle/>
          <a:p>
            <a: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DENTAL ASSISTANCE </a:t>
            </a:r>
            <a:br>
              <a:rPr lang="en-CA" b="1" cap="none" dirty="0">
                <a:solidFill>
                  <a:srgbClr val="000000"/>
                </a:solidFill>
                <a:latin typeface="Franklin Gothic Book"/>
              </a:rPr>
            </a:br>
            <a:r>
              <a:rPr lang="fr-FR" sz="1800" dirty="0">
                <a:solidFill>
                  <a:srgbClr val="0070C0"/>
                </a:solidFill>
                <a:latin typeface="Arial"/>
              </a:rPr>
              <a:t> </a:t>
            </a:r>
            <a:r>
              <a:rPr lang="fr-FR" sz="2400" dirty="0">
                <a:latin typeface="Arial"/>
              </a:rPr>
              <a:t>1500 </a:t>
            </a:r>
            <a:r>
              <a:rPr lang="fr-FR" sz="2400" dirty="0" err="1">
                <a:latin typeface="Arial"/>
              </a:rPr>
              <a:t>hOUrs</a:t>
            </a:r>
            <a:r>
              <a:rPr lang="fr-FR" sz="2400" dirty="0">
                <a:latin typeface="Arial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Arial"/>
              </a:rPr>
              <a:t>(13 </a:t>
            </a:r>
            <a:r>
              <a:rPr lang="fr-FR" sz="2400" dirty="0" err="1">
                <a:solidFill>
                  <a:srgbClr val="0070C0"/>
                </a:solidFill>
                <a:latin typeface="Arial"/>
              </a:rPr>
              <a:t>months</a:t>
            </a:r>
            <a:r>
              <a:rPr lang="fr-FR" sz="2400" dirty="0">
                <a:solidFill>
                  <a:srgbClr val="0070C0"/>
                </a:solidFill>
                <a:latin typeface="Arial"/>
              </a:rPr>
              <a:t>)  D.E.P </a:t>
            </a:r>
            <a:br>
              <a:rPr lang="fr-FR" sz="2400" cap="none" dirty="0">
                <a:solidFill>
                  <a:srgbClr val="0070C0"/>
                </a:solidFill>
                <a:latin typeface="Arial"/>
              </a:rPr>
            </a:br>
            <a:endParaRPr lang="en-C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148382" cy="3528392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detail oriented, good communicator, compassionate, empathetic, team player</a:t>
            </a: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Secondary IV credits in English, Second Language and Mathematics </a:t>
            </a:r>
          </a:p>
          <a:p>
            <a:pPr marL="0" indent="0"/>
            <a:r>
              <a:rPr lang="en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0" y="3695226"/>
            <a:ext cx="3166307" cy="2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352928" cy="720080"/>
          </a:xfrm>
        </p:spPr>
        <p:txBody>
          <a:bodyPr wrap="square"/>
          <a:lstStyle/>
          <a:p>
            <a: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PHARMACY TECHNICAL ASSISTANCE </a:t>
            </a:r>
            <a:br>
              <a:rPr lang="en-CA" b="1" cap="none" dirty="0">
                <a:solidFill>
                  <a:srgbClr val="000000"/>
                </a:solidFill>
                <a:latin typeface="Franklin Gothic Book"/>
              </a:rPr>
            </a:br>
            <a:r>
              <a:rPr lang="fr-FR" sz="1800" dirty="0">
                <a:solidFill>
                  <a:srgbClr val="0070C0"/>
                </a:solidFill>
                <a:latin typeface="Arial"/>
              </a:rPr>
              <a:t> </a:t>
            </a:r>
            <a:r>
              <a:rPr lang="fr-FR" sz="2400" dirty="0">
                <a:latin typeface="+mn-lt"/>
              </a:rPr>
              <a:t>1230 </a:t>
            </a:r>
            <a:r>
              <a:rPr lang="fr-FR" sz="2400" dirty="0" err="1">
                <a:latin typeface="+mn-lt"/>
              </a:rPr>
              <a:t>hOURS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(10 </a:t>
            </a:r>
            <a:r>
              <a:rPr lang="fr-FR" sz="2400" dirty="0" err="1">
                <a:solidFill>
                  <a:srgbClr val="0070C0"/>
                </a:solidFill>
                <a:latin typeface="+mn-lt"/>
              </a:rPr>
              <a:t>months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) D.E.P.</a:t>
            </a:r>
            <a:br>
              <a:rPr lang="fr-FR" sz="2400" cap="none" dirty="0">
                <a:solidFill>
                  <a:srgbClr val="0070C0"/>
                </a:solidFill>
                <a:latin typeface="+mn-lt"/>
              </a:rPr>
            </a:br>
            <a:endParaRPr lang="en-CA" sz="2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3240360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detail oriented, great communication skills, team player, good math skills, excellent memory, must be bilingual </a:t>
            </a:r>
            <a:endParaRPr lang="en-CA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b="0" dirty="0">
                <a:latin typeface="Arial" panose="020B0604020202020204" pitchFamily="34" charset="0"/>
                <a:cs typeface="Arial" panose="020B0604020202020204" pitchFamily="34" charset="0"/>
              </a:rPr>
              <a:t>Secondary IV credits in English Second language and mathematics</a:t>
            </a:r>
            <a:endParaRPr lang="en-C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62072"/>
            <a:ext cx="3147548" cy="209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6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28" y="977908"/>
            <a:ext cx="8352928" cy="720080"/>
          </a:xfrm>
        </p:spPr>
        <p:txBody>
          <a:bodyPr wrap="square"/>
          <a:lstStyle/>
          <a:p>
            <a: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Health Assistance &amp; Nursing Care</a:t>
            </a:r>
            <a:b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fr-FR" sz="2400" dirty="0">
                <a:latin typeface="+mn-lt"/>
              </a:rPr>
              <a:t>1800 </a:t>
            </a:r>
            <a:r>
              <a:rPr lang="fr-FR" sz="2400" dirty="0" err="1">
                <a:latin typeface="+mn-lt"/>
              </a:rPr>
              <a:t>hOURS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(22 </a:t>
            </a:r>
            <a:r>
              <a:rPr lang="fr-FR" sz="2400" dirty="0" err="1">
                <a:solidFill>
                  <a:srgbClr val="0070C0"/>
                </a:solidFill>
                <a:latin typeface="+mn-lt"/>
              </a:rPr>
              <a:t>months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) D.E.P.</a:t>
            </a:r>
            <a:br>
              <a:rPr lang="fr-FR" sz="2400" cap="none" dirty="0">
                <a:solidFill>
                  <a:srgbClr val="0070C0"/>
                </a:solidFill>
                <a:latin typeface="+mn-lt"/>
              </a:rPr>
            </a:br>
            <a:endParaRPr lang="en-CA" sz="2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17470" cy="3240360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b="0" dirty="0">
                <a:latin typeface="Arial" panose="020B0604020202020204" pitchFamily="34" charset="0"/>
                <a:cs typeface="Arial" panose="020B0604020202020204" pitchFamily="34" charset="0"/>
              </a:rPr>
              <a:t>detail oriented, great communication skills, team player, good math skills, excellent memory, must be bilingual </a:t>
            </a:r>
            <a:endParaRPr lang="en-CA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Secondary V credits in language of instruction and Secondary IV credits in second language and mathematics</a:t>
            </a:r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5" y="3904566"/>
            <a:ext cx="3109805" cy="207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91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352928" cy="720080"/>
          </a:xfrm>
        </p:spPr>
        <p:txBody>
          <a:bodyPr wrap="square"/>
          <a:lstStyle/>
          <a:p>
            <a:r>
              <a:rPr lang="en-US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Institutional and Home Care Assistance</a:t>
            </a:r>
            <a:br>
              <a:rPr lang="en-CA" b="1" cap="none" dirty="0">
                <a:solidFill>
                  <a:srgbClr val="000000"/>
                </a:solidFill>
                <a:latin typeface="Franklin Gothic Book"/>
              </a:rPr>
            </a:br>
            <a:r>
              <a:rPr lang="fr-FR" sz="1800" dirty="0">
                <a:solidFill>
                  <a:srgbClr val="0070C0"/>
                </a:solidFill>
                <a:latin typeface="Arial"/>
              </a:rPr>
              <a:t> </a:t>
            </a:r>
            <a:r>
              <a:rPr lang="fr-FR" sz="2400" dirty="0">
                <a:latin typeface="+mn-lt"/>
              </a:rPr>
              <a:t>870 </a:t>
            </a:r>
            <a:r>
              <a:rPr lang="fr-FR" sz="2400" dirty="0" err="1">
                <a:latin typeface="+mn-lt"/>
              </a:rPr>
              <a:t>hOURS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(9 </a:t>
            </a:r>
            <a:r>
              <a:rPr lang="fr-FR" sz="2400" dirty="0" err="1">
                <a:solidFill>
                  <a:srgbClr val="0070C0"/>
                </a:solidFill>
                <a:latin typeface="+mn-lt"/>
              </a:rPr>
              <a:t>months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) D.E.P.</a:t>
            </a:r>
            <a:br>
              <a:rPr lang="fr-FR" sz="2400" cap="none" dirty="0">
                <a:solidFill>
                  <a:srgbClr val="0070C0"/>
                </a:solidFill>
                <a:latin typeface="+mn-lt"/>
              </a:rPr>
            </a:br>
            <a:endParaRPr lang="en-CA" sz="2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3240360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b="0" dirty="0">
                <a:latin typeface="Arial" panose="020B0604020202020204" pitchFamily="34" charset="0"/>
                <a:cs typeface="Arial" panose="020B0604020202020204" pitchFamily="34" charset="0"/>
              </a:rPr>
              <a:t>detail oriented, great communication skills, team player, good math skills, excellent memory, must be bilingual </a:t>
            </a:r>
            <a:endParaRPr lang="en-CA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Secondary III credits in language of instruction, second language and mathematics in the programs of study </a:t>
            </a:r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64014"/>
            <a:ext cx="2685842" cy="246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01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16</a:t>
            </a:fld>
            <a:endParaRPr lang="en-CA"/>
          </a:p>
        </p:txBody>
      </p:sp>
      <p:pic>
        <p:nvPicPr>
          <p:cNvPr id="1026" name="Picture 2" descr="21st century skills: The 6 C's of Educatio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911"/>
            <a:ext cx="7486546" cy="56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5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88324" cy="1656184"/>
          </a:xfrm>
        </p:spPr>
        <p:txBody>
          <a:bodyPr/>
          <a:lstStyle/>
          <a:p>
            <a:r>
              <a:rPr lang="en-US" dirty="0"/>
              <a:t>testimonial: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32340" cy="3456384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  </a:t>
            </a:r>
          </a:p>
          <a:p>
            <a:endParaRPr lang="en-US" sz="2400" b="0" dirty="0"/>
          </a:p>
          <a:p>
            <a:r>
              <a:rPr lang="en-US" sz="2400" b="0" dirty="0"/>
              <a:t> “PACC Career Centre is one of the most exciting places I’ve ever studied at. The building is brimming with opportunities for hands-on learning and possible opportunities for career success. The teachers are passionate about what they do, and the facilities are absolutely top notch.”</a:t>
            </a:r>
            <a:r>
              <a:rPr lang="fr-CA" dirty="0"/>
              <a:t>   </a:t>
            </a:r>
            <a:r>
              <a:rPr lang="fr-CA" sz="2000" dirty="0"/>
              <a:t>BRIONY BLAKE-OXTON  </a:t>
            </a:r>
            <a:r>
              <a:rPr lang="fr-CA" sz="2000" b="0" dirty="0" err="1"/>
              <a:t>Graduate</a:t>
            </a:r>
            <a:br>
              <a:rPr lang="en-US" sz="2000" dirty="0"/>
            </a:br>
            <a:r>
              <a:rPr lang="en-US" sz="2400" b="0" dirty="0"/>
              <a:t> 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18</a:t>
            </a:fld>
            <a:endParaRPr lang="en-CA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25" y="2041760"/>
            <a:ext cx="6321033" cy="41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332656"/>
            <a:ext cx="7717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Take-homes…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Vocational Education is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just an ‘alternative’ path or a ‘plan B’.  It’s just as viable an option as any other. 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learning through doing, our graduates are among the first to be hired in their career of choice.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315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19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547664" y="206084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latin typeface="Franklin Gothic Medium" panose="020B0603020102020204" pitchFamily="34" charset="0"/>
              </a:rPr>
              <a:t>Thank you very much for your time! </a:t>
            </a:r>
            <a:r>
              <a:rPr lang="en-CA" sz="4800" dirty="0">
                <a:latin typeface="Franklin Gothic Medium" panose="020B0603020102020204" pitchFamily="34" charset="0"/>
                <a:sym typeface="Wingdings" panose="05000000000000000000" pitchFamily="2" charset="2"/>
              </a:rPr>
              <a:t>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71778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527063"/>
            <a:ext cx="2808312" cy="821818"/>
          </a:xfrm>
        </p:spPr>
        <p:txBody>
          <a:bodyPr/>
          <a:lstStyle/>
          <a:p>
            <a:r>
              <a:rPr lang="en-US" sz="3200" dirty="0"/>
              <a:t>An overview 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85" y="295764"/>
            <a:ext cx="2219287" cy="1231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4254" y="2636912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C00000"/>
                </a:solidFill>
                <a:latin typeface="Albertus Extra Bold" panose="020E0802040304020204" pitchFamily="34" charset="0"/>
              </a:rPr>
              <a:t>FOOD  SECTOR </a:t>
            </a:r>
            <a:r>
              <a:rPr lang="en-CA" dirty="0">
                <a:solidFill>
                  <a:srgbClr val="C00000"/>
                </a:solidFill>
                <a:latin typeface="Albertus Extra Bold" panose="020E0802040304020204" pitchFamily="34" charset="0"/>
              </a:rPr>
              <a:t>(Pearson School of Culinary Arts / Centre of Expertise)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C00000"/>
                </a:solidFill>
                <a:latin typeface="Albertus Extra Bold" panose="020E0802040304020204" pitchFamily="34" charset="0"/>
              </a:rPr>
              <a:t>BUSINESS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C00000"/>
                </a:solidFill>
                <a:latin typeface="Albertus Extra Bold" panose="020E0802040304020204" pitchFamily="34" charset="0"/>
              </a:rPr>
              <a:t>HEALTH SECTOR </a:t>
            </a:r>
            <a:r>
              <a:rPr lang="en-CA" dirty="0">
                <a:solidFill>
                  <a:srgbClr val="C00000"/>
                </a:solidFill>
                <a:latin typeface="Albertus Extra Bold" panose="020E0802040304020204" pitchFamily="34" charset="0"/>
              </a:rPr>
              <a:t>(Centre of Expertise)</a:t>
            </a:r>
          </a:p>
        </p:txBody>
      </p:sp>
    </p:spTree>
    <p:extLst>
      <p:ext uri="{BB962C8B-B14F-4D97-AF65-F5344CB8AC3E}">
        <p14:creationId xmlns:p14="http://schemas.microsoft.com/office/powerpoint/2010/main" val="42478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7992888" cy="594928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C00000"/>
                </a:solidFill>
                <a:latin typeface="Albertus Extra Bold" panose="020E0802040304020204" pitchFamily="34" charset="0"/>
              </a:rPr>
              <a:t>FOOD  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Bread Making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Food &amp; Beverage Services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Pastry Making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Professional Cooking           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Retail Butchery          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Market Fresh Cuisine  			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3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85" y="295764"/>
            <a:ext cx="2219287" cy="12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1124744"/>
            <a:ext cx="7744231" cy="401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>
                <a:solidFill>
                  <a:srgbClr val="C00000"/>
                </a:solidFill>
                <a:latin typeface="Albertus Extra Bold" panose="020E0802040304020204" pitchFamily="34" charset="0"/>
              </a:rPr>
              <a:t>BUSINESS 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Accounting Studies 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Administrative Assistance 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/>
              <a:t> Medical Secretarial Studies 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Starting a Business 			</a:t>
            </a:r>
          </a:p>
          <a:p>
            <a:pPr marL="0" indent="0"/>
            <a:endParaRPr lang="en-CA" sz="3200" dirty="0"/>
          </a:p>
          <a:p>
            <a:endParaRPr lang="en-CA" sz="3200" dirty="0">
              <a:solidFill>
                <a:srgbClr val="C00000"/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4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236947" cy="12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1052736"/>
            <a:ext cx="79208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200" dirty="0">
              <a:solidFill>
                <a:srgbClr val="006600"/>
              </a:solidFill>
              <a:latin typeface="Albertus Extra Bold" panose="020E08020403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CA" sz="6700" dirty="0">
                <a:solidFill>
                  <a:srgbClr val="C00000"/>
                </a:solidFill>
                <a:latin typeface="Albertus Extra Bold" panose="020E0802040304020204" pitchFamily="34" charset="0"/>
              </a:rPr>
              <a:t>HEALTH  SECTOR</a:t>
            </a:r>
            <a:r>
              <a:rPr lang="en-CA" sz="5800" dirty="0"/>
              <a:t>		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5800" dirty="0"/>
              <a:t>Dental Assistance*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5800" dirty="0"/>
              <a:t>Health Assistance &amp; Nursing Care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5800" dirty="0"/>
              <a:t>Institutional and Home Care Assistance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5800" dirty="0"/>
              <a:t> Pharmacy Technical Assistance*  		</a:t>
            </a:r>
          </a:p>
          <a:p>
            <a:pPr marL="0" indent="0">
              <a:lnSpc>
                <a:spcPct val="120000"/>
              </a:lnSpc>
            </a:pPr>
            <a:r>
              <a:rPr lang="en-CA" sz="5800" dirty="0"/>
              <a:t>   </a:t>
            </a:r>
            <a:r>
              <a:rPr lang="en-CA" sz="3800" dirty="0"/>
              <a:t>*unique to PACC Career Centre</a:t>
            </a:r>
            <a:r>
              <a:rPr lang="en-CA" sz="5800" dirty="0"/>
              <a:t>		</a:t>
            </a:r>
            <a:r>
              <a:rPr lang="en-CA" sz="4600" dirty="0"/>
              <a:t>		</a:t>
            </a:r>
          </a:p>
          <a:p>
            <a:pPr marL="0" indent="0"/>
            <a:r>
              <a:rPr lang="en-CA" sz="46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4421"/>
            <a:ext cx="3925918" cy="294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80920" cy="1296144"/>
          </a:xfrm>
        </p:spPr>
        <p:txBody>
          <a:bodyPr/>
          <a:lstStyle/>
          <a:p>
            <a:r>
              <a:rPr lang="en-CA" sz="3200" cap="none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BREAD MAKING </a:t>
            </a:r>
            <a:br>
              <a:rPr lang="en-CA" cap="none" dirty="0"/>
            </a:br>
            <a:r>
              <a:rPr lang="en-CA" sz="2400" dirty="0">
                <a:latin typeface="+mn-lt"/>
              </a:rPr>
              <a:t>795 hours </a:t>
            </a:r>
            <a:r>
              <a:rPr lang="en-CA" sz="2400" dirty="0">
                <a:solidFill>
                  <a:srgbClr val="0070C0"/>
                </a:solidFill>
                <a:latin typeface="+mn-lt"/>
              </a:rPr>
              <a:t>(7 Months)  </a:t>
            </a:r>
            <a:r>
              <a:rPr lang="fr-FR" sz="2400" cap="none" dirty="0">
                <a:solidFill>
                  <a:srgbClr val="0070C0"/>
                </a:solidFill>
                <a:latin typeface="+mn-lt"/>
              </a:rPr>
              <a:t>D.E.P. </a:t>
            </a:r>
            <a:endParaRPr lang="en-CA" sz="24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848872" cy="3435833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physically fit, hardworking, passionate, motivated, can handle a flexible work schedule and must be bilingual</a:t>
            </a:r>
          </a:p>
          <a:p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Secondary Ill credits in English, Second Language and Mathematics </a:t>
            </a:r>
          </a:p>
          <a:p>
            <a:endParaRPr lang="en-C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6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7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899592" y="692696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Franklin Gothic Medium" panose="020B0603020102020204" pitchFamily="34" charset="0"/>
              </a:rPr>
              <a:t>FOOD AND BEVERAGE</a:t>
            </a:r>
            <a:br>
              <a:rPr lang="en-CA" dirty="0"/>
            </a:br>
            <a:r>
              <a:rPr lang="fr-FR" sz="2400" dirty="0"/>
              <a:t> 960 HOURS </a:t>
            </a:r>
            <a:r>
              <a:rPr lang="fr-FR" sz="2400" dirty="0">
                <a:solidFill>
                  <a:srgbClr val="0070C0"/>
                </a:solidFill>
              </a:rPr>
              <a:t> D.E.P. </a:t>
            </a:r>
            <a:endParaRPr lang="fr-CA" sz="2400" dirty="0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adaptable, people oriented, open, curious, hard working, bilingual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Secondary Ill credits in English,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   Second Language and Mathematics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1">
            <a:extLst>
              <a:ext uri="{FF2B5EF4-FFF2-40B4-BE49-F238E27FC236}">
                <a16:creationId xmlns:a16="http://schemas.microsoft.com/office/drawing/2014/main" id="{4062E7B9-D597-4569-9844-4108EA64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44" y="2924944"/>
            <a:ext cx="2314764" cy="348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88892" cy="1080120"/>
          </a:xfrm>
        </p:spPr>
        <p:txBody>
          <a:bodyPr/>
          <a:lstStyle/>
          <a:p>
            <a:r>
              <a:rPr lang="en-CA" sz="3200" dirty="0"/>
              <a:t>PASTRY MAKING </a:t>
            </a:r>
            <a:br>
              <a:rPr lang="en-CA" dirty="0"/>
            </a:br>
            <a:r>
              <a:rPr lang="en-CA" sz="2400" dirty="0">
                <a:latin typeface="+mn-lt"/>
              </a:rPr>
              <a:t>1350 Hours </a:t>
            </a:r>
            <a:r>
              <a:rPr lang="en-CA" sz="2400" dirty="0">
                <a:solidFill>
                  <a:srgbClr val="0070C0"/>
                </a:solidFill>
                <a:latin typeface="+mn-lt"/>
              </a:rPr>
              <a:t>(13 months) D.E.P.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272808" cy="3363825"/>
          </a:xfrm>
        </p:spPr>
        <p:txBody>
          <a:bodyPr>
            <a:noAutofit/>
          </a:bodyPr>
          <a:lstStyle/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creative, artistic, detail-oriented, passionate, team player, punctual</a:t>
            </a: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Secondary IV credits in English, Second Language and Mathematics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8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64325"/>
            <a:ext cx="4184882" cy="3135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28792" cy="1152128"/>
          </a:xfrm>
        </p:spPr>
        <p:txBody>
          <a:bodyPr/>
          <a:lstStyle/>
          <a:p>
            <a:r>
              <a:rPr lang="en-CA" sz="3200" dirty="0"/>
              <a:t>Professional Cooking </a:t>
            </a:r>
            <a:br>
              <a:rPr lang="en-CA" dirty="0"/>
            </a:br>
            <a:r>
              <a:rPr lang="fr-FR" sz="2400" cap="none" dirty="0">
                <a:latin typeface="+mn-lt"/>
              </a:rPr>
              <a:t>1470 HOURS </a:t>
            </a:r>
            <a:r>
              <a:rPr lang="fr-FR" sz="2400" cap="none" dirty="0">
                <a:solidFill>
                  <a:srgbClr val="0070C0"/>
                </a:solidFill>
                <a:latin typeface="+mn-lt"/>
              </a:rPr>
              <a:t>(14 MONTHS) D.E.P. </a:t>
            </a:r>
            <a:r>
              <a:rPr lang="fr-FR" sz="2400" b="1" dirty="0">
                <a:solidFill>
                  <a:srgbClr val="0070C0"/>
                </a:solidFill>
                <a:latin typeface="+mn-lt"/>
              </a:rPr>
              <a:t> </a:t>
            </a:r>
            <a:endParaRPr lang="en-CA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08912" cy="3363825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team player, physically fit, punctual, can perform under pressure, meticulous and can handle a flexible work schedule</a:t>
            </a:r>
          </a:p>
          <a:p>
            <a:pPr marL="0" indent="0"/>
            <a:r>
              <a:rPr lang="en-C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Prerequisites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Secondary IV credits in English, Second Language and Mathematics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BBA0-50D8-4A86-91C9-F593802FECBC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4134301" cy="3100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4" y="378595"/>
            <a:ext cx="2253363" cy="1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998</TotalTime>
  <Words>774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Albertus Extra Bold</vt:lpstr>
      <vt:lpstr>Arial</vt:lpstr>
      <vt:lpstr>Calibri</vt:lpstr>
      <vt:lpstr>Franklin Gothic Book</vt:lpstr>
      <vt:lpstr>Franklin Gothic Medium</vt:lpstr>
      <vt:lpstr>Wingdings</vt:lpstr>
      <vt:lpstr>Angles</vt:lpstr>
      <vt:lpstr>An overview of our vocational programs</vt:lpstr>
      <vt:lpstr>An overview </vt:lpstr>
      <vt:lpstr>PowerPoint Presentation</vt:lpstr>
      <vt:lpstr>PowerPoint Presentation</vt:lpstr>
      <vt:lpstr>PowerPoint Presentation</vt:lpstr>
      <vt:lpstr>BREAD MAKING  795 hours (7 Months)  D.E.P. </vt:lpstr>
      <vt:lpstr>PowerPoint Presentation</vt:lpstr>
      <vt:lpstr>PASTRY MAKING  1350 Hours (13 months) D.E.P. </vt:lpstr>
      <vt:lpstr>Professional Cooking  1470 HOURS (14 MONTHS) D.E.P.  </vt:lpstr>
      <vt:lpstr>RETAIL BUTCHERY 900 hours (8-9 Months)   D.E.P.</vt:lpstr>
      <vt:lpstr>MARKET-FRESH CUISINE  525 hours  A.V.S. </vt:lpstr>
      <vt:lpstr>DENTAL ASSISTANCE   1500 hOUrs (13 months)  D.E.P  </vt:lpstr>
      <vt:lpstr>PHARMACY TECHNICAL ASSISTANCE   1230 hOURS (10 months) D.E.P. </vt:lpstr>
      <vt:lpstr>Health Assistance &amp; Nursing Care 1800 hOURS (22 months) D.E.P. </vt:lpstr>
      <vt:lpstr>Institutional and Home Care Assistance  870 hOURS (9 months) D.E.P. </vt:lpstr>
      <vt:lpstr>PowerPoint Presentation</vt:lpstr>
      <vt:lpstr>testimonial: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LBPSB Guidance Counsellors</dc:title>
  <dc:creator>Windows User</dc:creator>
  <cp:lastModifiedBy>Kathi Jen Murphy</cp:lastModifiedBy>
  <cp:revision>241</cp:revision>
  <cp:lastPrinted>2018-03-29T14:13:12Z</cp:lastPrinted>
  <dcterms:created xsi:type="dcterms:W3CDTF">2014-03-18T20:12:24Z</dcterms:created>
  <dcterms:modified xsi:type="dcterms:W3CDTF">2020-09-03T20:54:54Z</dcterms:modified>
</cp:coreProperties>
</file>