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1911" r:id="rId5"/>
    <p:sldId id="257" r:id="rId6"/>
    <p:sldId id="1820" r:id="rId7"/>
    <p:sldId id="1657" r:id="rId8"/>
    <p:sldId id="2030" r:id="rId9"/>
    <p:sldId id="1993" r:id="rId10"/>
    <p:sldId id="1997" r:id="rId11"/>
    <p:sldId id="1980" r:id="rId12"/>
    <p:sldId id="1982" r:id="rId13"/>
    <p:sldId id="1994" r:id="rId14"/>
    <p:sldId id="1996" r:id="rId15"/>
    <p:sldId id="1995" r:id="rId16"/>
    <p:sldId id="1979" r:id="rId17"/>
    <p:sldId id="2029" r:id="rId18"/>
    <p:sldId id="2031" r:id="rId19"/>
    <p:sldId id="2032" r:id="rId20"/>
    <p:sldId id="2034" r:id="rId21"/>
    <p:sldId id="1984" r:id="rId22"/>
    <p:sldId id="1999" r:id="rId23"/>
    <p:sldId id="2000" r:id="rId24"/>
    <p:sldId id="2001" r:id="rId25"/>
    <p:sldId id="2006" r:id="rId26"/>
    <p:sldId id="2007" r:id="rId27"/>
    <p:sldId id="2008" r:id="rId28"/>
    <p:sldId id="2035" r:id="rId29"/>
    <p:sldId id="2011" r:id="rId30"/>
    <p:sldId id="2013" r:id="rId31"/>
    <p:sldId id="1986" r:id="rId32"/>
    <p:sldId id="2020" r:id="rId33"/>
    <p:sldId id="2038" r:id="rId34"/>
    <p:sldId id="1987" r:id="rId35"/>
    <p:sldId id="2037" r:id="rId36"/>
    <p:sldId id="2015" r:id="rId37"/>
    <p:sldId id="2016" r:id="rId38"/>
    <p:sldId id="1989" r:id="rId39"/>
    <p:sldId id="2033" r:id="rId40"/>
    <p:sldId id="2027" r:id="rId41"/>
    <p:sldId id="1832" r:id="rId42"/>
    <p:sldId id="1826" r:id="rId43"/>
    <p:sldId id="2025" r:id="rId44"/>
    <p:sldId id="1827" r:id="rId45"/>
    <p:sldId id="1829" r:id="rId46"/>
    <p:sldId id="1831" r:id="rId47"/>
    <p:sldId id="2028" r:id="rId48"/>
    <p:sldId id="1739" r:id="rId4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189" userDrawn="1">
          <p15:clr>
            <a:srgbClr val="A4A3A4"/>
          </p15:clr>
        </p15:guide>
        <p15:guide id="4"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B92A01-84E0-6336-641E-10CEC4FD2811}" name="MARIA CAMILA RAMOS ZAPATA" initials="MZ" userId="S::mramos@anim.gov.co::235faf31-a388-4f69-b943-1a6864b88821" providerId="AD"/>
  <p188:author id="{E6F89801-F0A3-93B8-D523-48E10BAA25F9}" name="MARIA PAULA SUAREZ LOPEZ" initials="MS" userId="S::msuarez@anim.gov.co::e7695496-02bc-4c30-a16a-78c9151fd159" providerId="AD"/>
  <p188:author id="{D4204643-94B7-F595-29BE-1275F6949F5B}" name="KAREM LIZETTE  CESPEDES HERNANDEZ" initials="KH" userId="S::kcespedes@anim.gov.co::d62e036a-ee72-429a-bd0e-39f14e5b94d7" providerId="AD"/>
  <p188:author id="{51B7144A-5C0C-6AC4-41FB-F8C15741D982}" name="ALEJANDRA QUINTERO SANCHEZ" initials="AQ" userId="S::aquintero@anim.gov.co::a62afa58-9ff0-4ac5-9e33-fc343bf2ad77" providerId="AD"/>
  <p188:author id="{B2FD989B-CAE0-B8F8-CE55-121A630A9369}" name="Usuario invitado" initials="Ui" userId="S::urn:spo:tenantanon#18089f50-9376-4388-a9c3-3d2923c47506::" providerId="AD"/>
  <p188:author id="{C6858AFE-C599-7761-7E7B-6EED7D0B8E89}" name="MARIANA VALENTINA SALDARRIAGA PAEZ" initials="MP" userId="S::msaldarriaga@anim.gov.co::44517273-8f6a-45bd-8b53-44a787d1b4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939D"/>
    <a:srgbClr val="94539C"/>
    <a:srgbClr val="F7CBD5"/>
    <a:srgbClr val="F7FCFF"/>
    <a:srgbClr val="FFFFFF"/>
    <a:srgbClr val="EFF3FF"/>
    <a:srgbClr val="EFF5FF"/>
    <a:srgbClr val="D8E8CB"/>
    <a:srgbClr val="CD4385"/>
    <a:srgbClr val="E1E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78"/>
      </p:cViewPr>
      <p:guideLst>
        <p:guide pos="189"/>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B3659-5467-4497-8AA9-994148679F0E}" type="datetimeFigureOut">
              <a:rPr lang="es-MX" smtClean="0"/>
              <a:t>02/06/2026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C72BC-70F2-47E7-AF46-7ECB3964658A}" type="slidenum">
              <a:rPr lang="es-MX" smtClean="0"/>
              <a:t>‹Nº›</a:t>
            </a:fld>
            <a:endParaRPr lang="es-MX"/>
          </a:p>
        </p:txBody>
      </p:sp>
    </p:spTree>
    <p:extLst>
      <p:ext uri="{BB962C8B-B14F-4D97-AF65-F5344CB8AC3E}">
        <p14:creationId xmlns:p14="http://schemas.microsoft.com/office/powerpoint/2010/main" val="273173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D476-4ED6-69E5-6C82-E9E2083AD1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6B7E2B4-9282-901C-E6BE-60A4870AB25B}"/>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0ED673D1-70CC-07BC-9D87-0F08D811BEA5}"/>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47792FF8-8860-C4A7-ECDD-75188EB83DFA}"/>
              </a:ext>
            </a:extLst>
          </p:cNvPr>
          <p:cNvSpPr>
            <a:spLocks noGrp="1"/>
          </p:cNvSpPr>
          <p:nvPr>
            <p:ph type="sldNum" sz="quarter" idx="5"/>
          </p:nvPr>
        </p:nvSpPr>
        <p:spPr/>
        <p:txBody>
          <a:bodyPr/>
          <a:lstStyle/>
          <a:p>
            <a:fld id="{637E5640-AA37-2A46-BA3B-227685588C18}" type="slidenum">
              <a:rPr lang="es-CO" smtClean="0"/>
              <a:t>3</a:t>
            </a:fld>
            <a:endParaRPr lang="es-CO"/>
          </a:p>
        </p:txBody>
      </p:sp>
    </p:spTree>
    <p:extLst>
      <p:ext uri="{BB962C8B-B14F-4D97-AF65-F5344CB8AC3E}">
        <p14:creationId xmlns:p14="http://schemas.microsoft.com/office/powerpoint/2010/main" val="49775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D689-6303-CCDE-1957-0C4311009F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22195F5-C172-7376-9125-C5E7CE52BE91}"/>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2A4A96D1-173C-6146-67AD-5971441F6862}"/>
              </a:ext>
            </a:extLst>
          </p:cNvPr>
          <p:cNvSpPr>
            <a:spLocks noGrp="1"/>
          </p:cNvSpPr>
          <p:nvPr>
            <p:ph type="body" idx="1"/>
          </p:nvPr>
        </p:nvSpPr>
        <p:spPr/>
        <p:txBody>
          <a:bodyPr/>
          <a:lstStyle/>
          <a:p>
            <a:pPr algn="just">
              <a:spcAft>
                <a:spcPts val="800"/>
              </a:spcAft>
              <a:buNone/>
            </a:pPr>
            <a:r>
              <a:rPr lang="es-CO" sz="1200" kern="100">
                <a:latin typeface="Nunito" pitchFamily="2" charset="0"/>
              </a:rPr>
              <a:t>De acuerdo con lo establecido en el numeral 5.11 del artículo 5 de la Resolución No 00001668 del 15 de agosto de 2025 que indica “</a:t>
            </a:r>
            <a:r>
              <a:rPr lang="es-CO" sz="1200" i="1" kern="100">
                <a:latin typeface="Nunito" pitchFamily="2" charset="0"/>
              </a:rPr>
              <a:t>5.11. Adicionalmente y entendiendo que el proyecto a financiar tiene por objeto la rehabilitación y recuperación de infraestructura hospitalaria, la ANIM para la selección de sus contratistas derivados, podrá tener en cuenta, de ser el caso, los Documentos Tipo de Infraestructura Social en el Sector Salud vigentes (...)” </a:t>
            </a:r>
            <a:r>
              <a:rPr lang="es-CO" sz="1200" kern="100">
                <a:latin typeface="Nunito" pitchFamily="2" charset="0"/>
              </a:rPr>
              <a:t>para esta sección los parámetros para determinar los criterios de experiencia se basan en lo sugerido en la Matriz de Experiencia, para los proyectos de sector Salud de la Agencia Nacional de contratación pública - Colombia Compra Eficiente  </a:t>
            </a:r>
          </a:p>
          <a:p>
            <a:pPr algn="just">
              <a:buNone/>
            </a:pPr>
            <a:r>
              <a:rPr lang="es-CO" sz="1200" kern="100">
                <a:effectLst/>
                <a:latin typeface="Nunito" pitchFamily="2" charset="0"/>
                <a:ea typeface="Aptos" panose="020B0004020202020204" pitchFamily="34" charset="0"/>
                <a:cs typeface="Arial" panose="020B0604020202020204" pitchFamily="34" charset="0"/>
              </a:rPr>
              <a:t> </a:t>
            </a:r>
            <a:endParaRPr lang="es-CO"/>
          </a:p>
        </p:txBody>
      </p:sp>
      <p:sp>
        <p:nvSpPr>
          <p:cNvPr id="4" name="Marcador de número de diapositiva 3">
            <a:extLst>
              <a:ext uri="{FF2B5EF4-FFF2-40B4-BE49-F238E27FC236}">
                <a16:creationId xmlns:a16="http://schemas.microsoft.com/office/drawing/2014/main" id="{4384DE00-0E6B-80D0-AE4F-11D63717C1FD}"/>
              </a:ext>
            </a:extLst>
          </p:cNvPr>
          <p:cNvSpPr>
            <a:spLocks noGrp="1"/>
          </p:cNvSpPr>
          <p:nvPr>
            <p:ph type="sldNum" sz="quarter" idx="5"/>
          </p:nvPr>
        </p:nvSpPr>
        <p:spPr/>
        <p:txBody>
          <a:bodyPr/>
          <a:lstStyle/>
          <a:p>
            <a:fld id="{637E5640-AA37-2A46-BA3B-227685588C18}" type="slidenum">
              <a:rPr lang="es-CO" smtClean="0"/>
              <a:t>38</a:t>
            </a:fld>
            <a:endParaRPr lang="es-CO"/>
          </a:p>
        </p:txBody>
      </p:sp>
    </p:spTree>
    <p:extLst>
      <p:ext uri="{BB962C8B-B14F-4D97-AF65-F5344CB8AC3E}">
        <p14:creationId xmlns:p14="http://schemas.microsoft.com/office/powerpoint/2010/main" val="2838165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E2463-0BB4-8953-49A1-C3CAE5E4F10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18FB46-ABD2-91ED-45FF-64F450AFF301}"/>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8B9A741D-FE17-19D1-674E-A3F25DE1168A}"/>
              </a:ext>
            </a:extLst>
          </p:cNvPr>
          <p:cNvSpPr>
            <a:spLocks noGrp="1"/>
          </p:cNvSpPr>
          <p:nvPr>
            <p:ph type="body" idx="1"/>
          </p:nvPr>
        </p:nvSpPr>
        <p:spPr/>
        <p:txBody>
          <a:bodyPr/>
          <a:lstStyle/>
          <a:p>
            <a:pPr algn="just">
              <a:spcAft>
                <a:spcPts val="800"/>
              </a:spcAft>
              <a:buNone/>
            </a:pPr>
            <a:r>
              <a:rPr lang="es-CO" sz="1200" kern="100" dirty="0">
                <a:latin typeface="Nunito" pitchFamily="2" charset="0"/>
              </a:rPr>
              <a:t>De acuerdo con lo establecido en el numeral 5.11 del artículo 5 de la Resolución No 00001668 del 15 de agosto de 2025 que indica “</a:t>
            </a:r>
            <a:r>
              <a:rPr lang="es-CO" sz="1200" i="1" kern="100" dirty="0">
                <a:latin typeface="Nunito" pitchFamily="2" charset="0"/>
              </a:rPr>
              <a:t>5.11. Adicionalmente y entendiendo que el proyecto a financiar tiene por objeto la rehabilitación y recuperación de infraestructura hospitalaria, la ANIM para la selección de sus contratistas derivados, podrá tener en cuenta, de ser el caso, los Documentos Tipo de Infraestructura Social en el Sector Salud vigentes (...)” </a:t>
            </a:r>
            <a:r>
              <a:rPr lang="es-CO" sz="1200" kern="100" dirty="0">
                <a:latin typeface="Nunito" pitchFamily="2" charset="0"/>
              </a:rPr>
              <a:t>para esta sección los parámetros para determinar los criterios de experiencia se basan en lo sugerido en la Matriz de Experiencia, para los proyectos de sector Salud de la Agencia Nacional de contratación pública - Colombia Compra Eficiente  </a:t>
            </a:r>
          </a:p>
          <a:p>
            <a:pPr algn="just">
              <a:buNone/>
            </a:pPr>
            <a:r>
              <a:rPr lang="es-CO" sz="1200" kern="100" dirty="0">
                <a:effectLst/>
                <a:latin typeface="Nunito" pitchFamily="2" charset="0"/>
                <a:ea typeface="Aptos" panose="020B0004020202020204" pitchFamily="34" charset="0"/>
                <a:cs typeface="Arial" panose="020B0604020202020204" pitchFamily="34" charset="0"/>
              </a:rPr>
              <a:t> </a:t>
            </a:r>
            <a:endParaRPr lang="es-CO" dirty="0"/>
          </a:p>
        </p:txBody>
      </p:sp>
      <p:sp>
        <p:nvSpPr>
          <p:cNvPr id="4" name="Marcador de número de diapositiva 3">
            <a:extLst>
              <a:ext uri="{FF2B5EF4-FFF2-40B4-BE49-F238E27FC236}">
                <a16:creationId xmlns:a16="http://schemas.microsoft.com/office/drawing/2014/main" id="{C5A81CCE-77B9-D876-AF49-8A8EA22A93A1}"/>
              </a:ext>
            </a:extLst>
          </p:cNvPr>
          <p:cNvSpPr>
            <a:spLocks noGrp="1"/>
          </p:cNvSpPr>
          <p:nvPr>
            <p:ph type="sldNum" sz="quarter" idx="5"/>
          </p:nvPr>
        </p:nvSpPr>
        <p:spPr/>
        <p:txBody>
          <a:bodyPr/>
          <a:lstStyle/>
          <a:p>
            <a:fld id="{637E5640-AA37-2A46-BA3B-227685588C18}" type="slidenum">
              <a:rPr lang="es-CO" smtClean="0"/>
              <a:t>39</a:t>
            </a:fld>
            <a:endParaRPr lang="es-CO"/>
          </a:p>
        </p:txBody>
      </p:sp>
    </p:spTree>
    <p:extLst>
      <p:ext uri="{BB962C8B-B14F-4D97-AF65-F5344CB8AC3E}">
        <p14:creationId xmlns:p14="http://schemas.microsoft.com/office/powerpoint/2010/main" val="728759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03F0D-D505-CF14-5097-A044E27F68F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97B54F6-3F50-D4A2-CB48-644477A52F92}"/>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EACF834B-8647-4BFC-FE26-FB1999C939BC}"/>
              </a:ext>
            </a:extLst>
          </p:cNvPr>
          <p:cNvSpPr>
            <a:spLocks noGrp="1"/>
          </p:cNvSpPr>
          <p:nvPr>
            <p:ph type="body" idx="1"/>
          </p:nvPr>
        </p:nvSpPr>
        <p:spPr/>
        <p:txBody>
          <a:bodyPr/>
          <a:lstStyle/>
          <a:p>
            <a:pPr algn="just">
              <a:spcAft>
                <a:spcPts val="800"/>
              </a:spcAft>
              <a:buNone/>
            </a:pPr>
            <a:r>
              <a:rPr lang="es-CO" sz="1200" kern="100">
                <a:latin typeface="Nunito" pitchFamily="2" charset="0"/>
              </a:rPr>
              <a:t>De acuerdo con lo establecido en el numeral 5.11 del artículo 5 de la Resolución No 00001668 del 15 de agosto de 2025 que indica “</a:t>
            </a:r>
            <a:r>
              <a:rPr lang="es-CO" sz="1200" i="1" kern="100">
                <a:latin typeface="Nunito" pitchFamily="2" charset="0"/>
              </a:rPr>
              <a:t>5.11. Adicionalmente y entendiendo que el proyecto a financiar tiene por objeto la rehabilitación y recuperación de infraestructura hospitalaria, la ANIM para la selección de sus contratistas derivados, podrá tener en cuenta, de ser el caso, los Documentos Tipo de Infraestructura Social en el Sector Salud vigentes (...)” </a:t>
            </a:r>
            <a:r>
              <a:rPr lang="es-CO" sz="1200" kern="100">
                <a:latin typeface="Nunito" pitchFamily="2" charset="0"/>
              </a:rPr>
              <a:t>para esta sección los parámetros para determinar los criterios de experiencia se basan en lo sugerido en la Matriz de Experiencia, para los proyectos de sector Salud de la Agencia Nacional de contratación pública - Colombia Compra Eficiente  </a:t>
            </a:r>
          </a:p>
          <a:p>
            <a:pPr algn="just">
              <a:buNone/>
            </a:pPr>
            <a:r>
              <a:rPr lang="es-CO" sz="1200" kern="100">
                <a:effectLst/>
                <a:latin typeface="Nunito" pitchFamily="2" charset="0"/>
                <a:ea typeface="Aptos" panose="020B0004020202020204" pitchFamily="34" charset="0"/>
                <a:cs typeface="Arial" panose="020B0604020202020204" pitchFamily="34" charset="0"/>
              </a:rPr>
              <a:t> </a:t>
            </a:r>
            <a:endParaRPr lang="es-CO"/>
          </a:p>
        </p:txBody>
      </p:sp>
      <p:sp>
        <p:nvSpPr>
          <p:cNvPr id="4" name="Marcador de número de diapositiva 3">
            <a:extLst>
              <a:ext uri="{FF2B5EF4-FFF2-40B4-BE49-F238E27FC236}">
                <a16:creationId xmlns:a16="http://schemas.microsoft.com/office/drawing/2014/main" id="{DA0EB2BB-3E06-ECDA-32EF-DB7E1A3B21FA}"/>
              </a:ext>
            </a:extLst>
          </p:cNvPr>
          <p:cNvSpPr>
            <a:spLocks noGrp="1"/>
          </p:cNvSpPr>
          <p:nvPr>
            <p:ph type="sldNum" sz="quarter" idx="5"/>
          </p:nvPr>
        </p:nvSpPr>
        <p:spPr/>
        <p:txBody>
          <a:bodyPr/>
          <a:lstStyle/>
          <a:p>
            <a:fld id="{637E5640-AA37-2A46-BA3B-227685588C18}" type="slidenum">
              <a:rPr lang="es-CO" smtClean="0"/>
              <a:t>40</a:t>
            </a:fld>
            <a:endParaRPr lang="es-CO"/>
          </a:p>
        </p:txBody>
      </p:sp>
    </p:spTree>
    <p:extLst>
      <p:ext uri="{BB962C8B-B14F-4D97-AF65-F5344CB8AC3E}">
        <p14:creationId xmlns:p14="http://schemas.microsoft.com/office/powerpoint/2010/main" val="40123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D20AB-827D-7276-57B9-B90CC27136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BA2534E-24E5-4B33-A8DE-DB1418FE1F94}"/>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59257253-551C-1F7D-9E32-A03D7C28D255}"/>
              </a:ext>
            </a:extLst>
          </p:cNvPr>
          <p:cNvSpPr>
            <a:spLocks noGrp="1"/>
          </p:cNvSpPr>
          <p:nvPr>
            <p:ph type="body" idx="1"/>
          </p:nvPr>
        </p:nvSpPr>
        <p:spPr/>
        <p:txBody>
          <a:bodyPr/>
          <a:lstStyle/>
          <a:p>
            <a:pPr algn="just">
              <a:spcAft>
                <a:spcPts val="800"/>
              </a:spcAft>
              <a:buNone/>
            </a:pPr>
            <a:endParaRPr lang="es-CO"/>
          </a:p>
        </p:txBody>
      </p:sp>
      <p:sp>
        <p:nvSpPr>
          <p:cNvPr id="4" name="Marcador de número de diapositiva 3">
            <a:extLst>
              <a:ext uri="{FF2B5EF4-FFF2-40B4-BE49-F238E27FC236}">
                <a16:creationId xmlns:a16="http://schemas.microsoft.com/office/drawing/2014/main" id="{64944C47-5E19-6819-6289-F9AB13C3AD2C}"/>
              </a:ext>
            </a:extLst>
          </p:cNvPr>
          <p:cNvSpPr>
            <a:spLocks noGrp="1"/>
          </p:cNvSpPr>
          <p:nvPr>
            <p:ph type="sldNum" sz="quarter" idx="5"/>
          </p:nvPr>
        </p:nvSpPr>
        <p:spPr/>
        <p:txBody>
          <a:bodyPr/>
          <a:lstStyle/>
          <a:p>
            <a:fld id="{637E5640-AA37-2A46-BA3B-227685588C18}" type="slidenum">
              <a:rPr lang="es-CO" smtClean="0"/>
              <a:t>41</a:t>
            </a:fld>
            <a:endParaRPr lang="es-CO"/>
          </a:p>
        </p:txBody>
      </p:sp>
    </p:spTree>
    <p:extLst>
      <p:ext uri="{BB962C8B-B14F-4D97-AF65-F5344CB8AC3E}">
        <p14:creationId xmlns:p14="http://schemas.microsoft.com/office/powerpoint/2010/main" val="3646378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6DB60-017E-2F72-9252-F39D0EA6058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6B73E8-33F5-E5E5-332A-8A8478E5CBE7}"/>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0B89C47D-3EA1-176B-4794-290EAD7EA341}"/>
              </a:ext>
            </a:extLst>
          </p:cNvPr>
          <p:cNvSpPr>
            <a:spLocks noGrp="1"/>
          </p:cNvSpPr>
          <p:nvPr>
            <p:ph type="body" idx="1"/>
          </p:nvPr>
        </p:nvSpPr>
        <p:spPr/>
        <p:txBody>
          <a:bodyPr/>
          <a:lstStyle/>
          <a:p>
            <a:pPr algn="just">
              <a:spcAft>
                <a:spcPts val="800"/>
              </a:spcAft>
              <a:buNone/>
            </a:pPr>
            <a:endParaRPr lang="es-CO"/>
          </a:p>
        </p:txBody>
      </p:sp>
      <p:sp>
        <p:nvSpPr>
          <p:cNvPr id="4" name="Marcador de número de diapositiva 3">
            <a:extLst>
              <a:ext uri="{FF2B5EF4-FFF2-40B4-BE49-F238E27FC236}">
                <a16:creationId xmlns:a16="http://schemas.microsoft.com/office/drawing/2014/main" id="{86A30434-6C95-0924-D609-0F7724425C08}"/>
              </a:ext>
            </a:extLst>
          </p:cNvPr>
          <p:cNvSpPr>
            <a:spLocks noGrp="1"/>
          </p:cNvSpPr>
          <p:nvPr>
            <p:ph type="sldNum" sz="quarter" idx="5"/>
          </p:nvPr>
        </p:nvSpPr>
        <p:spPr/>
        <p:txBody>
          <a:bodyPr/>
          <a:lstStyle/>
          <a:p>
            <a:fld id="{637E5640-AA37-2A46-BA3B-227685588C18}" type="slidenum">
              <a:rPr lang="es-CO" smtClean="0"/>
              <a:t>42</a:t>
            </a:fld>
            <a:endParaRPr lang="es-CO"/>
          </a:p>
        </p:txBody>
      </p:sp>
    </p:spTree>
    <p:extLst>
      <p:ext uri="{BB962C8B-B14F-4D97-AF65-F5344CB8AC3E}">
        <p14:creationId xmlns:p14="http://schemas.microsoft.com/office/powerpoint/2010/main" val="3499396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94CC9-6885-0998-AD37-5FF33D8A8E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79A1B42-6F7C-1167-78C5-8F8599AB4182}"/>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79710C9A-A1B0-6B9B-D793-F14A896947B6}"/>
              </a:ext>
            </a:extLst>
          </p:cNvPr>
          <p:cNvSpPr>
            <a:spLocks noGrp="1"/>
          </p:cNvSpPr>
          <p:nvPr>
            <p:ph type="body" idx="1"/>
          </p:nvPr>
        </p:nvSpPr>
        <p:spPr/>
        <p:txBody>
          <a:bodyPr/>
          <a:lstStyle/>
          <a:p>
            <a:pPr algn="just">
              <a:spcAft>
                <a:spcPts val="800"/>
              </a:spcAft>
              <a:buNone/>
            </a:pPr>
            <a:r>
              <a:rPr lang="es-CO" sz="1200" kern="100">
                <a:latin typeface="Nunito" pitchFamily="2" charset="0"/>
              </a:rPr>
              <a:t>De acuerdo con lo establecido en el numeral 5.11 del artículo 5 de la Resolución No 00001668 del 15 de agosto de 2025 que indica “</a:t>
            </a:r>
            <a:r>
              <a:rPr lang="es-CO" sz="1200" i="1" kern="100">
                <a:latin typeface="Nunito" pitchFamily="2" charset="0"/>
              </a:rPr>
              <a:t>5.11. Adicionalmente y entendiendo que el proyecto a financiar tiene por objeto la rehabilitación y recuperación de infraestructura hospitalaria, la ANIM para la selección de sus contratistas derivados, podrá tener en cuenta, de ser el caso, los Documentos Tipo de Infraestructura Social en el Sector Salud vigentes (...)” </a:t>
            </a:r>
            <a:r>
              <a:rPr lang="es-CO" sz="1200" kern="100">
                <a:latin typeface="Nunito" pitchFamily="2" charset="0"/>
              </a:rPr>
              <a:t>para esta sección los parámetros para determinar los criterios de experiencia se basan en lo sugerido en la Matriz de Experiencia, para los proyectos de sector Salud de la Agencia Nacional de contratación pública - Colombia Compra Eficiente  </a:t>
            </a:r>
          </a:p>
          <a:p>
            <a:pPr algn="just">
              <a:buNone/>
            </a:pPr>
            <a:r>
              <a:rPr lang="es-CO" sz="1200" kern="100">
                <a:effectLst/>
                <a:latin typeface="Nunito" pitchFamily="2" charset="0"/>
                <a:ea typeface="Aptos" panose="020B0004020202020204" pitchFamily="34" charset="0"/>
                <a:cs typeface="Arial" panose="020B0604020202020204" pitchFamily="34" charset="0"/>
              </a:rPr>
              <a:t> </a:t>
            </a:r>
            <a:endParaRPr lang="es-CO"/>
          </a:p>
        </p:txBody>
      </p:sp>
      <p:sp>
        <p:nvSpPr>
          <p:cNvPr id="4" name="Marcador de número de diapositiva 3">
            <a:extLst>
              <a:ext uri="{FF2B5EF4-FFF2-40B4-BE49-F238E27FC236}">
                <a16:creationId xmlns:a16="http://schemas.microsoft.com/office/drawing/2014/main" id="{B6E3AF12-9E69-5303-F1F6-55790F299825}"/>
              </a:ext>
            </a:extLst>
          </p:cNvPr>
          <p:cNvSpPr>
            <a:spLocks noGrp="1"/>
          </p:cNvSpPr>
          <p:nvPr>
            <p:ph type="sldNum" sz="quarter" idx="5"/>
          </p:nvPr>
        </p:nvSpPr>
        <p:spPr/>
        <p:txBody>
          <a:bodyPr/>
          <a:lstStyle/>
          <a:p>
            <a:fld id="{637E5640-AA37-2A46-BA3B-227685588C18}" type="slidenum">
              <a:rPr lang="es-CO" smtClean="0"/>
              <a:t>43</a:t>
            </a:fld>
            <a:endParaRPr lang="es-CO"/>
          </a:p>
        </p:txBody>
      </p:sp>
    </p:spTree>
    <p:extLst>
      <p:ext uri="{BB962C8B-B14F-4D97-AF65-F5344CB8AC3E}">
        <p14:creationId xmlns:p14="http://schemas.microsoft.com/office/powerpoint/2010/main" val="706942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24875-9BD6-1650-A54D-5F66F261E41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0C470E-6176-33D5-FAAD-8D94D7A5CE2F}"/>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38FA759D-E1C2-D9AD-2588-8E32862AA5CA}"/>
              </a:ext>
            </a:extLst>
          </p:cNvPr>
          <p:cNvSpPr>
            <a:spLocks noGrp="1"/>
          </p:cNvSpPr>
          <p:nvPr>
            <p:ph type="body" idx="1"/>
          </p:nvPr>
        </p:nvSpPr>
        <p:spPr/>
        <p:txBody>
          <a:bodyPr/>
          <a:lstStyle/>
          <a:p>
            <a:pPr algn="just">
              <a:spcAft>
                <a:spcPts val="800"/>
              </a:spcAft>
              <a:buNone/>
            </a:pPr>
            <a:r>
              <a:rPr lang="es-CO" sz="1200" kern="100">
                <a:latin typeface="Nunito" pitchFamily="2" charset="0"/>
              </a:rPr>
              <a:t>De acuerdo con lo establecido en el numeral 5.11 del artículo 5 de la Resolución No 00001668 del 15 de agosto de 2025 que indica “</a:t>
            </a:r>
            <a:r>
              <a:rPr lang="es-CO" sz="1200" i="1" kern="100">
                <a:latin typeface="Nunito" pitchFamily="2" charset="0"/>
              </a:rPr>
              <a:t>5.11. Adicionalmente y entendiendo que el proyecto a financiar tiene por objeto la rehabilitación y recuperación de infraestructura hospitalaria, la ANIM para la selección de sus contratistas derivados, podrá tener en cuenta, de ser el caso, los Documentos Tipo de Infraestructura Social en el Sector Salud vigentes (...)” </a:t>
            </a:r>
            <a:r>
              <a:rPr lang="es-CO" sz="1200" kern="100">
                <a:latin typeface="Nunito" pitchFamily="2" charset="0"/>
              </a:rPr>
              <a:t>para esta sección los parámetros para determinar los criterios de experiencia se basan en lo sugerido en la Matriz de Experiencia, para los proyectos de sector Salud de la Agencia Nacional de contratación pública - Colombia Compra Eficiente  </a:t>
            </a:r>
          </a:p>
          <a:p>
            <a:pPr algn="just">
              <a:buNone/>
            </a:pPr>
            <a:r>
              <a:rPr lang="es-CO" sz="1200" kern="100">
                <a:effectLst/>
                <a:latin typeface="Nunito" pitchFamily="2" charset="0"/>
                <a:ea typeface="Aptos" panose="020B0004020202020204" pitchFamily="34" charset="0"/>
                <a:cs typeface="Arial" panose="020B0604020202020204" pitchFamily="34" charset="0"/>
              </a:rPr>
              <a:t> </a:t>
            </a:r>
            <a:endParaRPr lang="es-CO"/>
          </a:p>
        </p:txBody>
      </p:sp>
      <p:sp>
        <p:nvSpPr>
          <p:cNvPr id="4" name="Marcador de número de diapositiva 3">
            <a:extLst>
              <a:ext uri="{FF2B5EF4-FFF2-40B4-BE49-F238E27FC236}">
                <a16:creationId xmlns:a16="http://schemas.microsoft.com/office/drawing/2014/main" id="{5B1CF1FF-7A9F-782A-48D1-5EEFEADFDAE6}"/>
              </a:ext>
            </a:extLst>
          </p:cNvPr>
          <p:cNvSpPr>
            <a:spLocks noGrp="1"/>
          </p:cNvSpPr>
          <p:nvPr>
            <p:ph type="sldNum" sz="quarter" idx="5"/>
          </p:nvPr>
        </p:nvSpPr>
        <p:spPr/>
        <p:txBody>
          <a:bodyPr/>
          <a:lstStyle/>
          <a:p>
            <a:fld id="{637E5640-AA37-2A46-BA3B-227685588C18}" type="slidenum">
              <a:rPr lang="es-CO" smtClean="0"/>
              <a:t>44</a:t>
            </a:fld>
            <a:endParaRPr lang="es-CO"/>
          </a:p>
        </p:txBody>
      </p:sp>
    </p:spTree>
    <p:extLst>
      <p:ext uri="{BB962C8B-B14F-4D97-AF65-F5344CB8AC3E}">
        <p14:creationId xmlns:p14="http://schemas.microsoft.com/office/powerpoint/2010/main" val="372908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CD1B3-6F40-F0E0-436A-BA036F79F0F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8F75E0-54DF-2C74-9A0C-DB2E6B248CDB}"/>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16452AB8-7450-34DB-C1A0-84A90EEFEDD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529DBB16-0460-B05E-13C0-B7C77373F43F}"/>
              </a:ext>
            </a:extLst>
          </p:cNvPr>
          <p:cNvSpPr>
            <a:spLocks noGrp="1"/>
          </p:cNvSpPr>
          <p:nvPr>
            <p:ph type="sldNum" sz="quarter" idx="5"/>
          </p:nvPr>
        </p:nvSpPr>
        <p:spPr/>
        <p:txBody>
          <a:bodyPr/>
          <a:lstStyle/>
          <a:p>
            <a:fld id="{637E5640-AA37-2A46-BA3B-227685588C18}" type="slidenum">
              <a:rPr lang="es-CO" smtClean="0"/>
              <a:t>4</a:t>
            </a:fld>
            <a:endParaRPr lang="es-CO"/>
          </a:p>
        </p:txBody>
      </p:sp>
    </p:spTree>
    <p:extLst>
      <p:ext uri="{BB962C8B-B14F-4D97-AF65-F5344CB8AC3E}">
        <p14:creationId xmlns:p14="http://schemas.microsoft.com/office/powerpoint/2010/main" val="46020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7A6C72BC-70F2-47E7-AF46-7ECB3964658A}" type="slidenum">
              <a:rPr lang="es-MX" smtClean="0"/>
              <a:t>11</a:t>
            </a:fld>
            <a:endParaRPr lang="es-MX"/>
          </a:p>
        </p:txBody>
      </p:sp>
    </p:spTree>
    <p:extLst>
      <p:ext uri="{BB962C8B-B14F-4D97-AF65-F5344CB8AC3E}">
        <p14:creationId xmlns:p14="http://schemas.microsoft.com/office/powerpoint/2010/main" val="819294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8525C-9B1C-3365-7AC7-22D1132AE90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4520EC2-4B24-5CE4-4A8A-1D0247BE73FB}"/>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C2641527-ACA6-7C05-8E87-FF2D4A30D314}"/>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3B31F609-349B-2B7C-0BEC-59795C5AFA74}"/>
              </a:ext>
            </a:extLst>
          </p:cNvPr>
          <p:cNvSpPr>
            <a:spLocks noGrp="1"/>
          </p:cNvSpPr>
          <p:nvPr>
            <p:ph type="sldNum" sz="quarter" idx="5"/>
          </p:nvPr>
        </p:nvSpPr>
        <p:spPr/>
        <p:txBody>
          <a:bodyPr/>
          <a:lstStyle/>
          <a:p>
            <a:fld id="{AEC937DE-7396-4996-A2F4-FB4FCAB2DD37}" type="slidenum">
              <a:rPr lang="es-CO" smtClean="0"/>
              <a:t>14</a:t>
            </a:fld>
            <a:endParaRPr lang="es-CO"/>
          </a:p>
        </p:txBody>
      </p:sp>
    </p:spTree>
    <p:extLst>
      <p:ext uri="{BB962C8B-B14F-4D97-AF65-F5344CB8AC3E}">
        <p14:creationId xmlns:p14="http://schemas.microsoft.com/office/powerpoint/2010/main" val="2578906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D34A-00E9-20C8-1784-9E643109ED8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85349E-CCC1-8D32-3E37-9438F2ED7A98}"/>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E2BE463C-C509-D042-FBEA-0F775A2ADFD7}"/>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B5F8E3C-78CD-AAE2-0F89-13A3D1F6C1D2}"/>
              </a:ext>
            </a:extLst>
          </p:cNvPr>
          <p:cNvSpPr>
            <a:spLocks noGrp="1"/>
          </p:cNvSpPr>
          <p:nvPr>
            <p:ph type="sldNum" sz="quarter" idx="5"/>
          </p:nvPr>
        </p:nvSpPr>
        <p:spPr/>
        <p:txBody>
          <a:bodyPr/>
          <a:lstStyle/>
          <a:p>
            <a:fld id="{AEC937DE-7396-4996-A2F4-FB4FCAB2DD37}" type="slidenum">
              <a:rPr lang="es-CO" smtClean="0"/>
              <a:t>15</a:t>
            </a:fld>
            <a:endParaRPr lang="es-CO"/>
          </a:p>
        </p:txBody>
      </p:sp>
    </p:spTree>
    <p:extLst>
      <p:ext uri="{BB962C8B-B14F-4D97-AF65-F5344CB8AC3E}">
        <p14:creationId xmlns:p14="http://schemas.microsoft.com/office/powerpoint/2010/main" val="209725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9A67-54F5-63C6-DFCD-34500CEA9E5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CE4016-69C3-E237-1592-BFFD34216038}"/>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1979A370-B234-F0A1-E08E-D8B641D5E58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08BCD066-2D40-B8D2-A9F0-CDFB766A06E6}"/>
              </a:ext>
            </a:extLst>
          </p:cNvPr>
          <p:cNvSpPr>
            <a:spLocks noGrp="1"/>
          </p:cNvSpPr>
          <p:nvPr>
            <p:ph type="sldNum" sz="quarter" idx="5"/>
          </p:nvPr>
        </p:nvSpPr>
        <p:spPr/>
        <p:txBody>
          <a:bodyPr/>
          <a:lstStyle/>
          <a:p>
            <a:fld id="{AEC937DE-7396-4996-A2F4-FB4FCAB2DD37}" type="slidenum">
              <a:rPr lang="es-CO" smtClean="0"/>
              <a:t>16</a:t>
            </a:fld>
            <a:endParaRPr lang="es-CO"/>
          </a:p>
        </p:txBody>
      </p:sp>
    </p:spTree>
    <p:extLst>
      <p:ext uri="{BB962C8B-B14F-4D97-AF65-F5344CB8AC3E}">
        <p14:creationId xmlns:p14="http://schemas.microsoft.com/office/powerpoint/2010/main" val="4186385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F4B1C-B06C-1DEB-D72E-0794D7B53A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83CA6D3-E70E-A54C-DA43-0D942B3B4CDE}"/>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08DAEB37-8802-2C9B-A498-4185F4E0FE43}"/>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1CEE83F-0552-1703-81E6-AC48105BD3E4}"/>
              </a:ext>
            </a:extLst>
          </p:cNvPr>
          <p:cNvSpPr>
            <a:spLocks noGrp="1"/>
          </p:cNvSpPr>
          <p:nvPr>
            <p:ph type="sldNum" sz="quarter" idx="5"/>
          </p:nvPr>
        </p:nvSpPr>
        <p:spPr/>
        <p:txBody>
          <a:bodyPr/>
          <a:lstStyle/>
          <a:p>
            <a:fld id="{AEC937DE-7396-4996-A2F4-FB4FCAB2DD37}" type="slidenum">
              <a:rPr lang="es-CO" smtClean="0"/>
              <a:t>17</a:t>
            </a:fld>
            <a:endParaRPr lang="es-CO"/>
          </a:p>
        </p:txBody>
      </p:sp>
    </p:spTree>
    <p:extLst>
      <p:ext uri="{BB962C8B-B14F-4D97-AF65-F5344CB8AC3E}">
        <p14:creationId xmlns:p14="http://schemas.microsoft.com/office/powerpoint/2010/main" val="346683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3B586-61D1-7CD6-6D3B-3D03B444567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BF9BA6-F62B-7D88-D884-ABE19BEF7FFE}"/>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A44901BF-4730-11E5-8C91-EE2BFF4462B1}"/>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1E23ED95-CBB6-91D5-D5CB-664DDA78D2DF}"/>
              </a:ext>
            </a:extLst>
          </p:cNvPr>
          <p:cNvSpPr>
            <a:spLocks noGrp="1"/>
          </p:cNvSpPr>
          <p:nvPr>
            <p:ph type="sldNum" sz="quarter" idx="5"/>
          </p:nvPr>
        </p:nvSpPr>
        <p:spPr/>
        <p:txBody>
          <a:bodyPr/>
          <a:lstStyle/>
          <a:p>
            <a:fld id="{637E5640-AA37-2A46-BA3B-227685588C18}" type="slidenum">
              <a:rPr lang="es-CO" smtClean="0"/>
              <a:t>32</a:t>
            </a:fld>
            <a:endParaRPr lang="es-CO"/>
          </a:p>
        </p:txBody>
      </p:sp>
    </p:spTree>
    <p:extLst>
      <p:ext uri="{BB962C8B-B14F-4D97-AF65-F5344CB8AC3E}">
        <p14:creationId xmlns:p14="http://schemas.microsoft.com/office/powerpoint/2010/main" val="62736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5C21D-ECE4-F498-5E39-4893BAFB7E2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932CFC1-F256-D8E7-103A-7E1836F23527}"/>
              </a:ext>
            </a:extLst>
          </p:cNvPr>
          <p:cNvSpPr>
            <a:spLocks noGrp="1" noRot="1" noChangeAspect="1"/>
          </p:cNvSpPr>
          <p:nvPr>
            <p:ph type="sldImg"/>
          </p:nvPr>
        </p:nvSpPr>
        <p:spPr>
          <a:xfrm>
            <a:off x="381000" y="685800"/>
            <a:ext cx="6096000" cy="3429000"/>
          </a:xfrm>
        </p:spPr>
        <p:txBody>
          <a:bodyPr/>
          <a:lstStyle/>
          <a:p>
            <a:endParaRPr lang="es-CO"/>
          </a:p>
        </p:txBody>
      </p:sp>
      <p:sp>
        <p:nvSpPr>
          <p:cNvPr id="3" name="Marcador de notas 2">
            <a:extLst>
              <a:ext uri="{FF2B5EF4-FFF2-40B4-BE49-F238E27FC236}">
                <a16:creationId xmlns:a16="http://schemas.microsoft.com/office/drawing/2014/main" id="{AA2C71F5-C691-1955-3798-6AE7C0B25EA9}"/>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CC756180-4C17-FB31-D993-38E3417B7D83}"/>
              </a:ext>
            </a:extLst>
          </p:cNvPr>
          <p:cNvSpPr>
            <a:spLocks noGrp="1"/>
          </p:cNvSpPr>
          <p:nvPr>
            <p:ph type="sldNum" sz="quarter" idx="5"/>
          </p:nvPr>
        </p:nvSpPr>
        <p:spPr/>
        <p:txBody>
          <a:bodyPr/>
          <a:lstStyle/>
          <a:p>
            <a:fld id="{637E5640-AA37-2A46-BA3B-227685588C18}" type="slidenum">
              <a:rPr lang="es-CO" smtClean="0"/>
              <a:t>36</a:t>
            </a:fld>
            <a:endParaRPr lang="es-CO"/>
          </a:p>
        </p:txBody>
      </p:sp>
    </p:spTree>
    <p:extLst>
      <p:ext uri="{BB962C8B-B14F-4D97-AF65-F5344CB8AC3E}">
        <p14:creationId xmlns:p14="http://schemas.microsoft.com/office/powerpoint/2010/main" val="33137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7A888E-FE12-492A-AEB5-17A7AA8E189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9EBA398-49A0-48F5-87C9-20374BF272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E2037729-3B4B-484A-9E0D-CD3CF84D30C6}"/>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5" name="Marcador de pie de página 4">
            <a:extLst>
              <a:ext uri="{FF2B5EF4-FFF2-40B4-BE49-F238E27FC236}">
                <a16:creationId xmlns:a16="http://schemas.microsoft.com/office/drawing/2014/main" id="{24DCA520-40FA-44CC-B261-FF998B78729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727C967-21C6-40F7-8696-E393E6D578FA}"/>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3762236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3BCD8E-4D1E-4D80-AD2D-22591147499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12ABE9D-A0D1-47C9-B9ED-A7900361844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F3736633-557F-42C4-971C-1430183B0425}"/>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5" name="Marcador de pie de página 4">
            <a:extLst>
              <a:ext uri="{FF2B5EF4-FFF2-40B4-BE49-F238E27FC236}">
                <a16:creationId xmlns:a16="http://schemas.microsoft.com/office/drawing/2014/main" id="{847D9771-549F-4E42-AFB2-9F3F4345D51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C4C434D-AC30-4855-8B7C-B99D467F0B8E}"/>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71630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D3AE979-B250-4CA4-A6BD-3782D5993BA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56DDBF6-4071-4311-A327-FD4A3DBB654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1A8EAE4-0172-435C-AEB9-BC351D227C53}"/>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5" name="Marcador de pie de página 4">
            <a:extLst>
              <a:ext uri="{FF2B5EF4-FFF2-40B4-BE49-F238E27FC236}">
                <a16:creationId xmlns:a16="http://schemas.microsoft.com/office/drawing/2014/main" id="{A339B63C-6982-4AB2-9994-01F1E063DEB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69D730E-81EF-46B3-B85E-8A27FC18D8E5}"/>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359435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8E3327-9C9A-457E-A715-D3442143118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65E84A1-3C32-40AA-8F0E-64942F70175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8754E18-5E9A-40CB-AF2D-C8625CDF804B}"/>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5" name="Marcador de pie de página 4">
            <a:extLst>
              <a:ext uri="{FF2B5EF4-FFF2-40B4-BE49-F238E27FC236}">
                <a16:creationId xmlns:a16="http://schemas.microsoft.com/office/drawing/2014/main" id="{DDF9420D-9EC8-4B46-8769-052A1C6743E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032516A-05AA-45AB-967C-E327BFAB48AD}"/>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335940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57F7AE-5EF3-4BBE-A084-23D102E5C43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90CB770-C9C1-45CB-93C1-82FBC10565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0A59EF-C3DC-419B-8BDB-EAEE2A73FC44}"/>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5" name="Marcador de pie de página 4">
            <a:extLst>
              <a:ext uri="{FF2B5EF4-FFF2-40B4-BE49-F238E27FC236}">
                <a16:creationId xmlns:a16="http://schemas.microsoft.com/office/drawing/2014/main" id="{2044B9C4-0B93-492A-AF52-ED8A0F85978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0FBBA80-081B-4704-BFA3-87770D27087D}"/>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177045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32F43C-0C29-4E63-83FE-EEC62914F82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79FC613-18D1-467F-B8A8-81FB36CC8BE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1E2B2448-1D2B-4CFD-9096-2330980B81E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8623C35D-67EC-4C46-8228-44F043B8F5C7}"/>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6" name="Marcador de pie de página 5">
            <a:extLst>
              <a:ext uri="{FF2B5EF4-FFF2-40B4-BE49-F238E27FC236}">
                <a16:creationId xmlns:a16="http://schemas.microsoft.com/office/drawing/2014/main" id="{CBED4F7A-005C-47AA-9462-F2CF6BE56FEF}"/>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51C35A7-6320-4155-9704-248D2D745CF6}"/>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393329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4FE83-A2DD-4330-9659-D38626E7E1D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410FCFF-24FC-4980-B4BD-1AC0AC99CE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CE5CB5F-E597-4D8D-AF62-4188A20C765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13D3B566-0A87-4F17-A25A-CFA2DE112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4EEAF87-E3DF-42F8-A8EB-B01B336CD56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70B5829E-3C24-48BC-A506-E69EED29C5BB}"/>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8" name="Marcador de pie de página 7">
            <a:extLst>
              <a:ext uri="{FF2B5EF4-FFF2-40B4-BE49-F238E27FC236}">
                <a16:creationId xmlns:a16="http://schemas.microsoft.com/office/drawing/2014/main" id="{DEA11364-F9D3-4981-A858-8DD71CE0C44D}"/>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EAFD996E-53B4-4B27-B2A6-E0917A5B14B4}"/>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2301662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27CF85-6810-4BF2-9E72-518B6AD9BC2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1B169BD7-2967-4492-AC4A-567A1BF88EC3}"/>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4" name="Marcador de pie de página 3">
            <a:extLst>
              <a:ext uri="{FF2B5EF4-FFF2-40B4-BE49-F238E27FC236}">
                <a16:creationId xmlns:a16="http://schemas.microsoft.com/office/drawing/2014/main" id="{C450742B-D834-457A-B92E-63249A47B04E}"/>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6AE447A1-3B48-4836-B216-FDDDEA435B37}"/>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129523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52DC52-A637-4E5F-B844-0146FCC25CCC}"/>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3" name="Marcador de pie de página 2">
            <a:extLst>
              <a:ext uri="{FF2B5EF4-FFF2-40B4-BE49-F238E27FC236}">
                <a16:creationId xmlns:a16="http://schemas.microsoft.com/office/drawing/2014/main" id="{08709B9D-3786-4EED-9F6D-FA0DE0048AB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FC41DEB6-5DBF-4024-853C-A88F3A29F65A}"/>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265305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9ADFFA-2FF2-4DA4-AED0-88F2E3A94C6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08F19E0-E9B5-44DB-B3E7-95EAAE5F2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F4777854-EFD5-4913-8064-C476AA060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1C7B598-3446-4940-AA91-8F8C6372997C}"/>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6" name="Marcador de pie de página 5">
            <a:extLst>
              <a:ext uri="{FF2B5EF4-FFF2-40B4-BE49-F238E27FC236}">
                <a16:creationId xmlns:a16="http://schemas.microsoft.com/office/drawing/2014/main" id="{EE14F8DF-4361-4B69-9719-3585ACE4174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FB992C7-E704-4033-835B-8ED71D4F8D73}"/>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1503504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9AA3D-91B7-4CA1-A44B-A439E21B8E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105ACC42-DE33-4C48-B74E-FE4C6E7DD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14B73F16-9A6A-4AA7-B986-9E84290D7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E60DB50-BCED-4D2F-8A97-4DB1F7A54AEC}"/>
              </a:ext>
            </a:extLst>
          </p:cNvPr>
          <p:cNvSpPr>
            <a:spLocks noGrp="1"/>
          </p:cNvSpPr>
          <p:nvPr>
            <p:ph type="dt" sz="half" idx="10"/>
          </p:nvPr>
        </p:nvSpPr>
        <p:spPr/>
        <p:txBody>
          <a:bodyPr/>
          <a:lstStyle/>
          <a:p>
            <a:fld id="{B08FB236-CDB9-478C-B099-B9B597DD04D6}" type="datetimeFigureOut">
              <a:rPr lang="es-MX" smtClean="0"/>
              <a:t>02/06/2026</a:t>
            </a:fld>
            <a:endParaRPr lang="es-MX"/>
          </a:p>
        </p:txBody>
      </p:sp>
      <p:sp>
        <p:nvSpPr>
          <p:cNvPr id="6" name="Marcador de pie de página 5">
            <a:extLst>
              <a:ext uri="{FF2B5EF4-FFF2-40B4-BE49-F238E27FC236}">
                <a16:creationId xmlns:a16="http://schemas.microsoft.com/office/drawing/2014/main" id="{33B37A57-797F-4600-8B20-D9211790697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14C710E-7EDD-43F4-AB6F-B609601E741F}"/>
              </a:ext>
            </a:extLst>
          </p:cNvPr>
          <p:cNvSpPr>
            <a:spLocks noGrp="1"/>
          </p:cNvSpPr>
          <p:nvPr>
            <p:ph type="sldNum" sz="quarter" idx="12"/>
          </p:nvPr>
        </p:nvSpPr>
        <p:spPr/>
        <p:txBody>
          <a:bodyPr/>
          <a:lstStyle/>
          <a:p>
            <a:fld id="{3AD273E4-0932-403D-86D0-082F8C314086}" type="slidenum">
              <a:rPr lang="es-MX" smtClean="0"/>
              <a:t>‹Nº›</a:t>
            </a:fld>
            <a:endParaRPr lang="es-MX"/>
          </a:p>
        </p:txBody>
      </p:sp>
    </p:spTree>
    <p:extLst>
      <p:ext uri="{BB962C8B-B14F-4D97-AF65-F5344CB8AC3E}">
        <p14:creationId xmlns:p14="http://schemas.microsoft.com/office/powerpoint/2010/main" val="378704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5471907-1CDC-43C7-8B83-1D677F3E0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186DD23-9E34-407D-819D-7D1588C2D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CC6688A-A8C5-44AE-A001-B967080C4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8FB236-CDB9-478C-B099-B9B597DD04D6}" type="datetimeFigureOut">
              <a:rPr lang="es-MX" smtClean="0"/>
              <a:t>02/06/2026</a:t>
            </a:fld>
            <a:endParaRPr lang="es-MX"/>
          </a:p>
        </p:txBody>
      </p:sp>
      <p:sp>
        <p:nvSpPr>
          <p:cNvPr id="5" name="Marcador de pie de página 4">
            <a:extLst>
              <a:ext uri="{FF2B5EF4-FFF2-40B4-BE49-F238E27FC236}">
                <a16:creationId xmlns:a16="http://schemas.microsoft.com/office/drawing/2014/main" id="{EA660E0A-89B0-49E6-8E56-8CBE826A22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05D0D5C4-BF9D-45C0-831B-58C975FD63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273E4-0932-403D-86D0-082F8C314086}" type="slidenum">
              <a:rPr lang="es-MX" smtClean="0"/>
              <a:t>‹Nº›</a:t>
            </a:fld>
            <a:endParaRPr lang="es-MX"/>
          </a:p>
        </p:txBody>
      </p:sp>
    </p:spTree>
    <p:extLst>
      <p:ext uri="{BB962C8B-B14F-4D97-AF65-F5344CB8AC3E}">
        <p14:creationId xmlns:p14="http://schemas.microsoft.com/office/powerpoint/2010/main" val="1289194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mailto:https://inmobiliariavirgiliobarcomy.sharepoint.com/:f:/g/personal/soportetic_anim_gov_co/IgCZOfsxRKOnRIX7hizsp8sPAchMvAd1HdvZ0LkeKjCCoVU?e=C%20ckPTQ"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davibank.com/fiduciaria/publica/productos/patrimonios-autonomos" TargetMode="External"/><Relationship Id="rId7" Type="http://schemas.openxmlformats.org/officeDocument/2006/relationships/hyperlink" Target="mailto:leslie.gandur@davibank.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mailto:legalfiduciaria@davibank.com" TargetMode="External"/><Relationship Id="rId5" Type="http://schemas.openxmlformats.org/officeDocument/2006/relationships/hyperlink" Target="mailto:felipe.gonzalez@davibank.com" TargetMode="External"/><Relationship Id="rId4" Type="http://schemas.openxmlformats.org/officeDocument/2006/relationships/hyperlink" Target="mailto:lenis.hernandez@davibank.co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5">
            <a:extLst>
              <a:ext uri="{FF2B5EF4-FFF2-40B4-BE49-F238E27FC236}">
                <a16:creationId xmlns:a16="http://schemas.microsoft.com/office/drawing/2014/main" id="{0F6FCDB9-C827-F46B-C3D3-4F537DE0ECF4}"/>
              </a:ext>
            </a:extLst>
          </p:cNvPr>
          <p:cNvSpPr>
            <a:spLocks noGrp="1"/>
          </p:cNvSpPr>
          <p:nvPr>
            <p:ph type="ftr" sz="quarter" idx="11"/>
          </p:nvPr>
        </p:nvSpPr>
        <p:spPr/>
        <p:txBody>
          <a:bodyPr/>
          <a:lstStyle/>
          <a:p>
            <a:r>
              <a:rPr lang="es-MX" dirty="0"/>
              <a:t>Junio 2026</a:t>
            </a:r>
            <a:endParaRPr lang="es-CO" dirty="0"/>
          </a:p>
        </p:txBody>
      </p:sp>
      <p:pic>
        <p:nvPicPr>
          <p:cNvPr id="3" name="Imagen 2" descr="Diagrama">
            <a:extLst>
              <a:ext uri="{FF2B5EF4-FFF2-40B4-BE49-F238E27FC236}">
                <a16:creationId xmlns:a16="http://schemas.microsoft.com/office/drawing/2014/main" id="{B5A3976A-1440-87B0-C032-C9DC248E6640}"/>
              </a:ext>
            </a:extLst>
          </p:cNvPr>
          <p:cNvPicPr>
            <a:picLocks noChangeAspect="1"/>
          </p:cNvPicPr>
          <p:nvPr/>
        </p:nvPicPr>
        <p:blipFill>
          <a:blip r:embed="rId2">
            <a:extLst>
              <a:ext uri="{28A0092B-C50C-407E-A947-70E740481C1C}">
                <a14:useLocalDpi xmlns:a14="http://schemas.microsoft.com/office/drawing/2010/main" val="0"/>
              </a:ext>
            </a:extLst>
          </a:blip>
          <a:srcRect r="911" b="1056"/>
          <a:stretch>
            <a:fillRect/>
          </a:stretch>
        </p:blipFill>
        <p:spPr>
          <a:xfrm>
            <a:off x="1847654" y="399644"/>
            <a:ext cx="8079893" cy="5227813"/>
          </a:xfrm>
          <a:prstGeom prst="rect">
            <a:avLst/>
          </a:prstGeom>
        </p:spPr>
      </p:pic>
      <p:sp>
        <p:nvSpPr>
          <p:cNvPr id="2" name="Rectangle 1">
            <a:extLst>
              <a:ext uri="{FF2B5EF4-FFF2-40B4-BE49-F238E27FC236}">
                <a16:creationId xmlns:a16="http://schemas.microsoft.com/office/drawing/2014/main" id="{11526E32-3678-692E-8F58-12606C00D2E3}"/>
              </a:ext>
            </a:extLst>
          </p:cNvPr>
          <p:cNvSpPr/>
          <p:nvPr/>
        </p:nvSpPr>
        <p:spPr>
          <a:xfrm>
            <a:off x="0" y="6718981"/>
            <a:ext cx="12193735" cy="1381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385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DB841-1168-AA66-14A4-8DDA9AB6446F}"/>
            </a:ext>
          </a:extLst>
        </p:cNvPr>
        <p:cNvGrpSpPr/>
        <p:nvPr/>
      </p:nvGrpSpPr>
      <p:grpSpPr>
        <a:xfrm>
          <a:off x="0" y="0"/>
          <a:ext cx="0" cy="0"/>
          <a:chOff x="0" y="0"/>
          <a:chExt cx="0" cy="0"/>
        </a:xfrm>
      </p:grpSpPr>
      <p:sp>
        <p:nvSpPr>
          <p:cNvPr id="15" name="Rectángulo 5">
            <a:extLst>
              <a:ext uri="{FF2B5EF4-FFF2-40B4-BE49-F238E27FC236}">
                <a16:creationId xmlns:a16="http://schemas.microsoft.com/office/drawing/2014/main" id="{01C578BA-D32E-632F-7FA8-D85AEE61FB7E}"/>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2.2. CONDICIONES ACTUALES DEL EDIFICIO</a:t>
            </a:r>
          </a:p>
        </p:txBody>
      </p:sp>
      <p:sp>
        <p:nvSpPr>
          <p:cNvPr id="9" name="CuadroTexto 39">
            <a:extLst>
              <a:ext uri="{FF2B5EF4-FFF2-40B4-BE49-F238E27FC236}">
                <a16:creationId xmlns:a16="http://schemas.microsoft.com/office/drawing/2014/main" id="{A57A8579-46B9-9864-6362-216890D8B78C}"/>
              </a:ext>
            </a:extLst>
          </p:cNvPr>
          <p:cNvSpPr txBox="1"/>
          <p:nvPr/>
        </p:nvSpPr>
        <p:spPr>
          <a:xfrm>
            <a:off x="280553" y="474279"/>
            <a:ext cx="5217208" cy="1413153"/>
          </a:xfrm>
          <a:prstGeom prst="roundRect">
            <a:avLst/>
          </a:prstGeom>
          <a:noFill/>
          <a:ln w="12700">
            <a:solidFill>
              <a:schemeClr val="bg1">
                <a:lumMod val="75000"/>
              </a:schemeClr>
            </a:solidFill>
          </a:ln>
        </p:spPr>
        <p:txBody>
          <a:bodyPr wrap="square" lIns="91440" tIns="45720" rIns="91440" bIns="45720" rtlCol="0" anchor="t">
            <a:spAutoFit/>
          </a:bodyPr>
          <a:lstStyle/>
          <a:p>
            <a:pPr algn="just"/>
            <a:r>
              <a:rPr lang="es-CO" sz="1100" dirty="0">
                <a:latin typeface="Nunito" pitchFamily="2" charset="0"/>
              </a:rPr>
              <a:t>La volumetría original del Edificio Central está compuesta por dos volúmenes el primero el bloque plataforma con frente a la Carrera Décima, compuesto </a:t>
            </a:r>
            <a:r>
              <a:rPr lang="es-CO" sz="1100" b="1" dirty="0">
                <a:latin typeface="Nunito" pitchFamily="2" charset="0"/>
              </a:rPr>
              <a:t>por un sótano y cuatro (4) pisos el sótano; y el bloque Torre de nueve (9) pisos y sótano. </a:t>
            </a:r>
            <a:r>
              <a:rPr lang="es-CO" sz="1100" kern="100" dirty="0">
                <a:latin typeface="Nunito Sans" pitchFamily="2" charset="0"/>
                <a:ea typeface="Aptos" panose="020B0004020202020204" pitchFamily="34" charset="0"/>
                <a:cs typeface="Aptos" panose="020B0004020202020204" pitchFamily="34" charset="0"/>
              </a:rPr>
              <a:t>El edificio cuenta con una cimentación superficial con zapatas y con una estructura de pórticos en concreto y entrepisos en reticular, con luces de más de 6 metros y alturas entre pisos que en promedio son de 2,65 a 2,80 metros.</a:t>
            </a:r>
          </a:p>
        </p:txBody>
      </p:sp>
      <p:sp>
        <p:nvSpPr>
          <p:cNvPr id="26" name="Elipse 37">
            <a:extLst>
              <a:ext uri="{FF2B5EF4-FFF2-40B4-BE49-F238E27FC236}">
                <a16:creationId xmlns:a16="http://schemas.microsoft.com/office/drawing/2014/main" id="{7F7ED384-F833-F9E4-9673-8811E4ACDCFB}"/>
              </a:ext>
            </a:extLst>
          </p:cNvPr>
          <p:cNvSpPr/>
          <p:nvPr/>
        </p:nvSpPr>
        <p:spPr>
          <a:xfrm>
            <a:off x="194367" y="689158"/>
            <a:ext cx="172371" cy="162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300">
              <a:latin typeface="Nunito Sans" pitchFamily="2" charset="0"/>
            </a:endParaRPr>
          </a:p>
        </p:txBody>
      </p:sp>
      <p:sp>
        <p:nvSpPr>
          <p:cNvPr id="33" name="Rectángulo 2">
            <a:extLst>
              <a:ext uri="{FF2B5EF4-FFF2-40B4-BE49-F238E27FC236}">
                <a16:creationId xmlns:a16="http://schemas.microsoft.com/office/drawing/2014/main" id="{4BC0D25B-AF5A-FC7B-08B7-A4EEE9098590}"/>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7FD11327-0717-2367-777A-61362A3EF4FE}"/>
              </a:ext>
            </a:extLst>
          </p:cNvPr>
          <p:cNvPicPr>
            <a:picLocks noChangeAspect="1"/>
          </p:cNvPicPr>
          <p:nvPr/>
        </p:nvPicPr>
        <p:blipFill>
          <a:blip r:embed="rId2"/>
          <a:stretch>
            <a:fillRect/>
          </a:stretch>
        </p:blipFill>
        <p:spPr>
          <a:xfrm>
            <a:off x="403090" y="1957231"/>
            <a:ext cx="4496593" cy="1366309"/>
          </a:xfrm>
          <a:prstGeom prst="rect">
            <a:avLst/>
          </a:prstGeom>
        </p:spPr>
      </p:pic>
      <p:sp>
        <p:nvSpPr>
          <p:cNvPr id="11" name="CuadroTexto 39">
            <a:extLst>
              <a:ext uri="{FF2B5EF4-FFF2-40B4-BE49-F238E27FC236}">
                <a16:creationId xmlns:a16="http://schemas.microsoft.com/office/drawing/2014/main" id="{8FB30D67-A48F-48E2-90B0-A95BE0DCE165}"/>
              </a:ext>
            </a:extLst>
          </p:cNvPr>
          <p:cNvSpPr txBox="1"/>
          <p:nvPr/>
        </p:nvSpPr>
        <p:spPr>
          <a:xfrm>
            <a:off x="366737" y="3079184"/>
            <a:ext cx="2822017" cy="2131789"/>
          </a:xfrm>
          <a:prstGeom prst="roundRect">
            <a:avLst/>
          </a:prstGeom>
          <a:noFill/>
          <a:ln w="12700">
            <a:solidFill>
              <a:schemeClr val="bg1">
                <a:lumMod val="75000"/>
              </a:schemeClr>
            </a:solidFill>
          </a:ln>
        </p:spPr>
        <p:txBody>
          <a:bodyPr wrap="square" lIns="91440" tIns="45720" rIns="91440" bIns="45720" rtlCol="0" anchor="t">
            <a:spAutoFit/>
          </a:bodyPr>
          <a:lstStyle/>
          <a:p>
            <a:pPr algn="just" fontAlgn="base">
              <a:lnSpc>
                <a:spcPts val="1275"/>
              </a:lnSpc>
            </a:pPr>
            <a:r>
              <a:rPr lang="es-CO" sz="1000" dirty="0">
                <a:solidFill>
                  <a:srgbClr val="000000"/>
                </a:solidFill>
                <a:latin typeface="Nunito Sans" pitchFamily="2" charset="0"/>
              </a:rPr>
              <a:t>Edificio Central se describe como una </a:t>
            </a:r>
            <a:r>
              <a:rPr lang="es-CO" sz="1000" b="1" dirty="0">
                <a:solidFill>
                  <a:srgbClr val="000000"/>
                </a:solidFill>
                <a:latin typeface="Nunito Sans" pitchFamily="2" charset="0"/>
              </a:rPr>
              <a:t>estructura de concreto reforzado, compuesto por placas con una configuración tipo reticular (vigas perimetrales y nervios en las dos direcciones) y columnas</a:t>
            </a:r>
            <a:r>
              <a:rPr lang="es-CO" sz="1000" dirty="0">
                <a:solidFill>
                  <a:srgbClr val="000000"/>
                </a:solidFill>
                <a:latin typeface="Nunito Sans" pitchFamily="2" charset="0"/>
              </a:rPr>
              <a:t>. Este sistema permitió una distribución flexible de los espacios, facilitando su adaptación a los requerimientos funcionales del programa médico-arquitectónico propio del monobloque.</a:t>
            </a:r>
            <a:endParaRPr lang="es-MX" sz="1000" dirty="0">
              <a:solidFill>
                <a:srgbClr val="000000"/>
              </a:solidFill>
              <a:latin typeface="Nunito" pitchFamily="2" charset="0"/>
            </a:endParaRPr>
          </a:p>
        </p:txBody>
      </p:sp>
      <p:sp>
        <p:nvSpPr>
          <p:cNvPr id="12" name="Elipse 37">
            <a:extLst>
              <a:ext uri="{FF2B5EF4-FFF2-40B4-BE49-F238E27FC236}">
                <a16:creationId xmlns:a16="http://schemas.microsoft.com/office/drawing/2014/main" id="{E43AADD9-675B-9C7F-D302-D4A2EF58DA56}"/>
              </a:ext>
            </a:extLst>
          </p:cNvPr>
          <p:cNvSpPr/>
          <p:nvPr/>
        </p:nvSpPr>
        <p:spPr>
          <a:xfrm>
            <a:off x="280551" y="3482014"/>
            <a:ext cx="172371" cy="162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300">
              <a:latin typeface="Nunito Sans" pitchFamily="2" charset="0"/>
            </a:endParaRPr>
          </a:p>
        </p:txBody>
      </p:sp>
      <p:pic>
        <p:nvPicPr>
          <p:cNvPr id="1026" name="Picture 2">
            <a:extLst>
              <a:ext uri="{FF2B5EF4-FFF2-40B4-BE49-F238E27FC236}">
                <a16:creationId xmlns:a16="http://schemas.microsoft.com/office/drawing/2014/main" id="{4E02BA8C-959B-2C5D-CED9-F960473A9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809" y="4780771"/>
            <a:ext cx="3727079" cy="1671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68F79F-CC9D-2CAE-5198-ABF5052B1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851" y="3211194"/>
            <a:ext cx="2252490" cy="151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589F5A2-B505-4DF5-E897-1C86F63F44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7163" y="3201469"/>
            <a:ext cx="1142622" cy="15234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FFA2175-B7A2-786B-C45E-CF82A94376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8851" y="4773755"/>
            <a:ext cx="2261289" cy="1687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C3B2984-56B8-89C2-0A23-09B7E8BCFB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78" t="-688" r="48139" b="688"/>
          <a:stretch>
            <a:fillRect/>
          </a:stretch>
        </p:blipFill>
        <p:spPr bwMode="auto">
          <a:xfrm>
            <a:off x="5587164" y="4764611"/>
            <a:ext cx="1142621" cy="17055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301C014-0823-04E1-3A76-B227EAF97C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5607" y="3197860"/>
            <a:ext cx="2261289" cy="15271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C2865F9-1243-4DC5-AE32-9853CC1AC0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6992" y="3192489"/>
            <a:ext cx="2064408" cy="15445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C890925-32CA-BCBE-1775-2C45FB4189F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436"/>
          <a:stretch>
            <a:fillRect/>
          </a:stretch>
        </p:blipFill>
        <p:spPr bwMode="auto">
          <a:xfrm>
            <a:off x="10593984" y="4764610"/>
            <a:ext cx="1512672" cy="170557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17A7723-39A8-B656-DF91-D1633C0CBF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8574" t="-1692" r="11766" b="1692"/>
          <a:stretch>
            <a:fillRect/>
          </a:stretch>
        </p:blipFill>
        <p:spPr bwMode="auto">
          <a:xfrm>
            <a:off x="11282505" y="3152572"/>
            <a:ext cx="824151" cy="1565148"/>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DB790197-6D3E-2840-283A-2778733DA331}"/>
              </a:ext>
            </a:extLst>
          </p:cNvPr>
          <p:cNvSpPr txBox="1"/>
          <p:nvPr/>
        </p:nvSpPr>
        <p:spPr>
          <a:xfrm>
            <a:off x="3148054" y="6482766"/>
            <a:ext cx="5453264" cy="200055"/>
          </a:xfrm>
          <a:prstGeom prst="rect">
            <a:avLst/>
          </a:prstGeom>
          <a:noFill/>
        </p:spPr>
        <p:txBody>
          <a:bodyPr wrap="square" rtlCol="0">
            <a:spAutoFit/>
          </a:bodyPr>
          <a:lstStyle/>
          <a:p>
            <a:r>
              <a:rPr lang="es-MX" sz="700" dirty="0">
                <a:latin typeface="Nunito" pitchFamily="2" charset="0"/>
              </a:rPr>
              <a:t>Mosaico fotografías estado actual Edificio Central. </a:t>
            </a:r>
            <a:r>
              <a:rPr lang="es-CO" sz="700" dirty="0">
                <a:latin typeface="Nunito" pitchFamily="2" charset="0"/>
              </a:rPr>
              <a:t>Fuente: </a:t>
            </a:r>
            <a:r>
              <a:rPr lang="es-CO" sz="700" i="1" dirty="0">
                <a:latin typeface="Nunito" pitchFamily="2" charset="0"/>
              </a:rPr>
              <a:t>ANIM, 2026.</a:t>
            </a:r>
            <a:endParaRPr lang="es-CO" sz="700" dirty="0">
              <a:latin typeface="Nunito" pitchFamily="2" charset="0"/>
            </a:endParaRPr>
          </a:p>
        </p:txBody>
      </p:sp>
      <p:pic>
        <p:nvPicPr>
          <p:cNvPr id="3" name="Imagen 2">
            <a:extLst>
              <a:ext uri="{FF2B5EF4-FFF2-40B4-BE49-F238E27FC236}">
                <a16:creationId xmlns:a16="http://schemas.microsoft.com/office/drawing/2014/main" id="{B3AAC1B7-2E1A-5859-C8C7-F29336FEC9D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02488" y="814201"/>
            <a:ext cx="5908959" cy="2084237"/>
          </a:xfrm>
          <a:prstGeom prst="rect">
            <a:avLst/>
          </a:prstGeom>
          <a:noFill/>
          <a:ln>
            <a:noFill/>
          </a:ln>
        </p:spPr>
      </p:pic>
      <p:sp>
        <p:nvSpPr>
          <p:cNvPr id="6" name="Rectángulo 5">
            <a:extLst>
              <a:ext uri="{FF2B5EF4-FFF2-40B4-BE49-F238E27FC236}">
                <a16:creationId xmlns:a16="http://schemas.microsoft.com/office/drawing/2014/main" id="{542F2AB0-276D-E969-886C-5FC8A1690451}"/>
              </a:ext>
            </a:extLst>
          </p:cNvPr>
          <p:cNvSpPr/>
          <p:nvPr/>
        </p:nvSpPr>
        <p:spPr>
          <a:xfrm>
            <a:off x="7637696" y="2870680"/>
            <a:ext cx="10055196" cy="200055"/>
          </a:xfrm>
          <a:prstGeom prst="rect">
            <a:avLst/>
          </a:prstGeom>
        </p:spPr>
        <p:txBody>
          <a:bodyPr wrap="square" lIns="91440" tIns="45720" rIns="91440" bIns="45720" anchor="t">
            <a:spAutoFit/>
          </a:bodyPr>
          <a:lstStyle/>
          <a:p>
            <a:r>
              <a:rPr lang="es-CO" sz="700" dirty="0">
                <a:latin typeface="Nunito" pitchFamily="2" charset="0"/>
              </a:rPr>
              <a:t>Figura: Isometría del edificio señalando los volúmenes adicionales</a:t>
            </a:r>
            <a:endParaRPr lang="es-ES" sz="700" b="1" dirty="0">
              <a:solidFill>
                <a:srgbClr val="FFC000"/>
              </a:solidFill>
              <a:latin typeface="Nunito" pitchFamily="2" charset="0"/>
              <a:ea typeface="Calibri"/>
              <a:cs typeface="Calibri"/>
            </a:endParaRPr>
          </a:p>
        </p:txBody>
      </p:sp>
      <p:sp>
        <p:nvSpPr>
          <p:cNvPr id="2" name="CuadroTexto 39">
            <a:extLst>
              <a:ext uri="{FF2B5EF4-FFF2-40B4-BE49-F238E27FC236}">
                <a16:creationId xmlns:a16="http://schemas.microsoft.com/office/drawing/2014/main" id="{8EC6F8ED-6796-89B0-1699-F1D4F2BEF60B}"/>
              </a:ext>
            </a:extLst>
          </p:cNvPr>
          <p:cNvSpPr txBox="1"/>
          <p:nvPr/>
        </p:nvSpPr>
        <p:spPr>
          <a:xfrm>
            <a:off x="6002488" y="211305"/>
            <a:ext cx="6020574" cy="612934"/>
          </a:xfrm>
          <a:prstGeom prst="roundRect">
            <a:avLst/>
          </a:prstGeom>
          <a:solidFill>
            <a:schemeClr val="accent4">
              <a:lumMod val="20000"/>
              <a:lumOff val="80000"/>
            </a:schemeClr>
          </a:solidFill>
          <a:ln w="12700">
            <a:noFill/>
          </a:ln>
        </p:spPr>
        <p:txBody>
          <a:bodyPr wrap="square" lIns="91440" tIns="45720" rIns="91440" bIns="45720" rtlCol="0" anchor="t">
            <a:spAutoFit/>
          </a:bodyPr>
          <a:lstStyle/>
          <a:p>
            <a:pPr marL="85725" algn="just"/>
            <a:r>
              <a:rPr lang="es-ES" sz="1000" b="1" dirty="0">
                <a:latin typeface="Nunito Sans"/>
                <a:ea typeface="+mn-lt"/>
                <a:cs typeface="+mn-lt"/>
              </a:rPr>
              <a:t>El Edificio Central es una edificación de nueve niveles y un sótano, su diseño que siguió los preceptos de la arquitectura moderna, responde a la tipología funcional hospitalaria del monobloque americano.</a:t>
            </a:r>
            <a:endParaRPr lang="es-CO" sz="1000" dirty="0">
              <a:latin typeface="Nunito Sans"/>
            </a:endParaRPr>
          </a:p>
        </p:txBody>
      </p:sp>
      <p:sp>
        <p:nvSpPr>
          <p:cNvPr id="5" name="CuadroTexto 39">
            <a:extLst>
              <a:ext uri="{FF2B5EF4-FFF2-40B4-BE49-F238E27FC236}">
                <a16:creationId xmlns:a16="http://schemas.microsoft.com/office/drawing/2014/main" id="{A856FC1A-E819-7FAF-B5A6-832F9E114919}"/>
              </a:ext>
            </a:extLst>
          </p:cNvPr>
          <p:cNvSpPr txBox="1"/>
          <p:nvPr/>
        </p:nvSpPr>
        <p:spPr>
          <a:xfrm>
            <a:off x="407982" y="5219665"/>
            <a:ext cx="2768065" cy="1464231"/>
          </a:xfrm>
          <a:prstGeom prst="roundRect">
            <a:avLst/>
          </a:prstGeom>
          <a:solidFill>
            <a:schemeClr val="accent4">
              <a:lumMod val="20000"/>
              <a:lumOff val="80000"/>
            </a:schemeClr>
          </a:solidFill>
          <a:ln w="12700">
            <a:noFill/>
          </a:ln>
        </p:spPr>
        <p:txBody>
          <a:bodyPr wrap="square" lIns="91440" tIns="45720" rIns="91440" bIns="45720" rtlCol="0" anchor="t">
            <a:spAutoFit/>
          </a:bodyPr>
          <a:lstStyle/>
          <a:p>
            <a:pPr marL="85725" algn="just"/>
            <a:r>
              <a:rPr lang="es-ES" sz="1000" dirty="0">
                <a:latin typeface="Nunito Sans"/>
                <a:ea typeface="+mn-lt"/>
                <a:cs typeface="+mn-lt"/>
              </a:rPr>
              <a:t>Esta recuperación y puesta en funcionamiento del Edificio Central </a:t>
            </a:r>
            <a:r>
              <a:rPr lang="es-ES" sz="1000" b="1" dirty="0">
                <a:latin typeface="Nunito Sans"/>
                <a:ea typeface="+mn-lt"/>
                <a:cs typeface="+mn-lt"/>
              </a:rPr>
              <a:t>requiere del desarrollo de los estudios y diseños que permitan presentar el proyecto de intervención ante la entidad competente (</a:t>
            </a:r>
            <a:r>
              <a:rPr lang="es-ES" sz="1000" b="1" dirty="0" err="1">
                <a:latin typeface="Nunito Sans"/>
                <a:ea typeface="+mn-lt"/>
                <a:cs typeface="+mn-lt"/>
              </a:rPr>
              <a:t>Minculturas</a:t>
            </a:r>
            <a:r>
              <a:rPr lang="es-ES" sz="1000" b="1" dirty="0">
                <a:latin typeface="Nunito Sans"/>
                <a:ea typeface="+mn-lt"/>
                <a:cs typeface="+mn-lt"/>
              </a:rPr>
              <a:t>) para su autorización</a:t>
            </a:r>
            <a:r>
              <a:rPr lang="es-ES" sz="1000" dirty="0">
                <a:latin typeface="Nunito Sans"/>
                <a:ea typeface="+mn-lt"/>
                <a:cs typeface="+mn-lt"/>
              </a:rPr>
              <a:t>. así como el proyecto constructivo.</a:t>
            </a:r>
          </a:p>
        </p:txBody>
      </p:sp>
    </p:spTree>
    <p:extLst>
      <p:ext uri="{BB962C8B-B14F-4D97-AF65-F5344CB8AC3E}">
        <p14:creationId xmlns:p14="http://schemas.microsoft.com/office/powerpoint/2010/main" val="1410552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6DDB-77FD-8534-C4CD-E8F45435AA45}"/>
            </a:ext>
          </a:extLst>
        </p:cNvPr>
        <p:cNvGrpSpPr/>
        <p:nvPr/>
      </p:nvGrpSpPr>
      <p:grpSpPr>
        <a:xfrm>
          <a:off x="0" y="0"/>
          <a:ext cx="0" cy="0"/>
          <a:chOff x="0" y="0"/>
          <a:chExt cx="0" cy="0"/>
        </a:xfrm>
      </p:grpSpPr>
      <p:sp>
        <p:nvSpPr>
          <p:cNvPr id="15" name="Rectángulo 5">
            <a:extLst>
              <a:ext uri="{FF2B5EF4-FFF2-40B4-BE49-F238E27FC236}">
                <a16:creationId xmlns:a16="http://schemas.microsoft.com/office/drawing/2014/main" id="{53735476-5E9F-D2EF-8189-965C0A4F1B96}"/>
              </a:ext>
            </a:extLst>
          </p:cNvPr>
          <p:cNvSpPr/>
          <p:nvPr/>
        </p:nvSpPr>
        <p:spPr>
          <a:xfrm>
            <a:off x="280649" y="98654"/>
            <a:ext cx="10006162"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2.3 ANTECEDENTES</a:t>
            </a:r>
          </a:p>
        </p:txBody>
      </p:sp>
      <p:sp>
        <p:nvSpPr>
          <p:cNvPr id="33" name="Rectángulo 2">
            <a:extLst>
              <a:ext uri="{FF2B5EF4-FFF2-40B4-BE49-F238E27FC236}">
                <a16:creationId xmlns:a16="http://schemas.microsoft.com/office/drawing/2014/main" id="{94036997-EF9E-F299-D7E2-DA2125ACD341}"/>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Rectángulo: esquinas redondeadas 34">
            <a:extLst>
              <a:ext uri="{FF2B5EF4-FFF2-40B4-BE49-F238E27FC236}">
                <a16:creationId xmlns:a16="http://schemas.microsoft.com/office/drawing/2014/main" id="{1926C8DC-4632-959B-C562-E6647689D713}"/>
              </a:ext>
            </a:extLst>
          </p:cNvPr>
          <p:cNvSpPr/>
          <p:nvPr/>
        </p:nvSpPr>
        <p:spPr>
          <a:xfrm>
            <a:off x="1101407" y="633853"/>
            <a:ext cx="3660747" cy="532388"/>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sz="1000" b="1">
                <a:latin typeface="Nunito Sans"/>
              </a:rPr>
              <a:t>MARCO JURÍDICO GENERAL</a:t>
            </a:r>
            <a:endParaRPr lang="es-CO" sz="1000" b="1">
              <a:latin typeface="Nunito Sans"/>
            </a:endParaRPr>
          </a:p>
          <a:p>
            <a:pPr algn="ctr"/>
            <a:r>
              <a:rPr lang="es-MX" sz="1000" b="1">
                <a:latin typeface="Nunito Sans"/>
              </a:rPr>
              <a:t> CONJUNTO  HOSPITALARIO</a:t>
            </a:r>
            <a:endParaRPr lang="es-CO" sz="1000" b="1">
              <a:latin typeface="Nunito Sans"/>
            </a:endParaRPr>
          </a:p>
        </p:txBody>
      </p:sp>
      <p:sp>
        <p:nvSpPr>
          <p:cNvPr id="36" name="CuadroTexto 33">
            <a:extLst>
              <a:ext uri="{FF2B5EF4-FFF2-40B4-BE49-F238E27FC236}">
                <a16:creationId xmlns:a16="http://schemas.microsoft.com/office/drawing/2014/main" id="{21F652E4-D449-141A-F664-449D2D70FD99}"/>
              </a:ext>
            </a:extLst>
          </p:cNvPr>
          <p:cNvSpPr txBox="1"/>
          <p:nvPr/>
        </p:nvSpPr>
        <p:spPr>
          <a:xfrm>
            <a:off x="1088825" y="1213978"/>
            <a:ext cx="3660747" cy="483989"/>
          </a:xfrm>
          <a:prstGeom prst="roundRect">
            <a:avLst>
              <a:gd name="adj" fmla="val 8275"/>
            </a:avLst>
          </a:prstGeom>
          <a:noFill/>
          <a:ln>
            <a:solidFill>
              <a:schemeClr val="accent4">
                <a:lumMod val="50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00" b="1">
                <a:latin typeface="Nunito" pitchFamily="2" charset="0"/>
              </a:rPr>
              <a:t>Ley 735 de 2002</a:t>
            </a:r>
          </a:p>
          <a:p>
            <a:pPr algn="ctr"/>
            <a:r>
              <a:rPr lang="es-MX" sz="800">
                <a:latin typeface="Nunito" pitchFamily="2" charset="0"/>
              </a:rPr>
              <a:t>Declaratoria </a:t>
            </a:r>
            <a:r>
              <a:rPr lang="es-MX" sz="800">
                <a:solidFill>
                  <a:srgbClr val="333333"/>
                </a:solidFill>
                <a:latin typeface="Nunito" pitchFamily="2" charset="0"/>
              </a:rPr>
              <a:t>Monumento Nacional </a:t>
            </a:r>
          </a:p>
          <a:p>
            <a:pPr algn="ctr"/>
            <a:r>
              <a:rPr lang="es-MX" sz="800">
                <a:solidFill>
                  <a:srgbClr val="333333"/>
                </a:solidFill>
                <a:latin typeface="Nunito" pitchFamily="2" charset="0"/>
              </a:rPr>
              <a:t>(hoy BIC Nacional) Hospital San Juan de Dios e IMI</a:t>
            </a:r>
            <a:r>
              <a:rPr lang="es-MX" sz="800">
                <a:latin typeface="Nunito" pitchFamily="2" charset="0"/>
              </a:rPr>
              <a:t> </a:t>
            </a:r>
            <a:endParaRPr lang="es-CO" sz="800">
              <a:latin typeface="Nunito" pitchFamily="2" charset="0"/>
            </a:endParaRPr>
          </a:p>
        </p:txBody>
      </p:sp>
      <p:sp>
        <p:nvSpPr>
          <p:cNvPr id="37" name="CuadroTexto 34">
            <a:extLst>
              <a:ext uri="{FF2B5EF4-FFF2-40B4-BE49-F238E27FC236}">
                <a16:creationId xmlns:a16="http://schemas.microsoft.com/office/drawing/2014/main" id="{FC53282D-12D0-55A1-3560-89E709E3E335}"/>
              </a:ext>
            </a:extLst>
          </p:cNvPr>
          <p:cNvSpPr txBox="1"/>
          <p:nvPr/>
        </p:nvSpPr>
        <p:spPr>
          <a:xfrm>
            <a:off x="1114321" y="2828008"/>
            <a:ext cx="3611366" cy="354925"/>
          </a:xfrm>
          <a:prstGeom prst="roundRect">
            <a:avLst>
              <a:gd name="adj" fmla="val 8835"/>
            </a:avLst>
          </a:prstGeom>
          <a:noFill/>
          <a:ln>
            <a:solidFill>
              <a:schemeClr val="accent4">
                <a:lumMod val="50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00" b="1">
                <a:latin typeface="Nunito" pitchFamily="2" charset="0"/>
              </a:rPr>
              <a:t>Resolución 995 de 2016</a:t>
            </a:r>
          </a:p>
          <a:p>
            <a:pPr algn="ctr"/>
            <a:r>
              <a:rPr lang="es-MX" sz="800">
                <a:latin typeface="Nunito" pitchFamily="2" charset="0"/>
              </a:rPr>
              <a:t>Plan Especial De Manejo Y Protección –PEMP- San Juan De Dios e IMI</a:t>
            </a:r>
            <a:endParaRPr lang="es-CO" sz="800">
              <a:latin typeface="Nunito" pitchFamily="2" charset="0"/>
            </a:endParaRPr>
          </a:p>
        </p:txBody>
      </p:sp>
      <p:sp>
        <p:nvSpPr>
          <p:cNvPr id="38" name="CuadroTexto 35">
            <a:extLst>
              <a:ext uri="{FF2B5EF4-FFF2-40B4-BE49-F238E27FC236}">
                <a16:creationId xmlns:a16="http://schemas.microsoft.com/office/drawing/2014/main" id="{7BA44CCF-48E8-E5BD-2B68-3EDC382F86BD}"/>
              </a:ext>
            </a:extLst>
          </p:cNvPr>
          <p:cNvSpPr txBox="1"/>
          <p:nvPr/>
        </p:nvSpPr>
        <p:spPr>
          <a:xfrm>
            <a:off x="1104063" y="5576142"/>
            <a:ext cx="3642315" cy="354925"/>
          </a:xfrm>
          <a:prstGeom prst="roundRect">
            <a:avLst>
              <a:gd name="adj" fmla="val 8835"/>
            </a:avLst>
          </a:prstGeom>
          <a:noFill/>
          <a:ln>
            <a:solidFill>
              <a:schemeClr val="accent4">
                <a:lumMod val="50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00" b="1">
                <a:latin typeface="Nunito" pitchFamily="2" charset="0"/>
              </a:rPr>
              <a:t>Ley 2294 de 2023 – PND - Art. 367 </a:t>
            </a:r>
          </a:p>
          <a:p>
            <a:pPr algn="ctr"/>
            <a:r>
              <a:rPr lang="es-MX" sz="800">
                <a:latin typeface="Nunito" pitchFamily="2" charset="0"/>
              </a:rPr>
              <a:t>Recuperación del Hospital San Juan de Dios</a:t>
            </a:r>
            <a:endParaRPr lang="es-CO" sz="800">
              <a:latin typeface="Nunito" pitchFamily="2" charset="0"/>
            </a:endParaRPr>
          </a:p>
        </p:txBody>
      </p:sp>
      <p:sp>
        <p:nvSpPr>
          <p:cNvPr id="39" name="CuadroTexto 36">
            <a:extLst>
              <a:ext uri="{FF2B5EF4-FFF2-40B4-BE49-F238E27FC236}">
                <a16:creationId xmlns:a16="http://schemas.microsoft.com/office/drawing/2014/main" id="{CBF760DB-90B1-BDFD-42BF-D8E01AAFF1EC}"/>
              </a:ext>
            </a:extLst>
          </p:cNvPr>
          <p:cNvSpPr txBox="1"/>
          <p:nvPr/>
        </p:nvSpPr>
        <p:spPr>
          <a:xfrm>
            <a:off x="1088781" y="6024740"/>
            <a:ext cx="3651528" cy="479524"/>
          </a:xfrm>
          <a:prstGeom prst="roundRect">
            <a:avLst>
              <a:gd name="adj" fmla="val 7946"/>
            </a:avLst>
          </a:prstGeom>
          <a:noFill/>
          <a:ln>
            <a:solidFill>
              <a:schemeClr val="accent4">
                <a:lumMod val="50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00" b="1">
                <a:latin typeface="Nunito" pitchFamily="2" charset="0"/>
              </a:rPr>
              <a:t>Decreto Ley 1959 de 2023 </a:t>
            </a:r>
          </a:p>
          <a:p>
            <a:pPr algn="ctr"/>
            <a:r>
              <a:rPr lang="es-MX" sz="800">
                <a:latin typeface="Nunito" pitchFamily="2" charset="0"/>
              </a:rPr>
              <a:t>Creación de la Nueva Entidad "Hospital Universitario San Juan de Dios y Materno infantil”</a:t>
            </a:r>
            <a:endParaRPr lang="es-CO" sz="800">
              <a:latin typeface="Nunito" pitchFamily="2" charset="0"/>
            </a:endParaRPr>
          </a:p>
        </p:txBody>
      </p:sp>
      <p:sp>
        <p:nvSpPr>
          <p:cNvPr id="40" name="CuadroTexto 8">
            <a:extLst>
              <a:ext uri="{FF2B5EF4-FFF2-40B4-BE49-F238E27FC236}">
                <a16:creationId xmlns:a16="http://schemas.microsoft.com/office/drawing/2014/main" id="{4B34228A-5072-A253-5D0F-84B37E060A4D}"/>
              </a:ext>
            </a:extLst>
          </p:cNvPr>
          <p:cNvSpPr txBox="1"/>
          <p:nvPr/>
        </p:nvSpPr>
        <p:spPr>
          <a:xfrm>
            <a:off x="2038948" y="420682"/>
            <a:ext cx="2037889" cy="246221"/>
          </a:xfrm>
          <a:prstGeom prst="rect">
            <a:avLst/>
          </a:prstGeom>
          <a:noFill/>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000" b="1">
                <a:solidFill>
                  <a:schemeClr val="bg2">
                    <a:lumMod val="50000"/>
                  </a:schemeClr>
                </a:solidFill>
                <a:latin typeface="Nunito Sans" pitchFamily="2" charset="0"/>
              </a:rPr>
              <a:t>Previo 2025</a:t>
            </a:r>
            <a:endParaRPr lang="es-CO" sz="1000">
              <a:solidFill>
                <a:schemeClr val="bg2">
                  <a:lumMod val="50000"/>
                </a:schemeClr>
              </a:solidFill>
              <a:latin typeface="Nunito Sans" pitchFamily="2" charset="0"/>
            </a:endParaRPr>
          </a:p>
        </p:txBody>
      </p:sp>
      <p:sp>
        <p:nvSpPr>
          <p:cNvPr id="41" name="CuadroTexto 10">
            <a:extLst>
              <a:ext uri="{FF2B5EF4-FFF2-40B4-BE49-F238E27FC236}">
                <a16:creationId xmlns:a16="http://schemas.microsoft.com/office/drawing/2014/main" id="{9D9E5A99-8934-4898-EBC8-8D2DF86FB200}"/>
              </a:ext>
            </a:extLst>
          </p:cNvPr>
          <p:cNvSpPr txBox="1"/>
          <p:nvPr/>
        </p:nvSpPr>
        <p:spPr>
          <a:xfrm>
            <a:off x="7286746" y="376120"/>
            <a:ext cx="1482885" cy="246221"/>
          </a:xfrm>
          <a:prstGeom prst="rect">
            <a:avLst/>
          </a:prstGeom>
          <a:noFill/>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000" b="1" dirty="0">
                <a:solidFill>
                  <a:schemeClr val="bg2">
                    <a:lumMod val="50000"/>
                  </a:schemeClr>
                </a:solidFill>
                <a:latin typeface="Nunito Sans" pitchFamily="2" charset="0"/>
              </a:rPr>
              <a:t>2025 - 2026</a:t>
            </a:r>
            <a:endParaRPr lang="es-CO" sz="1000" dirty="0">
              <a:solidFill>
                <a:schemeClr val="bg2">
                  <a:lumMod val="50000"/>
                </a:schemeClr>
              </a:solidFill>
              <a:latin typeface="Nunito Sans" pitchFamily="2" charset="0"/>
            </a:endParaRPr>
          </a:p>
        </p:txBody>
      </p:sp>
      <p:sp>
        <p:nvSpPr>
          <p:cNvPr id="47" name="Rectángulo: esquinas redondeadas 46">
            <a:extLst>
              <a:ext uri="{FF2B5EF4-FFF2-40B4-BE49-F238E27FC236}">
                <a16:creationId xmlns:a16="http://schemas.microsoft.com/office/drawing/2014/main" id="{2D35CAC1-6961-392F-CF70-3DAFB58BCA43}"/>
              </a:ext>
            </a:extLst>
          </p:cNvPr>
          <p:cNvSpPr/>
          <p:nvPr/>
        </p:nvSpPr>
        <p:spPr>
          <a:xfrm>
            <a:off x="4960555" y="641168"/>
            <a:ext cx="6175199" cy="532388"/>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sz="1000" b="1">
                <a:latin typeface="Nunito Sans"/>
              </a:rPr>
              <a:t>MARCO JURÍDICO ESPECÍFICO</a:t>
            </a:r>
            <a:endParaRPr lang="es-CO" sz="1000" b="1">
              <a:latin typeface="Nunito Sans"/>
            </a:endParaRPr>
          </a:p>
          <a:p>
            <a:pPr algn="ctr"/>
            <a:r>
              <a:rPr lang="es-MX" sz="1000" b="1">
                <a:latin typeface="Nunito Sans"/>
              </a:rPr>
              <a:t> EDIFICIO CENTRAL</a:t>
            </a:r>
            <a:endParaRPr lang="es-CO" sz="1000" b="1">
              <a:latin typeface="Nunito Sans"/>
            </a:endParaRPr>
          </a:p>
        </p:txBody>
      </p:sp>
      <p:sp>
        <p:nvSpPr>
          <p:cNvPr id="48" name="CuadroTexto 18">
            <a:extLst>
              <a:ext uri="{FF2B5EF4-FFF2-40B4-BE49-F238E27FC236}">
                <a16:creationId xmlns:a16="http://schemas.microsoft.com/office/drawing/2014/main" id="{98CC832F-2A39-C884-49C8-D82A4EC021E2}"/>
              </a:ext>
            </a:extLst>
          </p:cNvPr>
          <p:cNvSpPr txBox="1"/>
          <p:nvPr/>
        </p:nvSpPr>
        <p:spPr>
          <a:xfrm>
            <a:off x="4952401" y="2734139"/>
            <a:ext cx="6174568" cy="522565"/>
          </a:xfrm>
          <a:prstGeom prst="roundRect">
            <a:avLst>
              <a:gd name="adj" fmla="val 5240"/>
            </a:avLst>
          </a:prstGeom>
          <a:noFill/>
          <a:ln>
            <a:solidFill>
              <a:schemeClr val="accent4">
                <a:lumMod val="75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900" b="1">
                <a:latin typeface="Nunito Sans" pitchFamily="2" charset="0"/>
              </a:rPr>
              <a:t>Auto Judicial de 2025</a:t>
            </a:r>
          </a:p>
          <a:p>
            <a:pPr algn="ctr"/>
            <a:r>
              <a:rPr lang="es-MX" sz="900" b="1">
                <a:latin typeface="Nunito Sans" pitchFamily="2" charset="0"/>
              </a:rPr>
              <a:t>Juzgado 12 Administrativo de Oralidad del Circuito de Bogotá</a:t>
            </a:r>
          </a:p>
          <a:p>
            <a:pPr algn="ctr"/>
            <a:r>
              <a:rPr lang="es-MX" sz="900">
                <a:latin typeface="Nunito Sans" pitchFamily="2" charset="0"/>
              </a:rPr>
              <a:t>Ordena la rehabilitación del Edificio Central y puesta en funcionamiento provisional del Bloque de Urgencias</a:t>
            </a:r>
            <a:endParaRPr lang="es-CO" sz="900">
              <a:latin typeface="Nunito Sans" pitchFamily="2" charset="0"/>
            </a:endParaRPr>
          </a:p>
        </p:txBody>
      </p:sp>
      <p:sp>
        <p:nvSpPr>
          <p:cNvPr id="49" name="CuadroTexto 19">
            <a:extLst>
              <a:ext uri="{FF2B5EF4-FFF2-40B4-BE49-F238E27FC236}">
                <a16:creationId xmlns:a16="http://schemas.microsoft.com/office/drawing/2014/main" id="{C026896B-4DD7-3124-9F2A-8CA3D1BAEB3A}"/>
              </a:ext>
            </a:extLst>
          </p:cNvPr>
          <p:cNvSpPr txBox="1"/>
          <p:nvPr/>
        </p:nvSpPr>
        <p:spPr>
          <a:xfrm>
            <a:off x="4961185" y="1957783"/>
            <a:ext cx="6174569" cy="677585"/>
          </a:xfrm>
          <a:prstGeom prst="roundRect">
            <a:avLst>
              <a:gd name="adj" fmla="val 8835"/>
            </a:avLst>
          </a:prstGeom>
          <a:noFill/>
          <a:ln>
            <a:solidFill>
              <a:schemeClr val="accent4">
                <a:lumMod val="75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900" b="1">
                <a:latin typeface="Nunito Sans" pitchFamily="2" charset="0"/>
              </a:rPr>
              <a:t>Resolución 1668 de 2025</a:t>
            </a:r>
          </a:p>
          <a:p>
            <a:pPr algn="ctr"/>
            <a:r>
              <a:rPr lang="es-MX" sz="900" b="1">
                <a:latin typeface="Nunito Sans" pitchFamily="2" charset="0"/>
              </a:rPr>
              <a:t>$199.268.000.000</a:t>
            </a:r>
          </a:p>
          <a:p>
            <a:pPr algn="ctr"/>
            <a:r>
              <a:rPr lang="es-MX" sz="900">
                <a:latin typeface="Nunito Sans" pitchFamily="2" charset="0"/>
              </a:rPr>
              <a:t>Ministerio de Salud y Protección Social </a:t>
            </a:r>
          </a:p>
          <a:p>
            <a:pPr algn="ctr"/>
            <a:r>
              <a:rPr lang="es-MX" sz="900">
                <a:latin typeface="Nunito Sans" pitchFamily="2" charset="0"/>
              </a:rPr>
              <a:t>Edificio Central</a:t>
            </a:r>
          </a:p>
        </p:txBody>
      </p:sp>
      <p:sp>
        <p:nvSpPr>
          <p:cNvPr id="50" name="CuadroTexto 20">
            <a:extLst>
              <a:ext uri="{FF2B5EF4-FFF2-40B4-BE49-F238E27FC236}">
                <a16:creationId xmlns:a16="http://schemas.microsoft.com/office/drawing/2014/main" id="{4217191C-48BE-5FA1-46CF-C6C2CC714575}"/>
              </a:ext>
            </a:extLst>
          </p:cNvPr>
          <p:cNvSpPr txBox="1"/>
          <p:nvPr/>
        </p:nvSpPr>
        <p:spPr>
          <a:xfrm>
            <a:off x="4960513" y="4153741"/>
            <a:ext cx="6166456" cy="677585"/>
          </a:xfrm>
          <a:prstGeom prst="roundRect">
            <a:avLst>
              <a:gd name="adj" fmla="val 8835"/>
            </a:avLst>
          </a:prstGeom>
          <a:noFill/>
          <a:ln>
            <a:solidFill>
              <a:schemeClr val="accent4">
                <a:lumMod val="75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900" b="1">
                <a:latin typeface="Nunito Sans" pitchFamily="2" charset="0"/>
              </a:rPr>
              <a:t>Contrato Interadministrativo </a:t>
            </a:r>
          </a:p>
          <a:p>
            <a:pPr algn="ctr"/>
            <a:r>
              <a:rPr lang="es-MX" sz="900" b="1">
                <a:latin typeface="Nunito Sans" pitchFamily="2" charset="0"/>
              </a:rPr>
              <a:t>057 de 2026</a:t>
            </a:r>
          </a:p>
          <a:p>
            <a:pPr algn="ctr"/>
            <a:r>
              <a:rPr lang="es-MX" sz="900" b="1">
                <a:latin typeface="Nunito Sans" pitchFamily="2" charset="0"/>
              </a:rPr>
              <a:t>$200.054.955.271</a:t>
            </a:r>
          </a:p>
          <a:p>
            <a:pPr algn="ctr"/>
            <a:r>
              <a:rPr lang="es-MX" sz="900">
                <a:latin typeface="Nunito Sans" pitchFamily="2" charset="0"/>
              </a:rPr>
              <a:t>HUSJDIM – ANIM</a:t>
            </a:r>
          </a:p>
        </p:txBody>
      </p:sp>
      <p:sp>
        <p:nvSpPr>
          <p:cNvPr id="55" name="CuadroTexto 30">
            <a:extLst>
              <a:ext uri="{FF2B5EF4-FFF2-40B4-BE49-F238E27FC236}">
                <a16:creationId xmlns:a16="http://schemas.microsoft.com/office/drawing/2014/main" id="{164F0E50-3DF7-4F59-9631-A81B16A0D85A}"/>
              </a:ext>
            </a:extLst>
          </p:cNvPr>
          <p:cNvSpPr txBox="1"/>
          <p:nvPr/>
        </p:nvSpPr>
        <p:spPr>
          <a:xfrm>
            <a:off x="4943701" y="1205172"/>
            <a:ext cx="6192053" cy="677585"/>
          </a:xfrm>
          <a:prstGeom prst="roundRect">
            <a:avLst>
              <a:gd name="adj" fmla="val 8835"/>
            </a:avLst>
          </a:prstGeom>
          <a:noFill/>
          <a:ln>
            <a:solidFill>
              <a:schemeClr val="accent4">
                <a:lumMod val="75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900" b="1">
                <a:latin typeface="Nunito Sans" pitchFamily="2" charset="0"/>
              </a:rPr>
              <a:t>Convenio Marco de 2025</a:t>
            </a:r>
          </a:p>
          <a:p>
            <a:pPr algn="ctr"/>
            <a:r>
              <a:rPr lang="es-MX" sz="900">
                <a:latin typeface="Nunito Sans" pitchFamily="2" charset="0"/>
              </a:rPr>
              <a:t>1076 </a:t>
            </a:r>
            <a:r>
              <a:rPr lang="es-MX" sz="900" err="1">
                <a:latin typeface="Nunito Sans" pitchFamily="2" charset="0"/>
              </a:rPr>
              <a:t>MinSalud</a:t>
            </a:r>
            <a:r>
              <a:rPr lang="es-MX" sz="900">
                <a:latin typeface="Nunito Sans" pitchFamily="2" charset="0"/>
              </a:rPr>
              <a:t> </a:t>
            </a:r>
          </a:p>
          <a:p>
            <a:pPr algn="ctr"/>
            <a:r>
              <a:rPr lang="es-MX" sz="900">
                <a:latin typeface="Nunito Sans" pitchFamily="2" charset="0"/>
              </a:rPr>
              <a:t>0746 </a:t>
            </a:r>
            <a:r>
              <a:rPr lang="es-MX" sz="900" err="1">
                <a:latin typeface="Nunito Sans" pitchFamily="2" charset="0"/>
              </a:rPr>
              <a:t>MinCulturas</a:t>
            </a:r>
            <a:r>
              <a:rPr lang="es-MX" sz="900">
                <a:latin typeface="Nunito Sans" pitchFamily="2" charset="0"/>
              </a:rPr>
              <a:t> </a:t>
            </a:r>
          </a:p>
          <a:p>
            <a:pPr algn="ctr"/>
            <a:r>
              <a:rPr lang="es-MX" sz="900">
                <a:latin typeface="Nunito Sans" pitchFamily="2" charset="0"/>
              </a:rPr>
              <a:t> 049 ANIM </a:t>
            </a:r>
          </a:p>
        </p:txBody>
      </p:sp>
      <p:sp>
        <p:nvSpPr>
          <p:cNvPr id="87" name="CuadroTexto 34">
            <a:extLst>
              <a:ext uri="{FF2B5EF4-FFF2-40B4-BE49-F238E27FC236}">
                <a16:creationId xmlns:a16="http://schemas.microsoft.com/office/drawing/2014/main" id="{B1BD7B32-06CD-689D-BFFF-A0E576171EEC}"/>
              </a:ext>
            </a:extLst>
          </p:cNvPr>
          <p:cNvSpPr txBox="1"/>
          <p:nvPr/>
        </p:nvSpPr>
        <p:spPr>
          <a:xfrm>
            <a:off x="1088735" y="4326177"/>
            <a:ext cx="3642314" cy="613053"/>
          </a:xfrm>
          <a:prstGeom prst="roundRect">
            <a:avLst>
              <a:gd name="adj" fmla="val 8835"/>
            </a:avLst>
          </a:prstGeom>
          <a:noFill/>
          <a:ln>
            <a:solidFill>
              <a:schemeClr val="accent4">
                <a:lumMod val="50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00" b="1">
                <a:latin typeface="Nunito" pitchFamily="2" charset="0"/>
              </a:rPr>
              <a:t>Acción Popular 2019</a:t>
            </a:r>
          </a:p>
          <a:p>
            <a:pPr algn="ctr"/>
            <a:r>
              <a:rPr lang="es-MX" sz="800">
                <a:latin typeface="Nunito" pitchFamily="2" charset="0"/>
              </a:rPr>
              <a:t>obligaba a los Ministerios de Salud y Protección Social, Ministerio de Cultura y al Ministerio de Educación Nacional asignar fondos para la recuperación Hospital San Juan de Dios.</a:t>
            </a:r>
            <a:endParaRPr lang="es-CO" sz="800">
              <a:latin typeface="Nunito" pitchFamily="2" charset="0"/>
            </a:endParaRPr>
          </a:p>
        </p:txBody>
      </p:sp>
      <p:sp>
        <p:nvSpPr>
          <p:cNvPr id="88" name="CuadroTexto 35">
            <a:extLst>
              <a:ext uri="{FF2B5EF4-FFF2-40B4-BE49-F238E27FC236}">
                <a16:creationId xmlns:a16="http://schemas.microsoft.com/office/drawing/2014/main" id="{5CD8DC0D-0211-CF0C-2B0D-9D0D53BFE629}"/>
              </a:ext>
            </a:extLst>
          </p:cNvPr>
          <p:cNvSpPr txBox="1"/>
          <p:nvPr/>
        </p:nvSpPr>
        <p:spPr>
          <a:xfrm>
            <a:off x="1104063" y="5011312"/>
            <a:ext cx="3642315" cy="483989"/>
          </a:xfrm>
          <a:prstGeom prst="roundRect">
            <a:avLst>
              <a:gd name="adj" fmla="val 8835"/>
            </a:avLst>
          </a:prstGeom>
          <a:noFill/>
          <a:ln>
            <a:solidFill>
              <a:schemeClr val="accent4">
                <a:lumMod val="50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00" b="1">
                <a:latin typeface="Nunito" pitchFamily="2" charset="0"/>
              </a:rPr>
              <a:t>Convenio Interadministrativo No. 1170 de 2021</a:t>
            </a:r>
          </a:p>
          <a:p>
            <a:pPr algn="ctr"/>
            <a:r>
              <a:rPr lang="es-CO" sz="800">
                <a:latin typeface="Nunito" pitchFamily="2" charset="0"/>
              </a:rPr>
              <a:t>Condiciones generales mediante las cuales las partes aunarán esfuerzos, recursos técnicos y administrativos para generar las acciones necesarias </a:t>
            </a:r>
          </a:p>
        </p:txBody>
      </p:sp>
      <p:sp>
        <p:nvSpPr>
          <p:cNvPr id="89" name="CuadroTexto 18">
            <a:extLst>
              <a:ext uri="{FF2B5EF4-FFF2-40B4-BE49-F238E27FC236}">
                <a16:creationId xmlns:a16="http://schemas.microsoft.com/office/drawing/2014/main" id="{12FB670C-D5A4-A7A2-DE7D-02DAF3138455}"/>
              </a:ext>
            </a:extLst>
          </p:cNvPr>
          <p:cNvSpPr txBox="1"/>
          <p:nvPr/>
        </p:nvSpPr>
        <p:spPr>
          <a:xfrm>
            <a:off x="4960638" y="3396266"/>
            <a:ext cx="6192052" cy="665083"/>
          </a:xfrm>
          <a:prstGeom prst="roundRect">
            <a:avLst>
              <a:gd name="adj" fmla="val 5240"/>
            </a:avLst>
          </a:prstGeom>
          <a:noFill/>
          <a:ln>
            <a:solidFill>
              <a:schemeClr val="accent4">
                <a:lumMod val="75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900" b="1">
                <a:latin typeface="Nunito Sans" pitchFamily="2" charset="0"/>
              </a:rPr>
              <a:t>Resolución 097 del 28 de enero de 2026 del Ministerio de las Culturas, las Artes y los Saberes</a:t>
            </a:r>
          </a:p>
          <a:p>
            <a:pPr algn="ctr"/>
            <a:r>
              <a:rPr lang="es-CO" sz="900"/>
              <a:t>Entregar en comodato al Hospital Universitario San Juan de Dios y Materno Infantil el Edificio Central y la Torre Docente del Complejo Hospitalario San Juan de Dios e Instituto Materno Infantil, así como sus edificaciones complementarias, la infraestructura de servicios y los bienes muebles de interés cultural que se encuentren asociados a los mismos”</a:t>
            </a:r>
            <a:endParaRPr lang="es-CO" sz="900">
              <a:latin typeface="Nunito Sans" pitchFamily="2" charset="0"/>
            </a:endParaRPr>
          </a:p>
        </p:txBody>
      </p:sp>
      <p:sp>
        <p:nvSpPr>
          <p:cNvPr id="90" name="CuadroTexto 33">
            <a:extLst>
              <a:ext uri="{FF2B5EF4-FFF2-40B4-BE49-F238E27FC236}">
                <a16:creationId xmlns:a16="http://schemas.microsoft.com/office/drawing/2014/main" id="{C5B03002-D698-3624-91AB-9D680300EDFF}"/>
              </a:ext>
            </a:extLst>
          </p:cNvPr>
          <p:cNvSpPr txBox="1"/>
          <p:nvPr/>
        </p:nvSpPr>
        <p:spPr>
          <a:xfrm>
            <a:off x="1096490" y="1761799"/>
            <a:ext cx="3660747" cy="1000244"/>
          </a:xfrm>
          <a:prstGeom prst="roundRect">
            <a:avLst>
              <a:gd name="adj" fmla="val 8275"/>
            </a:avLst>
          </a:prstGeom>
          <a:noFill/>
          <a:ln>
            <a:solidFill>
              <a:schemeClr val="accent4">
                <a:lumMod val="50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800">
                <a:latin typeface="Nunito" pitchFamily="2" charset="0"/>
              </a:rPr>
              <a:t>Tribunal Administrativo de Cundinamarca, con providencia del </a:t>
            </a:r>
            <a:r>
              <a:rPr lang="es-CO" sz="800" b="1">
                <a:latin typeface="Nunito" pitchFamily="2" charset="0"/>
              </a:rPr>
              <a:t>19 de junio de 2012</a:t>
            </a:r>
            <a:r>
              <a:rPr lang="es-CO" sz="800">
                <a:latin typeface="Nunito" pitchFamily="2" charset="0"/>
              </a:rPr>
              <a:t>, confirmó la sentencia del </a:t>
            </a:r>
            <a:r>
              <a:rPr lang="es-CO" sz="800" b="1">
                <a:latin typeface="Nunito" pitchFamily="2" charset="0"/>
              </a:rPr>
              <a:t>9 de febrero de 2009</a:t>
            </a:r>
            <a:r>
              <a:rPr lang="es-CO" sz="800">
                <a:latin typeface="Nunito" pitchFamily="2" charset="0"/>
              </a:rPr>
              <a:t> emanada del Juzgado 12 Administrativo de Bogotá, actuando dentro de la Acción Popular que ordenó al Distrito Capital, a la Gobernación de Cundinamarca y al Ministerio de Cultura, adelantar las gestiones necesarias para la salvaguardia, conservación y cuidado del Monumento Nacional Hospital San Juan de Dios e Instituto Materno Infantil.</a:t>
            </a:r>
          </a:p>
        </p:txBody>
      </p:sp>
      <p:sp>
        <p:nvSpPr>
          <p:cNvPr id="91" name="CuadroTexto 34">
            <a:extLst>
              <a:ext uri="{FF2B5EF4-FFF2-40B4-BE49-F238E27FC236}">
                <a16:creationId xmlns:a16="http://schemas.microsoft.com/office/drawing/2014/main" id="{3353031C-8BBE-F22B-AF58-708540027F08}"/>
              </a:ext>
            </a:extLst>
          </p:cNvPr>
          <p:cNvSpPr txBox="1"/>
          <p:nvPr/>
        </p:nvSpPr>
        <p:spPr>
          <a:xfrm>
            <a:off x="1099401" y="3252849"/>
            <a:ext cx="3651532" cy="1000244"/>
          </a:xfrm>
          <a:prstGeom prst="roundRect">
            <a:avLst>
              <a:gd name="adj" fmla="val 8835"/>
            </a:avLst>
          </a:prstGeom>
          <a:noFill/>
          <a:ln>
            <a:solidFill>
              <a:schemeClr val="accent4">
                <a:lumMod val="50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800" b="1">
                <a:latin typeface="Nunito" pitchFamily="2" charset="0"/>
              </a:rPr>
              <a:t>Acción Popular 2017 </a:t>
            </a:r>
          </a:p>
          <a:p>
            <a:pPr algn="ctr"/>
            <a:r>
              <a:rPr lang="es-CO" sz="800"/>
              <a:t>Acción Popular 11001-33-31-041-2009-00043-03, ordenó al Gobierno Nacional </a:t>
            </a:r>
            <a:r>
              <a:rPr lang="es-CO" sz="800" i="1"/>
              <a:t>“por intermedio de los MINISTERIOS DE CULTURA, EDUCACIÓN  NACIONAL Y SALUD Y PROTECCIÓN SOCIAL … emprenda todas la acciones para que en asocio con la Empresa de Renovación Urbana y la Secretaría Distrital de Salud de Bogotá desarrollen y ejecuten el Plan Especial de Manejo y Protección del Hospital San Juan de Dios y del Instituto Materno Infantil …”.</a:t>
            </a:r>
            <a:endParaRPr lang="es-CO" sz="800">
              <a:latin typeface="Nunito" pitchFamily="2" charset="0"/>
            </a:endParaRPr>
          </a:p>
        </p:txBody>
      </p:sp>
      <p:sp>
        <p:nvSpPr>
          <p:cNvPr id="93" name="CuadroTexto 20">
            <a:extLst>
              <a:ext uri="{FF2B5EF4-FFF2-40B4-BE49-F238E27FC236}">
                <a16:creationId xmlns:a16="http://schemas.microsoft.com/office/drawing/2014/main" id="{336BD4D4-C913-DD19-7378-0D8FAF3A682F}"/>
              </a:ext>
            </a:extLst>
          </p:cNvPr>
          <p:cNvSpPr txBox="1"/>
          <p:nvPr/>
        </p:nvSpPr>
        <p:spPr>
          <a:xfrm>
            <a:off x="4942044" y="4930823"/>
            <a:ext cx="2397582" cy="1548765"/>
          </a:xfrm>
          <a:prstGeom prst="roundRect">
            <a:avLst>
              <a:gd name="adj" fmla="val 8835"/>
            </a:avLst>
          </a:prstGeom>
          <a:noFill/>
          <a:ln>
            <a:solidFill>
              <a:schemeClr val="accent4">
                <a:lumMod val="75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900" dirty="0">
                <a:latin typeface="Nunito Sans" pitchFamily="2" charset="0"/>
              </a:rPr>
              <a:t>Presentación al Comité Técnico de la Junta de Conservación del Monumento Nacional </a:t>
            </a:r>
            <a:r>
              <a:rPr lang="es-MX" sz="900" b="1" dirty="0">
                <a:latin typeface="Nunito Sans" pitchFamily="2" charset="0"/>
              </a:rPr>
              <a:t>el 9 de abril de 2026, </a:t>
            </a:r>
            <a:r>
              <a:rPr lang="es-MX" sz="900" dirty="0">
                <a:latin typeface="Nunito Sans" pitchFamily="2" charset="0"/>
              </a:rPr>
              <a:t>y posteriormente, </a:t>
            </a:r>
            <a:r>
              <a:rPr lang="es-MX" sz="900" b="1" dirty="0">
                <a:latin typeface="Nunito Sans" pitchFamily="2" charset="0"/>
              </a:rPr>
              <a:t>el 21 de abril de 2026, fue </a:t>
            </a:r>
            <a:r>
              <a:rPr lang="es-MX" sz="900" dirty="0">
                <a:latin typeface="Nunito Sans" pitchFamily="2" charset="0"/>
              </a:rPr>
              <a:t>presentado ante la Junta de Conservación del Monumento Nacional.</a:t>
            </a:r>
          </a:p>
          <a:p>
            <a:pPr algn="ctr"/>
            <a:endParaRPr lang="es-MX" sz="900" dirty="0">
              <a:latin typeface="Nunito Sans" pitchFamily="2" charset="0"/>
            </a:endParaRPr>
          </a:p>
          <a:p>
            <a:pPr algn="ctr"/>
            <a:endParaRPr lang="es-MX" sz="900" dirty="0">
              <a:latin typeface="Nunito Sans" pitchFamily="2" charset="0"/>
            </a:endParaRPr>
          </a:p>
          <a:p>
            <a:pPr algn="ctr"/>
            <a:endParaRPr lang="es-MX" sz="900" dirty="0">
              <a:latin typeface="Nunito Sans" pitchFamily="2" charset="0"/>
            </a:endParaRPr>
          </a:p>
          <a:p>
            <a:pPr algn="ctr"/>
            <a:r>
              <a:rPr lang="es-MX" sz="900" dirty="0">
                <a:latin typeface="Nunito Sans" pitchFamily="2" charset="0"/>
              </a:rPr>
              <a:t> </a:t>
            </a:r>
          </a:p>
        </p:txBody>
      </p:sp>
      <p:sp>
        <p:nvSpPr>
          <p:cNvPr id="96" name="CuadroTexto 21">
            <a:extLst>
              <a:ext uri="{FF2B5EF4-FFF2-40B4-BE49-F238E27FC236}">
                <a16:creationId xmlns:a16="http://schemas.microsoft.com/office/drawing/2014/main" id="{A7BFF6E1-DADF-6791-CC83-5496114C896F}"/>
              </a:ext>
            </a:extLst>
          </p:cNvPr>
          <p:cNvSpPr txBox="1"/>
          <p:nvPr/>
        </p:nvSpPr>
        <p:spPr>
          <a:xfrm>
            <a:off x="7622123" y="4923718"/>
            <a:ext cx="3513632" cy="1520190"/>
          </a:xfrm>
          <a:prstGeom prst="roundRect">
            <a:avLst>
              <a:gd name="adj" fmla="val 5816"/>
            </a:avLst>
          </a:prstGeom>
          <a:solidFill>
            <a:schemeClr val="bg2"/>
          </a:solidFill>
          <a:ln w="19050">
            <a:solidFill>
              <a:schemeClr val="accent4"/>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900" b="1" dirty="0">
                <a:latin typeface="Nunito Sans" pitchFamily="2" charset="0"/>
              </a:rPr>
              <a:t>De acuerdo con lo establecido en la Ley 735 de 2002, se concluyó que, en coherencia con el artículo 2 de dicha ley, con la titularidad distrital del inmueble y una vez socializado el avance presentado por la ANIM, se recomendaba continuar con los trámites necesarios orientados a la ejecución de las obras de reforzamiento estructural y demás intervenciones requeridas para la rehabilitación y puesta en funcionamiento del Edificio Central del Hospital San Juan de Dios e Instituto Materno Infantil, conforme a las competencias de cada una de las entidades</a:t>
            </a:r>
            <a:r>
              <a:rPr lang="es-CO" sz="900" dirty="0">
                <a:latin typeface="Nunito Sans" pitchFamily="2" charset="0"/>
              </a:rPr>
              <a:t>. </a:t>
            </a:r>
            <a:endParaRPr lang="es-MX" sz="900" b="1" dirty="0">
              <a:latin typeface="Nunito Sans" pitchFamily="2" charset="0"/>
            </a:endParaRPr>
          </a:p>
        </p:txBody>
      </p:sp>
      <p:cxnSp>
        <p:nvCxnSpPr>
          <p:cNvPr id="108" name="Conector recto de flecha 107">
            <a:extLst>
              <a:ext uri="{FF2B5EF4-FFF2-40B4-BE49-F238E27FC236}">
                <a16:creationId xmlns:a16="http://schemas.microsoft.com/office/drawing/2014/main" id="{FC31F902-C064-21E1-818D-AA309A2EB2D5}"/>
              </a:ext>
            </a:extLst>
          </p:cNvPr>
          <p:cNvCxnSpPr>
            <a:cxnSpLocks/>
          </p:cNvCxnSpPr>
          <p:nvPr/>
        </p:nvCxnSpPr>
        <p:spPr>
          <a:xfrm>
            <a:off x="7340920" y="5405470"/>
            <a:ext cx="263984" cy="0"/>
          </a:xfrm>
          <a:prstGeom prst="straightConnector1">
            <a:avLst/>
          </a:prstGeom>
          <a:ln w="9525">
            <a:solidFill>
              <a:schemeClr val="accent4">
                <a:lumMod val="75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9442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64D5-878A-CC1E-5DF5-4C3F657C50F6}"/>
            </a:ext>
          </a:extLst>
        </p:cNvPr>
        <p:cNvGrpSpPr/>
        <p:nvPr/>
      </p:nvGrpSpPr>
      <p:grpSpPr>
        <a:xfrm>
          <a:off x="0" y="0"/>
          <a:ext cx="0" cy="0"/>
          <a:chOff x="0" y="0"/>
          <a:chExt cx="0" cy="0"/>
        </a:xfrm>
      </p:grpSpPr>
      <p:sp>
        <p:nvSpPr>
          <p:cNvPr id="15" name="Rectángulo 5">
            <a:extLst>
              <a:ext uri="{FF2B5EF4-FFF2-40B4-BE49-F238E27FC236}">
                <a16:creationId xmlns:a16="http://schemas.microsoft.com/office/drawing/2014/main" id="{FFE36844-360A-822D-2763-DB3A6D94B938}"/>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2.4. ANTEPROYECTO ANIM EDIFICIO CENTRAL</a:t>
            </a:r>
          </a:p>
        </p:txBody>
      </p:sp>
      <p:sp>
        <p:nvSpPr>
          <p:cNvPr id="9" name="CuadroTexto 39">
            <a:extLst>
              <a:ext uri="{FF2B5EF4-FFF2-40B4-BE49-F238E27FC236}">
                <a16:creationId xmlns:a16="http://schemas.microsoft.com/office/drawing/2014/main" id="{F2BAACB7-F72E-CC77-E862-2911C2220812}"/>
              </a:ext>
            </a:extLst>
          </p:cNvPr>
          <p:cNvSpPr txBox="1"/>
          <p:nvPr/>
        </p:nvSpPr>
        <p:spPr>
          <a:xfrm>
            <a:off x="6009814" y="680710"/>
            <a:ext cx="5217208" cy="1600438"/>
          </a:xfrm>
          <a:prstGeom prst="roundRect">
            <a:avLst/>
          </a:prstGeom>
          <a:noFill/>
          <a:ln w="12700">
            <a:solidFill>
              <a:schemeClr val="bg1">
                <a:lumMod val="75000"/>
              </a:schemeClr>
            </a:solidFill>
          </a:ln>
        </p:spPr>
        <p:txBody>
          <a:bodyPr wrap="square" lIns="91440" tIns="45720" rIns="91440" bIns="45720" rtlCol="0" anchor="t">
            <a:spAutoFit/>
          </a:bodyPr>
          <a:lstStyle/>
          <a:p>
            <a:pPr algn="just"/>
            <a:r>
              <a:rPr lang="es-CO" sz="1100" dirty="0">
                <a:latin typeface="Nunito" pitchFamily="2" charset="0"/>
              </a:rPr>
              <a:t>La propuesta arquitectónica del anteproyecto desarrollado en la ANIM, parte de una </a:t>
            </a:r>
            <a:r>
              <a:rPr lang="es-CO" sz="1100" b="1" dirty="0">
                <a:latin typeface="Nunito" pitchFamily="2" charset="0"/>
              </a:rPr>
              <a:t>visión integral del conjunto hospitalario, en la cual cada edificio asume un uso específico y mantiene relaciones funcionales con los demás, promoviendo el trabajo en red entre los servicios asistenciales, culturales y educativos.</a:t>
            </a:r>
            <a:r>
              <a:rPr lang="es-CO" sz="1100" dirty="0">
                <a:latin typeface="Nunito" pitchFamily="2" charset="0"/>
              </a:rPr>
              <a:t> En este esquema, el Edificio Central se plantea como un eje estructurante y articulador del conjunto, albergando servicios de mediana y alta complejidad, que fortalecen su rol como </a:t>
            </a:r>
            <a:r>
              <a:rPr lang="es-CO" sz="1100" b="1" dirty="0">
                <a:latin typeface="Nunito" pitchFamily="2" charset="0"/>
              </a:rPr>
              <a:t>núcleo operativo dentro del modelo médico-asistencial proyectado.</a:t>
            </a:r>
          </a:p>
        </p:txBody>
      </p:sp>
      <p:sp>
        <p:nvSpPr>
          <p:cNvPr id="26" name="Elipse 37">
            <a:extLst>
              <a:ext uri="{FF2B5EF4-FFF2-40B4-BE49-F238E27FC236}">
                <a16:creationId xmlns:a16="http://schemas.microsoft.com/office/drawing/2014/main" id="{7F545FEB-64D0-C763-A423-10F83C7B1DF2}"/>
              </a:ext>
            </a:extLst>
          </p:cNvPr>
          <p:cNvSpPr/>
          <p:nvPr/>
        </p:nvSpPr>
        <p:spPr>
          <a:xfrm>
            <a:off x="5935159" y="3327204"/>
            <a:ext cx="172371" cy="162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300">
              <a:latin typeface="Nunito Sans" pitchFamily="2" charset="0"/>
            </a:endParaRPr>
          </a:p>
        </p:txBody>
      </p:sp>
      <p:sp>
        <p:nvSpPr>
          <p:cNvPr id="33" name="Rectángulo 2">
            <a:extLst>
              <a:ext uri="{FF2B5EF4-FFF2-40B4-BE49-F238E27FC236}">
                <a16:creationId xmlns:a16="http://schemas.microsoft.com/office/drawing/2014/main" id="{38F3C832-2C8E-77F2-C531-5CE1EB0EE384}"/>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050" name="Picture 2">
            <a:extLst>
              <a:ext uri="{FF2B5EF4-FFF2-40B4-BE49-F238E27FC236}">
                <a16:creationId xmlns:a16="http://schemas.microsoft.com/office/drawing/2014/main" id="{596FA438-28EF-0819-75EA-8E26B997E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15" y="756985"/>
            <a:ext cx="5105400" cy="439185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39">
            <a:extLst>
              <a:ext uri="{FF2B5EF4-FFF2-40B4-BE49-F238E27FC236}">
                <a16:creationId xmlns:a16="http://schemas.microsoft.com/office/drawing/2014/main" id="{12D54532-6C5A-A4BE-54B1-844F4B384A3D}"/>
              </a:ext>
            </a:extLst>
          </p:cNvPr>
          <p:cNvSpPr txBox="1"/>
          <p:nvPr/>
        </p:nvSpPr>
        <p:spPr>
          <a:xfrm>
            <a:off x="6009813" y="2608090"/>
            <a:ext cx="5148404" cy="1787723"/>
          </a:xfrm>
          <a:prstGeom prst="roundRect">
            <a:avLst/>
          </a:prstGeom>
          <a:noFill/>
          <a:ln w="12700">
            <a:solidFill>
              <a:schemeClr val="bg1">
                <a:lumMod val="75000"/>
              </a:schemeClr>
            </a:solidFill>
          </a:ln>
        </p:spPr>
        <p:txBody>
          <a:bodyPr wrap="square" lIns="91440" tIns="45720" rIns="91440" bIns="45720" rtlCol="0" anchor="t">
            <a:spAutoFit/>
          </a:bodyPr>
          <a:lstStyle/>
          <a:p>
            <a:pPr algn="just"/>
            <a:r>
              <a:rPr lang="es-CO" sz="1100" dirty="0">
                <a:latin typeface="Nunito" pitchFamily="2" charset="0"/>
              </a:rPr>
              <a:t>Se establecen lineamientos orientados a </a:t>
            </a:r>
            <a:r>
              <a:rPr lang="es-CO" sz="1100" b="1" dirty="0">
                <a:latin typeface="Nunito" pitchFamily="2" charset="0"/>
              </a:rPr>
              <a:t>conservar el tipo arquitectónico,</a:t>
            </a:r>
            <a:r>
              <a:rPr lang="es-CO" sz="1100" dirty="0">
                <a:latin typeface="Nunito" pitchFamily="2" charset="0"/>
              </a:rPr>
              <a:t> garantizando la permanencia de la planta libre, la espacialidad y los sistemas de circulación; así como a </a:t>
            </a:r>
            <a:r>
              <a:rPr lang="es-CO" sz="1100" b="1" dirty="0">
                <a:latin typeface="Nunito" pitchFamily="2" charset="0"/>
              </a:rPr>
              <a:t>preservar la relación entre envolvente y estructura</a:t>
            </a:r>
            <a:r>
              <a:rPr lang="es-CO" sz="1100" dirty="0">
                <a:latin typeface="Nunito" pitchFamily="2" charset="0"/>
              </a:rPr>
              <a:t>, la honestidad material y la legibilidad histórica del sistema estructural, reconociendo además los valores de innovación propios de la arquitectura moderna. De igual forma, se enfatiza la necesidad de</a:t>
            </a:r>
            <a:r>
              <a:rPr lang="es-CO" sz="1100" b="1" dirty="0">
                <a:latin typeface="Nunito" pitchFamily="2" charset="0"/>
              </a:rPr>
              <a:t> mantener la modulación y las líneas compositivas, </a:t>
            </a:r>
            <a:r>
              <a:rPr lang="es-CO" sz="1100" dirty="0">
                <a:latin typeface="Nunito" pitchFamily="2" charset="0"/>
              </a:rPr>
              <a:t>junto con la conservación de elementos asociados de interés, como carpinterías, mobiliario y componentes artísticos. </a:t>
            </a:r>
            <a:endParaRPr lang="es-CO" sz="1100" b="1" dirty="0">
              <a:latin typeface="Nunito" pitchFamily="2" charset="0"/>
            </a:endParaRPr>
          </a:p>
        </p:txBody>
      </p:sp>
      <p:sp>
        <p:nvSpPr>
          <p:cNvPr id="7" name="Elipse 37">
            <a:extLst>
              <a:ext uri="{FF2B5EF4-FFF2-40B4-BE49-F238E27FC236}">
                <a16:creationId xmlns:a16="http://schemas.microsoft.com/office/drawing/2014/main" id="{358746F2-D5CE-740B-1D39-6BAA87A7B4CD}"/>
              </a:ext>
            </a:extLst>
          </p:cNvPr>
          <p:cNvSpPr/>
          <p:nvPr/>
        </p:nvSpPr>
        <p:spPr>
          <a:xfrm>
            <a:off x="5909686" y="1399823"/>
            <a:ext cx="172371" cy="162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300">
              <a:latin typeface="Nunito Sans" pitchFamily="2" charset="0"/>
            </a:endParaRPr>
          </a:p>
        </p:txBody>
      </p:sp>
    </p:spTree>
    <p:extLst>
      <p:ext uri="{BB962C8B-B14F-4D97-AF65-F5344CB8AC3E}">
        <p14:creationId xmlns:p14="http://schemas.microsoft.com/office/powerpoint/2010/main" val="2312596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E444B-5925-CD9C-9D22-509F22094C10}"/>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727A977-E400-EE87-97D3-E232D9C58992}"/>
              </a:ext>
            </a:extLst>
          </p:cNvPr>
          <p:cNvSpPr txBox="1"/>
          <p:nvPr/>
        </p:nvSpPr>
        <p:spPr>
          <a:xfrm>
            <a:off x="1023982" y="3507085"/>
            <a:ext cx="5449824" cy="3939540"/>
          </a:xfrm>
          <a:prstGeom prst="rect">
            <a:avLst/>
          </a:prstGeom>
          <a:noFill/>
        </p:spPr>
        <p:txBody>
          <a:bodyPr wrap="square" lIns="91440" tIns="45720" rIns="91440" bIns="45720" rtlCol="0" anchor="t">
            <a:spAutoFit/>
          </a:bodyPr>
          <a:lstStyle/>
          <a:p>
            <a:r>
              <a:rPr lang="es-ES" sz="25000" dirty="0">
                <a:solidFill>
                  <a:schemeClr val="accent4"/>
                </a:solidFill>
                <a:latin typeface="Aptos Display"/>
              </a:rPr>
              <a:t>03</a:t>
            </a:r>
            <a:endParaRPr lang="es-CO" sz="25000" dirty="0">
              <a:solidFill>
                <a:schemeClr val="accent4"/>
              </a:solidFill>
              <a:latin typeface="Aptos Display" panose="020B0004020202020204" pitchFamily="34" charset="0"/>
            </a:endParaRPr>
          </a:p>
        </p:txBody>
      </p:sp>
      <p:pic>
        <p:nvPicPr>
          <p:cNvPr id="3" name="Imagen 2">
            <a:extLst>
              <a:ext uri="{FF2B5EF4-FFF2-40B4-BE49-F238E27FC236}">
                <a16:creationId xmlns:a16="http://schemas.microsoft.com/office/drawing/2014/main" id="{D4543179-74A5-F1B0-073B-C13E0DA0126A}"/>
              </a:ext>
            </a:extLst>
          </p:cNvPr>
          <p:cNvPicPr>
            <a:picLocks noChangeAspect="1"/>
          </p:cNvPicPr>
          <p:nvPr/>
        </p:nvPicPr>
        <p:blipFill>
          <a:blip r:embed="rId2">
            <a:extLst>
              <a:ext uri="{28A0092B-C50C-407E-A947-70E740481C1C}">
                <a14:useLocalDpi xmlns:a14="http://schemas.microsoft.com/office/drawing/2010/main" val="0"/>
              </a:ext>
            </a:extLst>
          </a:blip>
          <a:srcRect l="13348" r="13339"/>
          <a:stretch>
            <a:fillRect/>
          </a:stretch>
        </p:blipFill>
        <p:spPr>
          <a:xfrm>
            <a:off x="224355" y="215218"/>
            <a:ext cx="4034660" cy="4127538"/>
          </a:xfrm>
          <a:prstGeom prst="rect">
            <a:avLst/>
          </a:prstGeom>
        </p:spPr>
      </p:pic>
      <p:sp>
        <p:nvSpPr>
          <p:cNvPr id="5" name="Rectángulo 4">
            <a:extLst>
              <a:ext uri="{FF2B5EF4-FFF2-40B4-BE49-F238E27FC236}">
                <a16:creationId xmlns:a16="http://schemas.microsoft.com/office/drawing/2014/main" id="{F42D919F-0884-C7E2-D186-D5949AC0D3CF}"/>
              </a:ext>
            </a:extLst>
          </p:cNvPr>
          <p:cNvSpPr/>
          <p:nvPr/>
        </p:nvSpPr>
        <p:spPr>
          <a:xfrm>
            <a:off x="0" y="5469532"/>
            <a:ext cx="12192000" cy="1388468"/>
          </a:xfrm>
          <a:prstGeom prst="rect">
            <a:avLst/>
          </a:prstGeom>
          <a:solidFill>
            <a:schemeClr val="accent4">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0</a:t>
            </a:r>
            <a:endParaRPr lang="es-CO"/>
          </a:p>
        </p:txBody>
      </p:sp>
      <p:sp>
        <p:nvSpPr>
          <p:cNvPr id="63" name="CuadroTexto 62">
            <a:extLst>
              <a:ext uri="{FF2B5EF4-FFF2-40B4-BE49-F238E27FC236}">
                <a16:creationId xmlns:a16="http://schemas.microsoft.com/office/drawing/2014/main" id="{FCBD2518-0D4E-4EC4-2697-2404C8245646}"/>
              </a:ext>
            </a:extLst>
          </p:cNvPr>
          <p:cNvSpPr txBox="1"/>
          <p:nvPr/>
        </p:nvSpPr>
        <p:spPr>
          <a:xfrm>
            <a:off x="4610390" y="5181396"/>
            <a:ext cx="7394505" cy="1323439"/>
          </a:xfrm>
          <a:prstGeom prst="rect">
            <a:avLst/>
          </a:prstGeom>
          <a:noFill/>
        </p:spPr>
        <p:txBody>
          <a:bodyPr vert="horz" wrap="square" lIns="91440" tIns="45720" rIns="91440" bIns="45720" rtlCol="0" anchor="t">
            <a:spAutoFit/>
          </a:bodyPr>
          <a:lstStyle/>
          <a:p>
            <a:pPr algn="just"/>
            <a:r>
              <a:rPr lang="es-ES" sz="2000" b="1" dirty="0">
                <a:solidFill>
                  <a:schemeClr val="accent4"/>
                </a:solidFill>
                <a:latin typeface="Nunito"/>
              </a:rPr>
              <a:t>COMPONENTE 1: ESTUDIOS, DISEÑOS E INGENIERÍA DE DETALLE, </a:t>
            </a:r>
          </a:p>
          <a:p>
            <a:pPr algn="just"/>
            <a:r>
              <a:rPr lang="es-ES" sz="2000" dirty="0">
                <a:solidFill>
                  <a:schemeClr val="accent4"/>
                </a:solidFill>
                <a:latin typeface="Nunito"/>
              </a:rPr>
              <a:t>Alcance y actividades vigilar por parte de la Interventoría, incluyendo trámites, permisos y licencias de construcción</a:t>
            </a:r>
          </a:p>
        </p:txBody>
      </p:sp>
      <p:grpSp>
        <p:nvGrpSpPr>
          <p:cNvPr id="26" name="Grupo 25">
            <a:extLst>
              <a:ext uri="{FF2B5EF4-FFF2-40B4-BE49-F238E27FC236}">
                <a16:creationId xmlns:a16="http://schemas.microsoft.com/office/drawing/2014/main" id="{F27B7CCF-FE25-0D1A-B0B2-9C047957507F}"/>
              </a:ext>
            </a:extLst>
          </p:cNvPr>
          <p:cNvGrpSpPr/>
          <p:nvPr/>
        </p:nvGrpSpPr>
        <p:grpSpPr>
          <a:xfrm>
            <a:off x="5612498" y="4451649"/>
            <a:ext cx="6236602" cy="461665"/>
            <a:chOff x="5107133" y="1942076"/>
            <a:chExt cx="6236602" cy="461665"/>
          </a:xfrm>
        </p:grpSpPr>
        <p:grpSp>
          <p:nvGrpSpPr>
            <p:cNvPr id="27" name="Grupo 26">
              <a:extLst>
                <a:ext uri="{FF2B5EF4-FFF2-40B4-BE49-F238E27FC236}">
                  <a16:creationId xmlns:a16="http://schemas.microsoft.com/office/drawing/2014/main" id="{A62B8D3C-1347-A945-75AE-060E9EEDCC4D}"/>
                </a:ext>
              </a:extLst>
            </p:cNvPr>
            <p:cNvGrpSpPr/>
            <p:nvPr/>
          </p:nvGrpSpPr>
          <p:grpSpPr>
            <a:xfrm>
              <a:off x="5107133" y="2116474"/>
              <a:ext cx="6236602" cy="275334"/>
              <a:chOff x="5107133" y="2116474"/>
              <a:chExt cx="6236602" cy="275334"/>
            </a:xfrm>
          </p:grpSpPr>
          <p:sp>
            <p:nvSpPr>
              <p:cNvPr id="29" name="Elipse 28">
                <a:extLst>
                  <a:ext uri="{FF2B5EF4-FFF2-40B4-BE49-F238E27FC236}">
                    <a16:creationId xmlns:a16="http://schemas.microsoft.com/office/drawing/2014/main" id="{75270351-35F2-28E6-0E06-6FB2F0F96351}"/>
                  </a:ext>
                </a:extLst>
              </p:cNvPr>
              <p:cNvSpPr/>
              <p:nvPr/>
            </p:nvSpPr>
            <p:spPr>
              <a:xfrm>
                <a:off x="5107133" y="2116474"/>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b="1" dirty="0">
                    <a:solidFill>
                      <a:prstClr val="white"/>
                    </a:solidFill>
                    <a:latin typeface="Nunito"/>
                  </a:rPr>
                  <a:t>3.1</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30" name="Conector recto 29">
                <a:extLst>
                  <a:ext uri="{FF2B5EF4-FFF2-40B4-BE49-F238E27FC236}">
                    <a16:creationId xmlns:a16="http://schemas.microsoft.com/office/drawing/2014/main" id="{B01A80CC-DA93-D3CE-43FD-A1C32920FCB6}"/>
                  </a:ext>
                </a:extLst>
              </p:cNvPr>
              <p:cNvCxnSpPr>
                <a:cxnSpLocks/>
              </p:cNvCxnSpPr>
              <p:nvPr/>
            </p:nvCxnSpPr>
            <p:spPr>
              <a:xfrm>
                <a:off x="5304372" y="2376665"/>
                <a:ext cx="6039363"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8" name="CuadroTexto 27">
              <a:extLst>
                <a:ext uri="{FF2B5EF4-FFF2-40B4-BE49-F238E27FC236}">
                  <a16:creationId xmlns:a16="http://schemas.microsoft.com/office/drawing/2014/main" id="{1983644D-DC6F-12EF-0BCF-8256D7D2A8CA}"/>
                </a:ext>
              </a:extLst>
            </p:cNvPr>
            <p:cNvSpPr txBox="1"/>
            <p:nvPr/>
          </p:nvSpPr>
          <p:spPr>
            <a:xfrm>
              <a:off x="5431625" y="1942076"/>
              <a:ext cx="5912110" cy="461665"/>
            </a:xfrm>
            <a:prstGeom prst="rect">
              <a:avLst/>
            </a:prstGeom>
            <a:noFill/>
          </p:spPr>
          <p:txBody>
            <a:bodyPr wrap="square" lIns="91440" tIns="45720" rIns="91440" bIns="45720" rtlCol="0" anchor="t">
              <a:spAutoFit/>
            </a:bodyPr>
            <a:lstStyle/>
            <a:p>
              <a:r>
                <a:rPr lang="es-ES" sz="1200" b="1" dirty="0">
                  <a:latin typeface="Nunito"/>
                  <a:ea typeface="Nunito Sans"/>
                  <a:cs typeface="Nunito Sans"/>
                </a:rPr>
                <a:t>Actividades vigilar por parte de la Interventoría y estado de avance en los estudios y diseños.</a:t>
              </a:r>
              <a:endParaRPr lang="es-ES" sz="1200" b="1" dirty="0">
                <a:latin typeface="Nunito"/>
              </a:endParaRPr>
            </a:p>
          </p:txBody>
        </p:sp>
      </p:grpSp>
    </p:spTree>
    <p:extLst>
      <p:ext uri="{BB962C8B-B14F-4D97-AF65-F5344CB8AC3E}">
        <p14:creationId xmlns:p14="http://schemas.microsoft.com/office/powerpoint/2010/main" val="3861678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CE520-FA38-26F3-BA5D-CCE01B3ADD7C}"/>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BFA995D0-04A7-8A5F-38E2-0B24564CB732}"/>
              </a:ext>
            </a:extLst>
          </p:cNvPr>
          <p:cNvSpPr/>
          <p:nvPr/>
        </p:nvSpPr>
        <p:spPr>
          <a:xfrm>
            <a:off x="417968" y="210252"/>
            <a:ext cx="8037100" cy="461665"/>
          </a:xfrm>
          <a:prstGeom prst="rect">
            <a:avLst/>
          </a:prstGeom>
        </p:spPr>
        <p:txBody>
          <a:bodyPr wrap="square" lIns="91440" tIns="45720" rIns="91440" bIns="45720" anchor="t">
            <a:spAutoFit/>
          </a:bodyPr>
          <a:lstStyle/>
          <a:p>
            <a:r>
              <a:rPr lang="es-ES" sz="2400" b="1" dirty="0">
                <a:solidFill>
                  <a:srgbClr val="FFC000"/>
                </a:solidFill>
              </a:rPr>
              <a:t>3. A</a:t>
            </a:r>
            <a:r>
              <a:rPr lang="es-CO" sz="2400" b="1" dirty="0">
                <a:solidFill>
                  <a:srgbClr val="FFC000"/>
                </a:solidFill>
              </a:rPr>
              <a:t>LCANCE DE LA INTERVENTORÍA - </a:t>
            </a:r>
            <a:r>
              <a:rPr lang="es-ES" sz="2400" b="1" dirty="0">
                <a:solidFill>
                  <a:srgbClr val="FFC000"/>
                </a:solidFill>
              </a:rPr>
              <a:t>COMPONENTE 1</a:t>
            </a:r>
            <a:endParaRPr lang="es-CO" sz="2400" b="1" dirty="0">
              <a:solidFill>
                <a:srgbClr val="FFC000"/>
              </a:solidFill>
            </a:endParaRPr>
          </a:p>
        </p:txBody>
      </p:sp>
      <p:sp>
        <p:nvSpPr>
          <p:cNvPr id="43" name="Rectángulo: esquinas redondeadas 42">
            <a:extLst>
              <a:ext uri="{FF2B5EF4-FFF2-40B4-BE49-F238E27FC236}">
                <a16:creationId xmlns:a16="http://schemas.microsoft.com/office/drawing/2014/main" id="{F5B11B18-A82D-CBFE-822F-2240ABE382A9}"/>
              </a:ext>
            </a:extLst>
          </p:cNvPr>
          <p:cNvSpPr/>
          <p:nvPr/>
        </p:nvSpPr>
        <p:spPr>
          <a:xfrm>
            <a:off x="340264" y="844482"/>
            <a:ext cx="11623141" cy="1686698"/>
          </a:xfrm>
          <a:prstGeom prst="roundRect">
            <a:avLst/>
          </a:prstGeom>
          <a:solidFill>
            <a:schemeClr val="bg1">
              <a:lumMod val="75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400"/>
          </a:p>
        </p:txBody>
      </p:sp>
      <p:sp>
        <p:nvSpPr>
          <p:cNvPr id="2" name="Rectangle 1">
            <a:extLst>
              <a:ext uri="{FF2B5EF4-FFF2-40B4-BE49-F238E27FC236}">
                <a16:creationId xmlns:a16="http://schemas.microsoft.com/office/drawing/2014/main" id="{86D1C835-EA68-C4F8-6FBF-DBA6EA46C3A3}"/>
              </a:ext>
            </a:extLst>
          </p:cNvPr>
          <p:cNvSpPr>
            <a:spLocks noChangeArrowheads="1"/>
          </p:cNvSpPr>
          <p:nvPr/>
        </p:nvSpPr>
        <p:spPr bwMode="auto">
          <a:xfrm>
            <a:off x="518291" y="790164"/>
            <a:ext cx="1124594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CO" sz="1400" dirty="0">
                <a:solidFill>
                  <a:schemeClr val="bg1"/>
                </a:solidFill>
                <a:latin typeface="+mn-lt"/>
              </a:rPr>
              <a:t>Incluye la Interventoría integral al desarrollo de las siguientes actividades por parte del Contratista encargado de ejecutar el proyecto en la modalidad de llave en mano.</a:t>
            </a:r>
          </a:p>
          <a:p>
            <a:endParaRPr lang="es-CO" sz="1400" u="sng" dirty="0">
              <a:solidFill>
                <a:schemeClr val="bg1"/>
              </a:solidFill>
              <a:latin typeface="+mn-lt"/>
            </a:endParaRPr>
          </a:p>
          <a:p>
            <a:pPr marL="342900" indent="-342900">
              <a:buFont typeface="+mj-lt"/>
              <a:buAutoNum type="arabicPeriod"/>
            </a:pPr>
            <a:r>
              <a:rPr lang="es-CO" sz="1400" dirty="0">
                <a:solidFill>
                  <a:schemeClr val="bg1"/>
                </a:solidFill>
                <a:latin typeface="+mn-lt"/>
              </a:rPr>
              <a:t>Plan de Trabajo</a:t>
            </a:r>
          </a:p>
          <a:p>
            <a:pPr marL="342900" indent="-342900">
              <a:buFont typeface="+mj-lt"/>
              <a:buAutoNum type="arabicPeriod"/>
            </a:pPr>
            <a:r>
              <a:rPr lang="es-CO" sz="1400" dirty="0">
                <a:solidFill>
                  <a:schemeClr val="bg1"/>
                </a:solidFill>
                <a:latin typeface="+mn-lt"/>
              </a:rPr>
              <a:t>Informe de Apropiación y Validación de la información Existente</a:t>
            </a:r>
          </a:p>
          <a:p>
            <a:pPr marL="342900" indent="-342900">
              <a:buFont typeface="+mj-lt"/>
              <a:buAutoNum type="arabicPeriod"/>
            </a:pPr>
            <a:r>
              <a:rPr lang="es-CO" sz="1400" dirty="0">
                <a:solidFill>
                  <a:schemeClr val="bg1"/>
                </a:solidFill>
                <a:latin typeface="+mn-lt"/>
              </a:rPr>
              <a:t>Radicación y aprobación del Proyecto Ante el Ministerio de las Artes, las Culturas y los Saberes</a:t>
            </a:r>
          </a:p>
          <a:p>
            <a:pPr marL="342900" indent="-342900">
              <a:buFont typeface="+mj-lt"/>
              <a:buAutoNum type="arabicPeriod"/>
            </a:pPr>
            <a:r>
              <a:rPr lang="es-CO" sz="1400" dirty="0">
                <a:solidFill>
                  <a:schemeClr val="bg1"/>
                </a:solidFill>
                <a:latin typeface="+mn-lt"/>
              </a:rPr>
              <a:t>Proyecto Constructivo a Nivel de Ingeniería de Detalle</a:t>
            </a:r>
          </a:p>
          <a:p>
            <a:pPr marL="342900" indent="-342900">
              <a:buFont typeface="+mj-lt"/>
              <a:buAutoNum type="arabicPeriod"/>
            </a:pPr>
            <a:r>
              <a:rPr lang="es-CO" sz="1400" dirty="0">
                <a:solidFill>
                  <a:schemeClr val="bg1"/>
                </a:solidFill>
                <a:latin typeface="+mn-lt"/>
              </a:rPr>
              <a:t>Informe de Suficiencia Técnica</a:t>
            </a:r>
          </a:p>
        </p:txBody>
      </p:sp>
      <p:sp>
        <p:nvSpPr>
          <p:cNvPr id="3" name="CuadroTexto 2">
            <a:extLst>
              <a:ext uri="{FF2B5EF4-FFF2-40B4-BE49-F238E27FC236}">
                <a16:creationId xmlns:a16="http://schemas.microsoft.com/office/drawing/2014/main" id="{5B5FE940-4A6E-E64F-5FD2-E41C456CBDE4}"/>
              </a:ext>
            </a:extLst>
          </p:cNvPr>
          <p:cNvSpPr txBox="1"/>
          <p:nvPr/>
        </p:nvSpPr>
        <p:spPr>
          <a:xfrm>
            <a:off x="483017" y="571829"/>
            <a:ext cx="10815708" cy="338554"/>
          </a:xfrm>
          <a:prstGeom prst="rect">
            <a:avLst/>
          </a:prstGeom>
          <a:noFill/>
        </p:spPr>
        <p:txBody>
          <a:bodyPr wrap="square" lIns="91440" tIns="45720" rIns="91440" bIns="45720" rtlCol="0" anchor="t">
            <a:spAutoFit/>
          </a:bodyPr>
          <a:lstStyle/>
          <a:p>
            <a:r>
              <a:rPr lang="es-MX" sz="1600" b="1" dirty="0">
                <a:latin typeface="Nunito Sans"/>
              </a:rPr>
              <a:t>3.1. </a:t>
            </a:r>
            <a:r>
              <a:rPr lang="es-CO" altLang="es-CO" sz="1600" b="1" dirty="0">
                <a:latin typeface="Nunito Sans"/>
                <a:ea typeface="Aptos" panose="020B0004020202020204" pitchFamily="34" charset="0"/>
                <a:cs typeface="Nunito Sans" pitchFamily="2" charset="0"/>
              </a:rPr>
              <a:t>Actividades a </a:t>
            </a:r>
            <a:r>
              <a:rPr lang="es-ES" sz="1600" b="1" dirty="0">
                <a:latin typeface="Nunito"/>
                <a:ea typeface="Nunito Sans"/>
                <a:cs typeface="Nunito Sans"/>
              </a:rPr>
              <a:t>vigilar por parte de la Interventoría y estado de avance en los estudios y diseños.</a:t>
            </a:r>
            <a:endParaRPr lang="es-CO" altLang="es-CO" sz="1600" b="1" dirty="0">
              <a:latin typeface="Nunito"/>
            </a:endParaRPr>
          </a:p>
        </p:txBody>
      </p:sp>
      <p:sp>
        <p:nvSpPr>
          <p:cNvPr id="6" name="Rectángulo: esquinas redondeadas 5">
            <a:extLst>
              <a:ext uri="{FF2B5EF4-FFF2-40B4-BE49-F238E27FC236}">
                <a16:creationId xmlns:a16="http://schemas.microsoft.com/office/drawing/2014/main" id="{33FF69A4-4C91-1B91-C2CD-1A5D98F4C394}"/>
              </a:ext>
            </a:extLst>
          </p:cNvPr>
          <p:cNvSpPr/>
          <p:nvPr/>
        </p:nvSpPr>
        <p:spPr>
          <a:xfrm>
            <a:off x="314552" y="3217691"/>
            <a:ext cx="1252991" cy="2439542"/>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4"/>
                </a:solidFill>
              </a:rPr>
              <a:t>Patrimonio inmueble</a:t>
            </a:r>
            <a:endParaRPr lang="es-CO" sz="1400" b="1">
              <a:solidFill>
                <a:schemeClr val="accent4"/>
              </a:solidFill>
            </a:endParaRPr>
          </a:p>
        </p:txBody>
      </p:sp>
      <p:sp>
        <p:nvSpPr>
          <p:cNvPr id="7" name="Rectángulo: esquinas redondeadas 6">
            <a:extLst>
              <a:ext uri="{FF2B5EF4-FFF2-40B4-BE49-F238E27FC236}">
                <a16:creationId xmlns:a16="http://schemas.microsoft.com/office/drawing/2014/main" id="{17AD0DA4-40FA-944D-D1CE-055BA4181BAD}"/>
              </a:ext>
            </a:extLst>
          </p:cNvPr>
          <p:cNvSpPr/>
          <p:nvPr/>
        </p:nvSpPr>
        <p:spPr>
          <a:xfrm>
            <a:off x="1720390" y="3217691"/>
            <a:ext cx="3480654" cy="243954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1100">
                <a:solidFill>
                  <a:schemeClr val="tx1"/>
                </a:solidFill>
              </a:rPr>
              <a:t>Memoria descriptiva - DTS </a:t>
            </a:r>
          </a:p>
          <a:p>
            <a:r>
              <a:rPr lang="es-CO" sz="1100">
                <a:solidFill>
                  <a:srgbClr val="000000"/>
                </a:solidFill>
              </a:rPr>
              <a:t>Estudio de Valoración </a:t>
            </a:r>
            <a:endParaRPr lang="es-CO" sz="1100"/>
          </a:p>
          <a:p>
            <a:pPr marL="285750" indent="-285750">
              <a:buFont typeface="Arial" panose="020B0604020202020204" pitchFamily="34" charset="0"/>
              <a:buChar char="•"/>
            </a:pPr>
            <a:r>
              <a:rPr lang="es-CO" sz="1100">
                <a:solidFill>
                  <a:srgbClr val="000000"/>
                </a:solidFill>
              </a:rPr>
              <a:t>Reseña histórica, investigación tipológica</a:t>
            </a:r>
            <a:endParaRPr lang="es-CO" sz="1100"/>
          </a:p>
          <a:p>
            <a:pPr marL="285750" indent="-285750">
              <a:buFont typeface="Arial" panose="020B0604020202020204" pitchFamily="34" charset="0"/>
              <a:buChar char="•"/>
            </a:pPr>
            <a:r>
              <a:rPr lang="es-CO" sz="1100">
                <a:solidFill>
                  <a:srgbClr val="000000"/>
                </a:solidFill>
              </a:rPr>
              <a:t>Levantamiento arquitectónico</a:t>
            </a:r>
          </a:p>
          <a:p>
            <a:pPr marL="285750" indent="-285750">
              <a:buFont typeface="Arial" panose="020B0604020202020204" pitchFamily="34" charset="0"/>
              <a:buChar char="•"/>
            </a:pPr>
            <a:r>
              <a:rPr lang="es-CO" sz="1100">
                <a:solidFill>
                  <a:srgbClr val="000000"/>
                </a:solidFill>
              </a:rPr>
              <a:t>Registro fotográfico </a:t>
            </a:r>
          </a:p>
          <a:p>
            <a:pPr marL="285750" indent="-285750">
              <a:buFont typeface="Arial" panose="020B0604020202020204" pitchFamily="34" charset="0"/>
              <a:buChar char="•"/>
            </a:pPr>
            <a:r>
              <a:rPr lang="es-ES" sz="1100">
                <a:solidFill>
                  <a:srgbClr val="000000"/>
                </a:solidFill>
              </a:rPr>
              <a:t>Estado de conservación del Edificio </a:t>
            </a:r>
            <a:endParaRPr lang="es-CO" sz="1100"/>
          </a:p>
          <a:p>
            <a:pPr marL="285750" indent="-285750">
              <a:buFont typeface="Arial" panose="020B0604020202020204" pitchFamily="34" charset="0"/>
              <a:buChar char="•"/>
            </a:pPr>
            <a:r>
              <a:rPr lang="es-CO" sz="1100">
                <a:solidFill>
                  <a:srgbClr val="000000"/>
                </a:solidFill>
              </a:rPr>
              <a:t>Calificación y diagnóstico </a:t>
            </a:r>
            <a:endParaRPr lang="es-CO" sz="1100"/>
          </a:p>
          <a:p>
            <a:pPr marL="285750" indent="-285750">
              <a:buFont typeface="Arial" panose="020B0604020202020204" pitchFamily="34" charset="0"/>
              <a:buChar char="•"/>
            </a:pPr>
            <a:r>
              <a:rPr lang="es-CO" sz="1100">
                <a:solidFill>
                  <a:srgbClr val="000000"/>
                </a:solidFill>
              </a:rPr>
              <a:t>Estudio de Humedades </a:t>
            </a:r>
            <a:endParaRPr lang="es-CO" sz="1100"/>
          </a:p>
          <a:p>
            <a:pPr marL="285750" indent="-285750">
              <a:buFont typeface="Arial" panose="020B0604020202020204" pitchFamily="34" charset="0"/>
              <a:buChar char="•"/>
            </a:pPr>
            <a:r>
              <a:rPr lang="es-CO" sz="1100">
                <a:solidFill>
                  <a:srgbClr val="000000"/>
                </a:solidFill>
              </a:rPr>
              <a:t>Estudio de Estratigrafía </a:t>
            </a:r>
            <a:endParaRPr lang="es-CO" sz="1100"/>
          </a:p>
        </p:txBody>
      </p:sp>
      <p:sp>
        <p:nvSpPr>
          <p:cNvPr id="12" name="Rectángulo: esquinas redondeadas 11">
            <a:extLst>
              <a:ext uri="{FF2B5EF4-FFF2-40B4-BE49-F238E27FC236}">
                <a16:creationId xmlns:a16="http://schemas.microsoft.com/office/drawing/2014/main" id="{96AD7B94-6091-3089-6935-7E30A1C2AE06}"/>
              </a:ext>
            </a:extLst>
          </p:cNvPr>
          <p:cNvSpPr/>
          <p:nvPr/>
        </p:nvSpPr>
        <p:spPr>
          <a:xfrm>
            <a:off x="8741999" y="3217690"/>
            <a:ext cx="3052524" cy="243954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100">
                <a:solidFill>
                  <a:schemeClr val="tx1"/>
                </a:solidFill>
              </a:rPr>
              <a:t>Se cuenta con los siguientes documentos patrimoniales: histórico crítico, valoración, diagnóstico, levantamiento, calificación; y estudios de humedades y estratigrafía.</a:t>
            </a:r>
            <a:endParaRPr lang="es-CO" sz="1100">
              <a:solidFill>
                <a:schemeClr val="tx1"/>
              </a:solidFill>
            </a:endParaRPr>
          </a:p>
        </p:txBody>
      </p:sp>
      <p:sp>
        <p:nvSpPr>
          <p:cNvPr id="13" name="Rectángulo: esquinas redondeadas 12">
            <a:extLst>
              <a:ext uri="{FF2B5EF4-FFF2-40B4-BE49-F238E27FC236}">
                <a16:creationId xmlns:a16="http://schemas.microsoft.com/office/drawing/2014/main" id="{5FDB7259-BB28-7A85-8FDB-90210021AA85}"/>
              </a:ext>
            </a:extLst>
          </p:cNvPr>
          <p:cNvSpPr/>
          <p:nvPr/>
        </p:nvSpPr>
        <p:spPr>
          <a:xfrm>
            <a:off x="340264" y="2641245"/>
            <a:ext cx="4860780" cy="455315"/>
          </a:xfrm>
          <a:prstGeom prst="roundRect">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Estudios preliminares</a:t>
            </a:r>
            <a:endParaRPr lang="es-CO" sz="1400" b="1">
              <a:solidFill>
                <a:schemeClr val="bg1"/>
              </a:solidFill>
            </a:endParaRPr>
          </a:p>
        </p:txBody>
      </p:sp>
      <p:sp>
        <p:nvSpPr>
          <p:cNvPr id="14" name="Rectángulo: esquinas redondeadas 13">
            <a:extLst>
              <a:ext uri="{FF2B5EF4-FFF2-40B4-BE49-F238E27FC236}">
                <a16:creationId xmlns:a16="http://schemas.microsoft.com/office/drawing/2014/main" id="{90541DF5-78CC-5D85-505E-FC7767E03742}"/>
              </a:ext>
            </a:extLst>
          </p:cNvPr>
          <p:cNvSpPr/>
          <p:nvPr/>
        </p:nvSpPr>
        <p:spPr>
          <a:xfrm>
            <a:off x="5342063" y="2641244"/>
            <a:ext cx="1567591" cy="455315"/>
          </a:xfrm>
          <a:prstGeom prst="roundRect">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Avance radicación </a:t>
            </a:r>
            <a:r>
              <a:rPr lang="es-ES" sz="1400" b="1" err="1">
                <a:solidFill>
                  <a:schemeClr val="bg1"/>
                </a:solidFill>
              </a:rPr>
              <a:t>MinCulturas</a:t>
            </a:r>
            <a:endParaRPr lang="es-CO" sz="1400" b="1">
              <a:solidFill>
                <a:schemeClr val="bg1"/>
              </a:solidFill>
            </a:endParaRPr>
          </a:p>
        </p:txBody>
      </p:sp>
      <p:sp>
        <p:nvSpPr>
          <p:cNvPr id="15" name="Rectángulo: esquinas redondeadas 14">
            <a:extLst>
              <a:ext uri="{FF2B5EF4-FFF2-40B4-BE49-F238E27FC236}">
                <a16:creationId xmlns:a16="http://schemas.microsoft.com/office/drawing/2014/main" id="{79C27CB5-FF3E-7EF1-0C3A-FDD6B11B8EDD}"/>
              </a:ext>
            </a:extLst>
          </p:cNvPr>
          <p:cNvSpPr/>
          <p:nvPr/>
        </p:nvSpPr>
        <p:spPr>
          <a:xfrm>
            <a:off x="7042031" y="2641244"/>
            <a:ext cx="1567591" cy="455315"/>
          </a:xfrm>
          <a:prstGeom prst="roundRect">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Avance desarrollo ingeniería detalle</a:t>
            </a:r>
            <a:endParaRPr lang="es-CO" sz="1400" b="1">
              <a:solidFill>
                <a:schemeClr val="bg1"/>
              </a:solidFill>
            </a:endParaRPr>
          </a:p>
        </p:txBody>
      </p:sp>
      <p:sp>
        <p:nvSpPr>
          <p:cNvPr id="16" name="Rectángulo: esquinas redondeadas 15">
            <a:extLst>
              <a:ext uri="{FF2B5EF4-FFF2-40B4-BE49-F238E27FC236}">
                <a16:creationId xmlns:a16="http://schemas.microsoft.com/office/drawing/2014/main" id="{FA534226-33BC-AD51-7014-EAC73D83A4CD}"/>
              </a:ext>
            </a:extLst>
          </p:cNvPr>
          <p:cNvSpPr/>
          <p:nvPr/>
        </p:nvSpPr>
        <p:spPr>
          <a:xfrm>
            <a:off x="8742000" y="2641243"/>
            <a:ext cx="3052523" cy="455315"/>
          </a:xfrm>
          <a:prstGeom prst="roundRect">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Descripción</a:t>
            </a:r>
            <a:endParaRPr lang="es-CO" sz="1400" b="1">
              <a:solidFill>
                <a:schemeClr val="bg1"/>
              </a:solidFill>
            </a:endParaRPr>
          </a:p>
        </p:txBody>
      </p:sp>
      <p:sp>
        <p:nvSpPr>
          <p:cNvPr id="18" name="Rectángulo: esquinas redondeadas 17">
            <a:extLst>
              <a:ext uri="{FF2B5EF4-FFF2-40B4-BE49-F238E27FC236}">
                <a16:creationId xmlns:a16="http://schemas.microsoft.com/office/drawing/2014/main" id="{18BB0D77-CE52-D0C9-A909-BB5CD361C119}"/>
              </a:ext>
            </a:extLst>
          </p:cNvPr>
          <p:cNvSpPr/>
          <p:nvPr/>
        </p:nvSpPr>
        <p:spPr>
          <a:xfrm>
            <a:off x="7042031" y="3217690"/>
            <a:ext cx="1567591" cy="243954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a:solidFill>
                  <a:schemeClr val="tx1"/>
                </a:solidFill>
              </a:rPr>
              <a:t>N/A</a:t>
            </a:r>
          </a:p>
        </p:txBody>
      </p:sp>
      <p:sp>
        <p:nvSpPr>
          <p:cNvPr id="20" name="Rectángulo: esquinas redondeadas 19">
            <a:extLst>
              <a:ext uri="{FF2B5EF4-FFF2-40B4-BE49-F238E27FC236}">
                <a16:creationId xmlns:a16="http://schemas.microsoft.com/office/drawing/2014/main" id="{312D3756-D2EB-7490-0512-25372444734A}"/>
              </a:ext>
            </a:extLst>
          </p:cNvPr>
          <p:cNvSpPr/>
          <p:nvPr/>
        </p:nvSpPr>
        <p:spPr>
          <a:xfrm>
            <a:off x="5342063" y="3217690"/>
            <a:ext cx="1567591" cy="243954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a:solidFill>
                  <a:schemeClr val="tx1"/>
                </a:solidFill>
              </a:rPr>
              <a:t>100%</a:t>
            </a:r>
          </a:p>
        </p:txBody>
      </p:sp>
      <p:sp>
        <p:nvSpPr>
          <p:cNvPr id="21" name="Rectángulo: esquinas redondeadas 20">
            <a:extLst>
              <a:ext uri="{FF2B5EF4-FFF2-40B4-BE49-F238E27FC236}">
                <a16:creationId xmlns:a16="http://schemas.microsoft.com/office/drawing/2014/main" id="{220EE19B-856B-81DE-3E1B-8AA101435258}"/>
              </a:ext>
            </a:extLst>
          </p:cNvPr>
          <p:cNvSpPr/>
          <p:nvPr/>
        </p:nvSpPr>
        <p:spPr>
          <a:xfrm>
            <a:off x="300038" y="5778364"/>
            <a:ext cx="1267505" cy="774479"/>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4"/>
                </a:solidFill>
              </a:rPr>
              <a:t>Patrimonio mueble</a:t>
            </a:r>
            <a:endParaRPr lang="es-CO" sz="1400" b="1">
              <a:solidFill>
                <a:schemeClr val="accent4"/>
              </a:solidFill>
            </a:endParaRPr>
          </a:p>
        </p:txBody>
      </p:sp>
      <p:sp>
        <p:nvSpPr>
          <p:cNvPr id="22" name="Rectángulo: esquinas redondeadas 21">
            <a:extLst>
              <a:ext uri="{FF2B5EF4-FFF2-40B4-BE49-F238E27FC236}">
                <a16:creationId xmlns:a16="http://schemas.microsoft.com/office/drawing/2014/main" id="{366CE813-254E-788D-3FDC-384936B79C93}"/>
              </a:ext>
            </a:extLst>
          </p:cNvPr>
          <p:cNvSpPr/>
          <p:nvPr/>
        </p:nvSpPr>
        <p:spPr>
          <a:xfrm>
            <a:off x="1720390" y="5778364"/>
            <a:ext cx="3480654"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a:solidFill>
                  <a:schemeClr val="tx1"/>
                </a:solidFill>
              </a:rPr>
              <a:t>Estudio de bienes muebles</a:t>
            </a:r>
            <a:endParaRPr lang="es-CO" sz="1100">
              <a:solidFill>
                <a:schemeClr val="tx1"/>
              </a:solidFill>
            </a:endParaRPr>
          </a:p>
        </p:txBody>
      </p:sp>
      <p:sp>
        <p:nvSpPr>
          <p:cNvPr id="23" name="Rectángulo: esquinas redondeadas 22">
            <a:extLst>
              <a:ext uri="{FF2B5EF4-FFF2-40B4-BE49-F238E27FC236}">
                <a16:creationId xmlns:a16="http://schemas.microsoft.com/office/drawing/2014/main" id="{D0219C4D-AFBA-34FE-E764-FB298B664606}"/>
              </a:ext>
            </a:extLst>
          </p:cNvPr>
          <p:cNvSpPr/>
          <p:nvPr/>
        </p:nvSpPr>
        <p:spPr>
          <a:xfrm>
            <a:off x="5342063" y="5778364"/>
            <a:ext cx="1567591"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a:solidFill>
                  <a:schemeClr val="tx1"/>
                </a:solidFill>
              </a:rPr>
              <a:t>100%</a:t>
            </a:r>
            <a:endParaRPr lang="es-CO" sz="1100">
              <a:solidFill>
                <a:schemeClr val="tx1"/>
              </a:solidFill>
            </a:endParaRPr>
          </a:p>
        </p:txBody>
      </p:sp>
      <p:sp>
        <p:nvSpPr>
          <p:cNvPr id="24" name="Rectángulo: esquinas redondeadas 23">
            <a:extLst>
              <a:ext uri="{FF2B5EF4-FFF2-40B4-BE49-F238E27FC236}">
                <a16:creationId xmlns:a16="http://schemas.microsoft.com/office/drawing/2014/main" id="{1A6A5B58-EEF4-3DF6-6D8D-0ED21C320CCD}"/>
              </a:ext>
            </a:extLst>
          </p:cNvPr>
          <p:cNvSpPr/>
          <p:nvPr/>
        </p:nvSpPr>
        <p:spPr>
          <a:xfrm>
            <a:off x="7042030" y="5767297"/>
            <a:ext cx="1567591"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a:solidFill>
                  <a:schemeClr val="tx1"/>
                </a:solidFill>
              </a:rPr>
              <a:t>N/A</a:t>
            </a:r>
            <a:endParaRPr lang="es-CO" sz="1100">
              <a:solidFill>
                <a:schemeClr val="tx1"/>
              </a:solidFill>
            </a:endParaRPr>
          </a:p>
        </p:txBody>
      </p:sp>
      <p:sp>
        <p:nvSpPr>
          <p:cNvPr id="27" name="Rectángulo: esquinas redondeadas 26">
            <a:extLst>
              <a:ext uri="{FF2B5EF4-FFF2-40B4-BE49-F238E27FC236}">
                <a16:creationId xmlns:a16="http://schemas.microsoft.com/office/drawing/2014/main" id="{30C021DF-A00C-719C-1F7B-BC29B936C1F2}"/>
              </a:ext>
            </a:extLst>
          </p:cNvPr>
          <p:cNvSpPr/>
          <p:nvPr/>
        </p:nvSpPr>
        <p:spPr>
          <a:xfrm>
            <a:off x="8741997" y="5767296"/>
            <a:ext cx="3052523"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100">
                <a:solidFill>
                  <a:schemeClr val="tx1"/>
                </a:solidFill>
              </a:rPr>
              <a:t>Estudio finalizado con inventario actualizado, estado de conservación e información histórica de los bienes muebles.</a:t>
            </a:r>
            <a:endParaRPr lang="es-CO" sz="1100">
              <a:solidFill>
                <a:schemeClr val="tx1"/>
              </a:solidFill>
            </a:endParaRPr>
          </a:p>
        </p:txBody>
      </p:sp>
      <p:sp>
        <p:nvSpPr>
          <p:cNvPr id="28" name="Rectángulo 2">
            <a:extLst>
              <a:ext uri="{FF2B5EF4-FFF2-40B4-BE49-F238E27FC236}">
                <a16:creationId xmlns:a16="http://schemas.microsoft.com/office/drawing/2014/main" id="{FCFF014D-881B-A4B8-7F22-CDCC6D09DAEF}"/>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643962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BDDF0-FE00-0E76-74CC-C69FFC88EE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F128FEE-44F4-CFB1-8842-9980B7A535C4}"/>
              </a:ext>
            </a:extLst>
          </p:cNvPr>
          <p:cNvSpPr>
            <a:spLocks noChangeArrowheads="1"/>
          </p:cNvSpPr>
          <p:nvPr/>
        </p:nvSpPr>
        <p:spPr bwMode="auto">
          <a:xfrm>
            <a:off x="473026" y="1543724"/>
            <a:ext cx="1124594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mj-lt"/>
              <a:buAutoNum type="arabicPeriod"/>
            </a:pPr>
            <a:r>
              <a:rPr lang="es-CO" sz="1600" u="sng">
                <a:solidFill>
                  <a:schemeClr val="bg1"/>
                </a:solidFill>
                <a:latin typeface="+mn-lt"/>
              </a:rPr>
              <a:t>​</a:t>
            </a:r>
            <a:r>
              <a:rPr lang="es-CO" sz="1600">
                <a:solidFill>
                  <a:schemeClr val="bg1"/>
                </a:solidFill>
                <a:latin typeface="+mn-lt"/>
              </a:rPr>
              <a:t>Plan de Trabajo</a:t>
            </a:r>
          </a:p>
          <a:p>
            <a:pPr marL="342900" indent="-342900">
              <a:buFont typeface="+mj-lt"/>
              <a:buAutoNum type="arabicPeriod"/>
            </a:pPr>
            <a:r>
              <a:rPr lang="es-CO" sz="1600">
                <a:solidFill>
                  <a:schemeClr val="bg1"/>
                </a:solidFill>
                <a:latin typeface="+mn-lt"/>
              </a:rPr>
              <a:t>Informe de Apropiación y Validación de la información Existente</a:t>
            </a:r>
          </a:p>
          <a:p>
            <a:pPr marL="342900" indent="-342900">
              <a:buFont typeface="+mj-lt"/>
              <a:buAutoNum type="arabicPeriod"/>
            </a:pPr>
            <a:r>
              <a:rPr lang="es-CO" sz="1600">
                <a:solidFill>
                  <a:schemeClr val="bg1"/>
                </a:solidFill>
                <a:latin typeface="+mn-lt"/>
              </a:rPr>
              <a:t>Radicación y aprobación del Proyecto Ante el Ministerio de las Artes, las Culturas y los Saberes</a:t>
            </a:r>
          </a:p>
          <a:p>
            <a:pPr marL="342900" indent="-342900">
              <a:buFont typeface="+mj-lt"/>
              <a:buAutoNum type="arabicPeriod"/>
            </a:pPr>
            <a:r>
              <a:rPr lang="es-CO" sz="1600">
                <a:solidFill>
                  <a:schemeClr val="bg1"/>
                </a:solidFill>
                <a:latin typeface="+mn-lt"/>
              </a:rPr>
              <a:t>Proyecto Constructivo a Nivel de Ingeniería de Detalle</a:t>
            </a:r>
          </a:p>
          <a:p>
            <a:pPr marL="342900" indent="-342900">
              <a:buFont typeface="+mj-lt"/>
              <a:buAutoNum type="arabicPeriod"/>
            </a:pPr>
            <a:r>
              <a:rPr lang="es-CO" sz="1600">
                <a:solidFill>
                  <a:schemeClr val="bg1"/>
                </a:solidFill>
                <a:latin typeface="+mn-lt"/>
              </a:rPr>
              <a:t>Informe de Suficiencia Técnica</a:t>
            </a:r>
          </a:p>
        </p:txBody>
      </p:sp>
      <p:sp>
        <p:nvSpPr>
          <p:cNvPr id="13" name="Rectángulo: esquinas redondeadas 12">
            <a:extLst>
              <a:ext uri="{FF2B5EF4-FFF2-40B4-BE49-F238E27FC236}">
                <a16:creationId xmlns:a16="http://schemas.microsoft.com/office/drawing/2014/main" id="{57E88749-634B-D942-E7AA-0475D762B25E}"/>
              </a:ext>
            </a:extLst>
          </p:cNvPr>
          <p:cNvSpPr/>
          <p:nvPr/>
        </p:nvSpPr>
        <p:spPr>
          <a:xfrm>
            <a:off x="314552" y="1566711"/>
            <a:ext cx="4860780"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Componentes técnicos de diseño</a:t>
            </a:r>
            <a:endParaRPr lang="es-CO" sz="1400" b="1">
              <a:solidFill>
                <a:schemeClr val="bg1"/>
              </a:solidFill>
            </a:endParaRPr>
          </a:p>
        </p:txBody>
      </p:sp>
      <p:sp>
        <p:nvSpPr>
          <p:cNvPr id="14" name="Rectángulo: esquinas redondeadas 13">
            <a:extLst>
              <a:ext uri="{FF2B5EF4-FFF2-40B4-BE49-F238E27FC236}">
                <a16:creationId xmlns:a16="http://schemas.microsoft.com/office/drawing/2014/main" id="{BB079ADB-DCC3-35B2-8831-E2B80CA4C1FF}"/>
              </a:ext>
            </a:extLst>
          </p:cNvPr>
          <p:cNvSpPr/>
          <p:nvPr/>
        </p:nvSpPr>
        <p:spPr>
          <a:xfrm>
            <a:off x="5342062" y="1566710"/>
            <a:ext cx="1567591"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Avance radicación </a:t>
            </a:r>
            <a:r>
              <a:rPr lang="es-ES" sz="1400" b="1" err="1">
                <a:solidFill>
                  <a:schemeClr val="bg1"/>
                </a:solidFill>
              </a:rPr>
              <a:t>MinCulturas</a:t>
            </a:r>
            <a:endParaRPr lang="es-CO" sz="1400" b="1">
              <a:solidFill>
                <a:schemeClr val="bg1"/>
              </a:solidFill>
            </a:endParaRPr>
          </a:p>
        </p:txBody>
      </p:sp>
      <p:sp>
        <p:nvSpPr>
          <p:cNvPr id="15" name="Rectángulo: esquinas redondeadas 14">
            <a:extLst>
              <a:ext uri="{FF2B5EF4-FFF2-40B4-BE49-F238E27FC236}">
                <a16:creationId xmlns:a16="http://schemas.microsoft.com/office/drawing/2014/main" id="{6DB471BB-6C14-2B56-7562-DBA202B7B8D9}"/>
              </a:ext>
            </a:extLst>
          </p:cNvPr>
          <p:cNvSpPr/>
          <p:nvPr/>
        </p:nvSpPr>
        <p:spPr>
          <a:xfrm>
            <a:off x="7042030" y="1566710"/>
            <a:ext cx="1567591"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Avance desarrollo ingeniería detalle</a:t>
            </a:r>
            <a:endParaRPr lang="es-CO" sz="1400" b="1">
              <a:solidFill>
                <a:schemeClr val="bg1"/>
              </a:solidFill>
            </a:endParaRPr>
          </a:p>
        </p:txBody>
      </p:sp>
      <p:sp>
        <p:nvSpPr>
          <p:cNvPr id="16" name="Rectángulo: esquinas redondeadas 15">
            <a:extLst>
              <a:ext uri="{FF2B5EF4-FFF2-40B4-BE49-F238E27FC236}">
                <a16:creationId xmlns:a16="http://schemas.microsoft.com/office/drawing/2014/main" id="{DC64C5B3-66F5-6D8E-2DF7-4B9D7A2A612D}"/>
              </a:ext>
            </a:extLst>
          </p:cNvPr>
          <p:cNvSpPr/>
          <p:nvPr/>
        </p:nvSpPr>
        <p:spPr>
          <a:xfrm>
            <a:off x="8741997" y="1566709"/>
            <a:ext cx="3052523"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Descripción</a:t>
            </a:r>
            <a:endParaRPr lang="es-CO" sz="1400" b="1">
              <a:solidFill>
                <a:schemeClr val="bg1"/>
              </a:solidFill>
            </a:endParaRPr>
          </a:p>
        </p:txBody>
      </p:sp>
      <p:sp>
        <p:nvSpPr>
          <p:cNvPr id="21" name="Rectángulo: esquinas redondeadas 20">
            <a:extLst>
              <a:ext uri="{FF2B5EF4-FFF2-40B4-BE49-F238E27FC236}">
                <a16:creationId xmlns:a16="http://schemas.microsoft.com/office/drawing/2014/main" id="{A2F88F5D-E04A-FACD-5435-441E515EDCC5}"/>
              </a:ext>
            </a:extLst>
          </p:cNvPr>
          <p:cNvSpPr/>
          <p:nvPr/>
        </p:nvSpPr>
        <p:spPr>
          <a:xfrm>
            <a:off x="314552" y="2109777"/>
            <a:ext cx="4860780" cy="774479"/>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Levantamiento topográfico (Fases 1 y 2) </a:t>
            </a:r>
          </a:p>
        </p:txBody>
      </p:sp>
      <p:sp>
        <p:nvSpPr>
          <p:cNvPr id="23" name="Rectángulo: esquinas redondeadas 22">
            <a:extLst>
              <a:ext uri="{FF2B5EF4-FFF2-40B4-BE49-F238E27FC236}">
                <a16:creationId xmlns:a16="http://schemas.microsoft.com/office/drawing/2014/main" id="{536F6DB8-E113-5598-EAEC-B8EF67F4E1AC}"/>
              </a:ext>
            </a:extLst>
          </p:cNvPr>
          <p:cNvSpPr/>
          <p:nvPr/>
        </p:nvSpPr>
        <p:spPr>
          <a:xfrm>
            <a:off x="5342062" y="2109777"/>
            <a:ext cx="1567591"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100%</a:t>
            </a:r>
            <a:endParaRPr lang="es-CO" sz="1050">
              <a:solidFill>
                <a:schemeClr val="tx1"/>
              </a:solidFill>
            </a:endParaRPr>
          </a:p>
        </p:txBody>
      </p:sp>
      <p:sp>
        <p:nvSpPr>
          <p:cNvPr id="24" name="Rectángulo: esquinas redondeadas 23">
            <a:extLst>
              <a:ext uri="{FF2B5EF4-FFF2-40B4-BE49-F238E27FC236}">
                <a16:creationId xmlns:a16="http://schemas.microsoft.com/office/drawing/2014/main" id="{B8D43909-BF2F-C298-068B-066B7CC9BBFB}"/>
              </a:ext>
            </a:extLst>
          </p:cNvPr>
          <p:cNvSpPr/>
          <p:nvPr/>
        </p:nvSpPr>
        <p:spPr>
          <a:xfrm>
            <a:off x="7042030" y="2098710"/>
            <a:ext cx="1567591"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100%</a:t>
            </a:r>
            <a:endParaRPr lang="es-CO" sz="1050">
              <a:solidFill>
                <a:schemeClr val="tx1"/>
              </a:solidFill>
            </a:endParaRPr>
          </a:p>
        </p:txBody>
      </p:sp>
      <p:sp>
        <p:nvSpPr>
          <p:cNvPr id="27" name="Rectángulo: esquinas redondeadas 26">
            <a:extLst>
              <a:ext uri="{FF2B5EF4-FFF2-40B4-BE49-F238E27FC236}">
                <a16:creationId xmlns:a16="http://schemas.microsoft.com/office/drawing/2014/main" id="{80021B6D-7578-BD4B-AD9E-D3A633AAC73E}"/>
              </a:ext>
            </a:extLst>
          </p:cNvPr>
          <p:cNvSpPr/>
          <p:nvPr/>
        </p:nvSpPr>
        <p:spPr>
          <a:xfrm>
            <a:off x="8741997" y="2098709"/>
            <a:ext cx="3052523"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50">
                <a:solidFill>
                  <a:schemeClr val="tx1"/>
                </a:solidFill>
              </a:rPr>
              <a:t>Levantamiento georreferenciado en MAGNA SIRGAS, con informe técnico y cumplimiento de requisitos normativos, incluyendo linderos y áreas.</a:t>
            </a:r>
            <a:endParaRPr lang="es-CO" sz="1050">
              <a:solidFill>
                <a:schemeClr val="tx1"/>
              </a:solidFill>
            </a:endParaRPr>
          </a:p>
        </p:txBody>
      </p:sp>
      <p:sp>
        <p:nvSpPr>
          <p:cNvPr id="4" name="Rectángulo: esquinas redondeadas 3">
            <a:extLst>
              <a:ext uri="{FF2B5EF4-FFF2-40B4-BE49-F238E27FC236}">
                <a16:creationId xmlns:a16="http://schemas.microsoft.com/office/drawing/2014/main" id="{67CC5108-063A-FA73-3709-F33E8D3E6DAE}"/>
              </a:ext>
            </a:extLst>
          </p:cNvPr>
          <p:cNvSpPr/>
          <p:nvPr/>
        </p:nvSpPr>
        <p:spPr>
          <a:xfrm>
            <a:off x="314552" y="4641941"/>
            <a:ext cx="1293848" cy="1415690"/>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Estructura</a:t>
            </a:r>
            <a:endParaRPr lang="es-CO" sz="1400" b="1">
              <a:solidFill>
                <a:schemeClr val="accent2"/>
              </a:solidFill>
            </a:endParaRPr>
          </a:p>
        </p:txBody>
      </p:sp>
      <p:sp>
        <p:nvSpPr>
          <p:cNvPr id="5" name="Rectángulo: esquinas redondeadas 4">
            <a:extLst>
              <a:ext uri="{FF2B5EF4-FFF2-40B4-BE49-F238E27FC236}">
                <a16:creationId xmlns:a16="http://schemas.microsoft.com/office/drawing/2014/main" id="{C6D068D0-90B6-A612-D7AA-201B928C7592}"/>
              </a:ext>
            </a:extLst>
          </p:cNvPr>
          <p:cNvSpPr/>
          <p:nvPr/>
        </p:nvSpPr>
        <p:spPr>
          <a:xfrm>
            <a:off x="1734904" y="4641942"/>
            <a:ext cx="3480654" cy="1415690"/>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1200">
                <a:solidFill>
                  <a:schemeClr val="tx1"/>
                </a:solidFill>
              </a:rPr>
              <a:t>Patología Estructural (Fase 1) </a:t>
            </a:r>
          </a:p>
          <a:p>
            <a:pPr marL="285750" indent="-285750">
              <a:buFont typeface="Arial" panose="020B0604020202020204" pitchFamily="34" charset="0"/>
              <a:buChar char="•"/>
            </a:pPr>
            <a:r>
              <a:rPr lang="es-CO" sz="1200">
                <a:solidFill>
                  <a:srgbClr val="000000"/>
                </a:solidFill>
              </a:rPr>
              <a:t>Levantamiento estructural (Fase 1) </a:t>
            </a:r>
            <a:endParaRPr lang="es-CO"/>
          </a:p>
          <a:p>
            <a:pPr marL="285750" indent="-285750">
              <a:buFont typeface="Arial" panose="020B0604020202020204" pitchFamily="34" charset="0"/>
              <a:buChar char="•"/>
            </a:pPr>
            <a:r>
              <a:rPr lang="es-ES" sz="1200">
                <a:solidFill>
                  <a:srgbClr val="000000"/>
                </a:solidFill>
              </a:rPr>
              <a:t>Estudio Vulnerabilidad Sísmica</a:t>
            </a:r>
            <a:r>
              <a:rPr lang="es-ES" sz="1000">
                <a:solidFill>
                  <a:srgbClr val="000000"/>
                </a:solidFill>
              </a:rPr>
              <a:t> </a:t>
            </a:r>
            <a:r>
              <a:rPr lang="es-ES" sz="1200">
                <a:solidFill>
                  <a:srgbClr val="000000"/>
                </a:solidFill>
              </a:rPr>
              <a:t>(Fase 1) </a:t>
            </a:r>
            <a:endParaRPr lang="es-ES" sz="1200"/>
          </a:p>
          <a:p>
            <a:pPr marL="285750" indent="-285750">
              <a:buFont typeface="Arial" panose="020B0604020202020204" pitchFamily="34" charset="0"/>
              <a:buChar char="•"/>
            </a:pPr>
            <a:r>
              <a:rPr lang="es-CO" sz="1200">
                <a:solidFill>
                  <a:srgbClr val="000000"/>
                </a:solidFill>
              </a:rPr>
              <a:t>Reforzamiento Estructural (Fase 1) </a:t>
            </a:r>
          </a:p>
          <a:p>
            <a:pPr marL="285750" indent="-285750">
              <a:buFont typeface="Arial" panose="020B0604020202020204" pitchFamily="34" charset="0"/>
              <a:buChar char="•"/>
            </a:pPr>
            <a:r>
              <a:rPr lang="es-CO" sz="1200">
                <a:solidFill>
                  <a:srgbClr val="000000"/>
                </a:solidFill>
              </a:rPr>
              <a:t>Diseño Estructural (Fase 2) </a:t>
            </a:r>
            <a:endParaRPr lang="es-CO"/>
          </a:p>
        </p:txBody>
      </p:sp>
      <p:sp>
        <p:nvSpPr>
          <p:cNvPr id="8" name="Rectángulo: esquinas redondeadas 7">
            <a:extLst>
              <a:ext uri="{FF2B5EF4-FFF2-40B4-BE49-F238E27FC236}">
                <a16:creationId xmlns:a16="http://schemas.microsoft.com/office/drawing/2014/main" id="{F0C3DBDF-1389-3D01-9175-F40FB3395C0C}"/>
              </a:ext>
            </a:extLst>
          </p:cNvPr>
          <p:cNvSpPr/>
          <p:nvPr/>
        </p:nvSpPr>
        <p:spPr>
          <a:xfrm>
            <a:off x="5342062" y="4641942"/>
            <a:ext cx="1567591" cy="56405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100%</a:t>
            </a:r>
            <a:endParaRPr lang="es-CO" sz="1050">
              <a:solidFill>
                <a:schemeClr val="tx1"/>
              </a:solidFill>
            </a:endParaRPr>
          </a:p>
        </p:txBody>
      </p:sp>
      <p:sp>
        <p:nvSpPr>
          <p:cNvPr id="10" name="Rectángulo: esquinas redondeadas 9">
            <a:extLst>
              <a:ext uri="{FF2B5EF4-FFF2-40B4-BE49-F238E27FC236}">
                <a16:creationId xmlns:a16="http://schemas.microsoft.com/office/drawing/2014/main" id="{B1420F94-6DAE-7B1D-CF8B-1FAAE305372A}"/>
              </a:ext>
            </a:extLst>
          </p:cNvPr>
          <p:cNvSpPr/>
          <p:nvPr/>
        </p:nvSpPr>
        <p:spPr>
          <a:xfrm>
            <a:off x="8741997" y="4630873"/>
            <a:ext cx="3052523" cy="1360845"/>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50">
                <a:solidFill>
                  <a:schemeClr val="tx1"/>
                </a:solidFill>
              </a:rPr>
              <a:t>Información técnica sólida para análisis estructural, que deberá ajustarse y validarse con base en el estudio geotécnico definitivo.</a:t>
            </a:r>
            <a:endParaRPr lang="es-CO" sz="1050">
              <a:solidFill>
                <a:schemeClr val="tx1"/>
              </a:solidFill>
            </a:endParaRPr>
          </a:p>
        </p:txBody>
      </p:sp>
      <p:sp>
        <p:nvSpPr>
          <p:cNvPr id="25" name="Rectángulo: esquinas redondeadas 24">
            <a:extLst>
              <a:ext uri="{FF2B5EF4-FFF2-40B4-BE49-F238E27FC236}">
                <a16:creationId xmlns:a16="http://schemas.microsoft.com/office/drawing/2014/main" id="{11A66735-BD52-F311-148F-AD0D91E1B0E4}"/>
              </a:ext>
            </a:extLst>
          </p:cNvPr>
          <p:cNvSpPr/>
          <p:nvPr/>
        </p:nvSpPr>
        <p:spPr>
          <a:xfrm>
            <a:off x="314552" y="2954914"/>
            <a:ext cx="4860780" cy="774479"/>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Estudio de Arqueología (Fases 1 y 2) </a:t>
            </a:r>
          </a:p>
        </p:txBody>
      </p:sp>
      <p:sp>
        <p:nvSpPr>
          <p:cNvPr id="26" name="Rectángulo: esquinas redondeadas 25">
            <a:extLst>
              <a:ext uri="{FF2B5EF4-FFF2-40B4-BE49-F238E27FC236}">
                <a16:creationId xmlns:a16="http://schemas.microsoft.com/office/drawing/2014/main" id="{B1DFF313-189D-8E46-4101-CEAC5412E625}"/>
              </a:ext>
            </a:extLst>
          </p:cNvPr>
          <p:cNvSpPr/>
          <p:nvPr/>
        </p:nvSpPr>
        <p:spPr>
          <a:xfrm>
            <a:off x="5342062" y="2954914"/>
            <a:ext cx="1567591"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20%</a:t>
            </a:r>
            <a:endParaRPr lang="es-CO" sz="1050">
              <a:solidFill>
                <a:schemeClr val="tx1"/>
              </a:solidFill>
            </a:endParaRPr>
          </a:p>
        </p:txBody>
      </p:sp>
      <p:sp>
        <p:nvSpPr>
          <p:cNvPr id="28" name="Rectángulo: esquinas redondeadas 27">
            <a:extLst>
              <a:ext uri="{FF2B5EF4-FFF2-40B4-BE49-F238E27FC236}">
                <a16:creationId xmlns:a16="http://schemas.microsoft.com/office/drawing/2014/main" id="{5FC59C90-6397-E13B-3210-8294A74D179B}"/>
              </a:ext>
            </a:extLst>
          </p:cNvPr>
          <p:cNvSpPr/>
          <p:nvPr/>
        </p:nvSpPr>
        <p:spPr>
          <a:xfrm>
            <a:off x="7042030" y="2943847"/>
            <a:ext cx="1567591"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20%</a:t>
            </a:r>
            <a:endParaRPr lang="es-CO" sz="1050">
              <a:solidFill>
                <a:schemeClr val="tx1"/>
              </a:solidFill>
            </a:endParaRPr>
          </a:p>
        </p:txBody>
      </p:sp>
      <p:sp>
        <p:nvSpPr>
          <p:cNvPr id="29" name="Rectángulo: esquinas redondeadas 28">
            <a:extLst>
              <a:ext uri="{FF2B5EF4-FFF2-40B4-BE49-F238E27FC236}">
                <a16:creationId xmlns:a16="http://schemas.microsoft.com/office/drawing/2014/main" id="{26DEBEF1-0EEC-FFEB-5323-2CFEEFBC9B46}"/>
              </a:ext>
            </a:extLst>
          </p:cNvPr>
          <p:cNvSpPr/>
          <p:nvPr/>
        </p:nvSpPr>
        <p:spPr>
          <a:xfrm>
            <a:off x="8741997" y="2943846"/>
            <a:ext cx="3052523"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100">
                <a:solidFill>
                  <a:schemeClr val="tx1"/>
                </a:solidFill>
              </a:rPr>
              <a:t>El PAP está finalizado, radicado y en proceso de evaluación y aprobación por el ICANH.</a:t>
            </a:r>
          </a:p>
        </p:txBody>
      </p:sp>
      <p:sp>
        <p:nvSpPr>
          <p:cNvPr id="30" name="Rectángulo: esquinas redondeadas 29">
            <a:extLst>
              <a:ext uri="{FF2B5EF4-FFF2-40B4-BE49-F238E27FC236}">
                <a16:creationId xmlns:a16="http://schemas.microsoft.com/office/drawing/2014/main" id="{E12C7D8B-65A1-6BD7-C450-E8D93C130763}"/>
              </a:ext>
            </a:extLst>
          </p:cNvPr>
          <p:cNvSpPr/>
          <p:nvPr/>
        </p:nvSpPr>
        <p:spPr>
          <a:xfrm>
            <a:off x="314552" y="3811136"/>
            <a:ext cx="4860780" cy="774479"/>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Geotecnia (Fases 1 y 2) </a:t>
            </a:r>
          </a:p>
        </p:txBody>
      </p:sp>
      <p:sp>
        <p:nvSpPr>
          <p:cNvPr id="31" name="Rectángulo: esquinas redondeadas 30">
            <a:extLst>
              <a:ext uri="{FF2B5EF4-FFF2-40B4-BE49-F238E27FC236}">
                <a16:creationId xmlns:a16="http://schemas.microsoft.com/office/drawing/2014/main" id="{F8769725-5E4A-9CF5-D6F6-F99333AF0D15}"/>
              </a:ext>
            </a:extLst>
          </p:cNvPr>
          <p:cNvSpPr/>
          <p:nvPr/>
        </p:nvSpPr>
        <p:spPr>
          <a:xfrm>
            <a:off x="5342062" y="3811136"/>
            <a:ext cx="1567591"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30%</a:t>
            </a:r>
            <a:endParaRPr lang="es-CO" sz="1050">
              <a:solidFill>
                <a:schemeClr val="tx1"/>
              </a:solidFill>
            </a:endParaRPr>
          </a:p>
        </p:txBody>
      </p:sp>
      <p:sp>
        <p:nvSpPr>
          <p:cNvPr id="32" name="Rectángulo: esquinas redondeadas 31">
            <a:extLst>
              <a:ext uri="{FF2B5EF4-FFF2-40B4-BE49-F238E27FC236}">
                <a16:creationId xmlns:a16="http://schemas.microsoft.com/office/drawing/2014/main" id="{B3D9AC74-F684-A1A1-B061-1A08B2D8F9AC}"/>
              </a:ext>
            </a:extLst>
          </p:cNvPr>
          <p:cNvSpPr/>
          <p:nvPr/>
        </p:nvSpPr>
        <p:spPr>
          <a:xfrm>
            <a:off x="7042030" y="3800069"/>
            <a:ext cx="1567591"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30%</a:t>
            </a:r>
            <a:endParaRPr lang="es-CO" sz="1050">
              <a:solidFill>
                <a:schemeClr val="tx1"/>
              </a:solidFill>
            </a:endParaRPr>
          </a:p>
        </p:txBody>
      </p:sp>
      <p:sp>
        <p:nvSpPr>
          <p:cNvPr id="33" name="Rectángulo: esquinas redondeadas 32">
            <a:extLst>
              <a:ext uri="{FF2B5EF4-FFF2-40B4-BE49-F238E27FC236}">
                <a16:creationId xmlns:a16="http://schemas.microsoft.com/office/drawing/2014/main" id="{5DD90BEE-EC89-11BE-6A4E-6158142B7A68}"/>
              </a:ext>
            </a:extLst>
          </p:cNvPr>
          <p:cNvSpPr/>
          <p:nvPr/>
        </p:nvSpPr>
        <p:spPr>
          <a:xfrm>
            <a:off x="8741997" y="3800068"/>
            <a:ext cx="3052523" cy="774479"/>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50">
                <a:solidFill>
                  <a:schemeClr val="tx1"/>
                </a:solidFill>
              </a:rPr>
              <a:t>Estudio preliminar del subsuelo con caracterización geotécnica suficiente para orientar el diseño, requiere exploraciones y validaciones adicionales en sitio.</a:t>
            </a:r>
          </a:p>
        </p:txBody>
      </p:sp>
      <p:sp>
        <p:nvSpPr>
          <p:cNvPr id="34" name="Rectángulo: esquinas redondeadas 33">
            <a:extLst>
              <a:ext uri="{FF2B5EF4-FFF2-40B4-BE49-F238E27FC236}">
                <a16:creationId xmlns:a16="http://schemas.microsoft.com/office/drawing/2014/main" id="{8BA2D931-4B5C-5370-5763-388EAE35A252}"/>
              </a:ext>
            </a:extLst>
          </p:cNvPr>
          <p:cNvSpPr/>
          <p:nvPr/>
        </p:nvSpPr>
        <p:spPr>
          <a:xfrm>
            <a:off x="5342062" y="5266848"/>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70%</a:t>
            </a:r>
            <a:endParaRPr lang="es-CO" sz="1050">
              <a:solidFill>
                <a:schemeClr val="tx1"/>
              </a:solidFill>
            </a:endParaRPr>
          </a:p>
        </p:txBody>
      </p:sp>
      <p:sp>
        <p:nvSpPr>
          <p:cNvPr id="35" name="Rectángulo: esquinas redondeadas 34">
            <a:extLst>
              <a:ext uri="{FF2B5EF4-FFF2-40B4-BE49-F238E27FC236}">
                <a16:creationId xmlns:a16="http://schemas.microsoft.com/office/drawing/2014/main" id="{7912C5AA-F7EE-84F7-52E9-CE2254E4D7B4}"/>
              </a:ext>
            </a:extLst>
          </p:cNvPr>
          <p:cNvSpPr/>
          <p:nvPr/>
        </p:nvSpPr>
        <p:spPr>
          <a:xfrm>
            <a:off x="5342062" y="5523564"/>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33%</a:t>
            </a:r>
            <a:endParaRPr lang="es-CO" sz="1050">
              <a:solidFill>
                <a:schemeClr val="tx1"/>
              </a:solidFill>
            </a:endParaRPr>
          </a:p>
        </p:txBody>
      </p:sp>
      <p:sp>
        <p:nvSpPr>
          <p:cNvPr id="36" name="Rectángulo: esquinas redondeadas 35">
            <a:extLst>
              <a:ext uri="{FF2B5EF4-FFF2-40B4-BE49-F238E27FC236}">
                <a16:creationId xmlns:a16="http://schemas.microsoft.com/office/drawing/2014/main" id="{53A6AE67-36E0-D989-9BC0-B9691B4B86A1}"/>
              </a:ext>
            </a:extLst>
          </p:cNvPr>
          <p:cNvSpPr/>
          <p:nvPr/>
        </p:nvSpPr>
        <p:spPr>
          <a:xfrm>
            <a:off x="5342062" y="5790910"/>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0%</a:t>
            </a:r>
            <a:endParaRPr lang="es-CO" sz="1050">
              <a:solidFill>
                <a:schemeClr val="tx1"/>
              </a:solidFill>
            </a:endParaRPr>
          </a:p>
        </p:txBody>
      </p:sp>
      <p:sp>
        <p:nvSpPr>
          <p:cNvPr id="37" name="Rectángulo: esquinas redondeadas 36">
            <a:extLst>
              <a:ext uri="{FF2B5EF4-FFF2-40B4-BE49-F238E27FC236}">
                <a16:creationId xmlns:a16="http://schemas.microsoft.com/office/drawing/2014/main" id="{904874CC-467C-EA40-49BF-52EB31573812}"/>
              </a:ext>
            </a:extLst>
          </p:cNvPr>
          <p:cNvSpPr/>
          <p:nvPr/>
        </p:nvSpPr>
        <p:spPr>
          <a:xfrm>
            <a:off x="7042030" y="4641942"/>
            <a:ext cx="1567591" cy="56405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100%</a:t>
            </a:r>
            <a:endParaRPr lang="es-CO" sz="1050">
              <a:solidFill>
                <a:schemeClr val="tx1"/>
              </a:solidFill>
            </a:endParaRPr>
          </a:p>
        </p:txBody>
      </p:sp>
      <p:sp>
        <p:nvSpPr>
          <p:cNvPr id="38" name="Rectángulo: esquinas redondeadas 37">
            <a:extLst>
              <a:ext uri="{FF2B5EF4-FFF2-40B4-BE49-F238E27FC236}">
                <a16:creationId xmlns:a16="http://schemas.microsoft.com/office/drawing/2014/main" id="{64433BC4-DDDE-88FD-385E-90EA77912D03}"/>
              </a:ext>
            </a:extLst>
          </p:cNvPr>
          <p:cNvSpPr/>
          <p:nvPr/>
        </p:nvSpPr>
        <p:spPr>
          <a:xfrm>
            <a:off x="7042030" y="5266848"/>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70%</a:t>
            </a:r>
            <a:endParaRPr lang="es-CO" sz="1050">
              <a:solidFill>
                <a:schemeClr val="tx1"/>
              </a:solidFill>
            </a:endParaRPr>
          </a:p>
        </p:txBody>
      </p:sp>
      <p:sp>
        <p:nvSpPr>
          <p:cNvPr id="39" name="Rectángulo: esquinas redondeadas 38">
            <a:extLst>
              <a:ext uri="{FF2B5EF4-FFF2-40B4-BE49-F238E27FC236}">
                <a16:creationId xmlns:a16="http://schemas.microsoft.com/office/drawing/2014/main" id="{5638F2DB-C093-91E5-2E11-558A077405E5}"/>
              </a:ext>
            </a:extLst>
          </p:cNvPr>
          <p:cNvSpPr/>
          <p:nvPr/>
        </p:nvSpPr>
        <p:spPr>
          <a:xfrm>
            <a:off x="7042030" y="5523564"/>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33%</a:t>
            </a:r>
            <a:endParaRPr lang="es-CO" sz="1050">
              <a:solidFill>
                <a:schemeClr val="tx1"/>
              </a:solidFill>
            </a:endParaRPr>
          </a:p>
        </p:txBody>
      </p:sp>
      <p:sp>
        <p:nvSpPr>
          <p:cNvPr id="40" name="Rectángulo: esquinas redondeadas 39">
            <a:extLst>
              <a:ext uri="{FF2B5EF4-FFF2-40B4-BE49-F238E27FC236}">
                <a16:creationId xmlns:a16="http://schemas.microsoft.com/office/drawing/2014/main" id="{493AF5C0-3917-EFF7-EDCA-7E960D6F1C30}"/>
              </a:ext>
            </a:extLst>
          </p:cNvPr>
          <p:cNvSpPr/>
          <p:nvPr/>
        </p:nvSpPr>
        <p:spPr>
          <a:xfrm>
            <a:off x="7042030" y="5790910"/>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0%</a:t>
            </a:r>
            <a:endParaRPr lang="es-CO" sz="1050">
              <a:solidFill>
                <a:schemeClr val="tx1"/>
              </a:solidFill>
            </a:endParaRPr>
          </a:p>
        </p:txBody>
      </p:sp>
      <p:sp>
        <p:nvSpPr>
          <p:cNvPr id="41" name="Rectángulo 2">
            <a:extLst>
              <a:ext uri="{FF2B5EF4-FFF2-40B4-BE49-F238E27FC236}">
                <a16:creationId xmlns:a16="http://schemas.microsoft.com/office/drawing/2014/main" id="{D2CB781E-60BC-B37A-9BDE-F122731726E3}"/>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41187569-4499-2324-F79D-1F86683A8E2F}"/>
              </a:ext>
            </a:extLst>
          </p:cNvPr>
          <p:cNvSpPr/>
          <p:nvPr/>
        </p:nvSpPr>
        <p:spPr>
          <a:xfrm>
            <a:off x="417968" y="210252"/>
            <a:ext cx="8037100" cy="461665"/>
          </a:xfrm>
          <a:prstGeom prst="rect">
            <a:avLst/>
          </a:prstGeom>
        </p:spPr>
        <p:txBody>
          <a:bodyPr wrap="square" lIns="91440" tIns="45720" rIns="91440" bIns="45720" anchor="t">
            <a:spAutoFit/>
          </a:bodyPr>
          <a:lstStyle/>
          <a:p>
            <a:r>
              <a:rPr lang="es-ES" sz="2400" b="1" dirty="0">
                <a:solidFill>
                  <a:srgbClr val="FFC000"/>
                </a:solidFill>
              </a:rPr>
              <a:t>3. A</a:t>
            </a:r>
            <a:r>
              <a:rPr lang="es-CO" sz="2400" b="1" dirty="0">
                <a:solidFill>
                  <a:srgbClr val="FFC000"/>
                </a:solidFill>
              </a:rPr>
              <a:t>LCANCE DE LA INTERVENTORÍA - </a:t>
            </a:r>
            <a:r>
              <a:rPr lang="es-ES" sz="2400" b="1" dirty="0">
                <a:solidFill>
                  <a:srgbClr val="FFC000"/>
                </a:solidFill>
              </a:rPr>
              <a:t>COMPONENTE 1</a:t>
            </a:r>
            <a:endParaRPr lang="es-CO" sz="2400" b="1" dirty="0">
              <a:solidFill>
                <a:srgbClr val="FFC000"/>
              </a:solidFill>
            </a:endParaRPr>
          </a:p>
        </p:txBody>
      </p:sp>
      <p:sp>
        <p:nvSpPr>
          <p:cNvPr id="11" name="CuadroTexto 10">
            <a:extLst>
              <a:ext uri="{FF2B5EF4-FFF2-40B4-BE49-F238E27FC236}">
                <a16:creationId xmlns:a16="http://schemas.microsoft.com/office/drawing/2014/main" id="{4931D386-1E81-295C-10A5-02FA4A8ABDEC}"/>
              </a:ext>
            </a:extLst>
          </p:cNvPr>
          <p:cNvSpPr txBox="1"/>
          <p:nvPr/>
        </p:nvSpPr>
        <p:spPr>
          <a:xfrm>
            <a:off x="483017" y="571829"/>
            <a:ext cx="10815708" cy="338554"/>
          </a:xfrm>
          <a:prstGeom prst="rect">
            <a:avLst/>
          </a:prstGeom>
          <a:noFill/>
        </p:spPr>
        <p:txBody>
          <a:bodyPr wrap="square" lIns="91440" tIns="45720" rIns="91440" bIns="45720" rtlCol="0" anchor="t">
            <a:spAutoFit/>
          </a:bodyPr>
          <a:lstStyle/>
          <a:p>
            <a:r>
              <a:rPr lang="es-MX" sz="1600" b="1" dirty="0">
                <a:latin typeface="Nunito Sans"/>
              </a:rPr>
              <a:t>3.1. </a:t>
            </a:r>
            <a:r>
              <a:rPr lang="es-CO" altLang="es-CO" sz="1600" b="1" dirty="0">
                <a:latin typeface="Nunito Sans"/>
                <a:ea typeface="Aptos" panose="020B0004020202020204" pitchFamily="34" charset="0"/>
                <a:cs typeface="Nunito Sans" pitchFamily="2" charset="0"/>
              </a:rPr>
              <a:t>Actividades a </a:t>
            </a:r>
            <a:r>
              <a:rPr lang="es-ES" sz="1600" b="1" dirty="0">
                <a:latin typeface="Nunito"/>
                <a:ea typeface="Nunito Sans"/>
                <a:cs typeface="Nunito Sans"/>
              </a:rPr>
              <a:t>vigilar por parte de la Interventoría y estado de avance en los estudios y diseños.</a:t>
            </a:r>
            <a:endParaRPr lang="es-CO" altLang="es-CO" sz="1600" b="1" dirty="0">
              <a:latin typeface="Nunito"/>
            </a:endParaRPr>
          </a:p>
        </p:txBody>
      </p:sp>
    </p:spTree>
    <p:extLst>
      <p:ext uri="{BB962C8B-B14F-4D97-AF65-F5344CB8AC3E}">
        <p14:creationId xmlns:p14="http://schemas.microsoft.com/office/powerpoint/2010/main" val="393123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0760A-A5AA-1A5B-EDA1-ABB82269D3C8}"/>
            </a:ext>
          </a:extLst>
        </p:cNvPr>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B9934745-A8BE-6493-7831-9B21916DD11A}"/>
              </a:ext>
            </a:extLst>
          </p:cNvPr>
          <p:cNvSpPr/>
          <p:nvPr/>
        </p:nvSpPr>
        <p:spPr>
          <a:xfrm>
            <a:off x="320508" y="1546137"/>
            <a:ext cx="4812977"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Componentes técnicos de diseño</a:t>
            </a:r>
            <a:endParaRPr lang="es-CO" sz="1400" b="1">
              <a:solidFill>
                <a:schemeClr val="bg1"/>
              </a:solidFill>
            </a:endParaRPr>
          </a:p>
        </p:txBody>
      </p:sp>
      <p:sp>
        <p:nvSpPr>
          <p:cNvPr id="14" name="Rectángulo: esquinas redondeadas 13">
            <a:extLst>
              <a:ext uri="{FF2B5EF4-FFF2-40B4-BE49-F238E27FC236}">
                <a16:creationId xmlns:a16="http://schemas.microsoft.com/office/drawing/2014/main" id="{A51D5323-7AD7-3EF4-8882-69D3D1AD7301}"/>
              </a:ext>
            </a:extLst>
          </p:cNvPr>
          <p:cNvSpPr/>
          <p:nvPr/>
        </p:nvSpPr>
        <p:spPr>
          <a:xfrm>
            <a:off x="5265863" y="1546136"/>
            <a:ext cx="1567591"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Avance radicación </a:t>
            </a:r>
            <a:r>
              <a:rPr lang="es-ES" sz="1400" b="1" err="1">
                <a:solidFill>
                  <a:schemeClr val="bg1"/>
                </a:solidFill>
              </a:rPr>
              <a:t>MinCulturas</a:t>
            </a:r>
            <a:endParaRPr lang="es-CO" sz="1400" b="1">
              <a:solidFill>
                <a:schemeClr val="bg1"/>
              </a:solidFill>
            </a:endParaRPr>
          </a:p>
        </p:txBody>
      </p:sp>
      <p:sp>
        <p:nvSpPr>
          <p:cNvPr id="15" name="Rectángulo: esquinas redondeadas 14">
            <a:extLst>
              <a:ext uri="{FF2B5EF4-FFF2-40B4-BE49-F238E27FC236}">
                <a16:creationId xmlns:a16="http://schemas.microsoft.com/office/drawing/2014/main" id="{1015810F-227F-BF57-9427-679A8CD497F7}"/>
              </a:ext>
            </a:extLst>
          </p:cNvPr>
          <p:cNvSpPr/>
          <p:nvPr/>
        </p:nvSpPr>
        <p:spPr>
          <a:xfrm>
            <a:off x="6965831" y="1546136"/>
            <a:ext cx="1567591"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Avance desarrollo ingeniería detalle</a:t>
            </a:r>
            <a:endParaRPr lang="es-CO" sz="1400" b="1">
              <a:solidFill>
                <a:schemeClr val="bg1"/>
              </a:solidFill>
            </a:endParaRPr>
          </a:p>
        </p:txBody>
      </p:sp>
      <p:sp>
        <p:nvSpPr>
          <p:cNvPr id="16" name="Rectángulo: esquinas redondeadas 15">
            <a:extLst>
              <a:ext uri="{FF2B5EF4-FFF2-40B4-BE49-F238E27FC236}">
                <a16:creationId xmlns:a16="http://schemas.microsoft.com/office/drawing/2014/main" id="{1FC38013-B38A-F1CD-7AE2-ED9A435684D9}"/>
              </a:ext>
            </a:extLst>
          </p:cNvPr>
          <p:cNvSpPr/>
          <p:nvPr/>
        </p:nvSpPr>
        <p:spPr>
          <a:xfrm>
            <a:off x="8665800" y="1546135"/>
            <a:ext cx="3052523"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Descripción</a:t>
            </a:r>
            <a:endParaRPr lang="es-CO" sz="1400" b="1">
              <a:solidFill>
                <a:schemeClr val="bg1"/>
              </a:solidFill>
            </a:endParaRPr>
          </a:p>
        </p:txBody>
      </p:sp>
      <p:sp>
        <p:nvSpPr>
          <p:cNvPr id="30" name="Rectángulo: esquinas redondeadas 29">
            <a:extLst>
              <a:ext uri="{FF2B5EF4-FFF2-40B4-BE49-F238E27FC236}">
                <a16:creationId xmlns:a16="http://schemas.microsoft.com/office/drawing/2014/main" id="{64C5D040-B2FE-085E-8BAD-6D0871B90C1F}"/>
              </a:ext>
            </a:extLst>
          </p:cNvPr>
          <p:cNvSpPr/>
          <p:nvPr/>
        </p:nvSpPr>
        <p:spPr>
          <a:xfrm>
            <a:off x="305994" y="5366144"/>
            <a:ext cx="4860780" cy="224782"/>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Proyecto de redes especiales Gases medicinales Fase 1 </a:t>
            </a:r>
          </a:p>
        </p:txBody>
      </p:sp>
      <p:sp>
        <p:nvSpPr>
          <p:cNvPr id="31" name="Rectángulo: esquinas redondeadas 30">
            <a:extLst>
              <a:ext uri="{FF2B5EF4-FFF2-40B4-BE49-F238E27FC236}">
                <a16:creationId xmlns:a16="http://schemas.microsoft.com/office/drawing/2014/main" id="{A17D4865-F98D-6EC5-1F0B-0F575757E3D8}"/>
              </a:ext>
            </a:extLst>
          </p:cNvPr>
          <p:cNvSpPr/>
          <p:nvPr/>
        </p:nvSpPr>
        <p:spPr>
          <a:xfrm>
            <a:off x="5297531" y="5366144"/>
            <a:ext cx="1567591" cy="22478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65%</a:t>
            </a:r>
            <a:endParaRPr lang="es-CO" sz="1050">
              <a:solidFill>
                <a:schemeClr val="tx1"/>
              </a:solidFill>
            </a:endParaRPr>
          </a:p>
        </p:txBody>
      </p:sp>
      <p:sp>
        <p:nvSpPr>
          <p:cNvPr id="32" name="Rectángulo: esquinas redondeadas 31">
            <a:extLst>
              <a:ext uri="{FF2B5EF4-FFF2-40B4-BE49-F238E27FC236}">
                <a16:creationId xmlns:a16="http://schemas.microsoft.com/office/drawing/2014/main" id="{972B65C4-B9C9-CF67-53AA-5ADD7B49BEFF}"/>
              </a:ext>
            </a:extLst>
          </p:cNvPr>
          <p:cNvSpPr/>
          <p:nvPr/>
        </p:nvSpPr>
        <p:spPr>
          <a:xfrm>
            <a:off x="6997498" y="5366143"/>
            <a:ext cx="1567591" cy="22478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38%</a:t>
            </a:r>
            <a:endParaRPr lang="es-CO" sz="1050">
              <a:solidFill>
                <a:schemeClr val="tx1"/>
              </a:solidFill>
            </a:endParaRPr>
          </a:p>
        </p:txBody>
      </p:sp>
      <p:sp>
        <p:nvSpPr>
          <p:cNvPr id="33" name="Rectángulo: esquinas redondeadas 32">
            <a:extLst>
              <a:ext uri="{FF2B5EF4-FFF2-40B4-BE49-F238E27FC236}">
                <a16:creationId xmlns:a16="http://schemas.microsoft.com/office/drawing/2014/main" id="{1067C542-1E9F-058D-BBA1-70ADD540288F}"/>
              </a:ext>
            </a:extLst>
          </p:cNvPr>
          <p:cNvSpPr/>
          <p:nvPr/>
        </p:nvSpPr>
        <p:spPr>
          <a:xfrm>
            <a:off x="8697465" y="5366143"/>
            <a:ext cx="3052523" cy="524645"/>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00">
                <a:solidFill>
                  <a:schemeClr val="tx1"/>
                </a:solidFill>
              </a:rPr>
              <a:t>Diseño a nivel básico con definición de distribución, equipos principales y estimación de demandas, pendiente de desarrollo a detalle.</a:t>
            </a:r>
            <a:endParaRPr lang="es-CO" sz="1000">
              <a:solidFill>
                <a:schemeClr val="tx1"/>
              </a:solidFill>
            </a:endParaRPr>
          </a:p>
        </p:txBody>
      </p:sp>
      <p:sp>
        <p:nvSpPr>
          <p:cNvPr id="6" name="Rectángulo: esquinas redondeadas 5">
            <a:extLst>
              <a:ext uri="{FF2B5EF4-FFF2-40B4-BE49-F238E27FC236}">
                <a16:creationId xmlns:a16="http://schemas.microsoft.com/office/drawing/2014/main" id="{9DE14F7B-85A8-1B45-6B88-59A1E1756C41}"/>
              </a:ext>
            </a:extLst>
          </p:cNvPr>
          <p:cNvSpPr/>
          <p:nvPr/>
        </p:nvSpPr>
        <p:spPr>
          <a:xfrm>
            <a:off x="307496" y="5696596"/>
            <a:ext cx="4860780" cy="194192"/>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Proyecto de redes especiales Gases medicinales Fase 2 </a:t>
            </a:r>
          </a:p>
        </p:txBody>
      </p:sp>
      <p:sp>
        <p:nvSpPr>
          <p:cNvPr id="7" name="Rectángulo: esquinas redondeadas 6">
            <a:extLst>
              <a:ext uri="{FF2B5EF4-FFF2-40B4-BE49-F238E27FC236}">
                <a16:creationId xmlns:a16="http://schemas.microsoft.com/office/drawing/2014/main" id="{3C822496-DED2-E155-1D60-A7BB1E0B72DA}"/>
              </a:ext>
            </a:extLst>
          </p:cNvPr>
          <p:cNvSpPr/>
          <p:nvPr/>
        </p:nvSpPr>
        <p:spPr>
          <a:xfrm>
            <a:off x="5284519" y="5696596"/>
            <a:ext cx="1567591" cy="19419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50%</a:t>
            </a:r>
            <a:endParaRPr lang="es-CO" sz="1050">
              <a:solidFill>
                <a:schemeClr val="tx1"/>
              </a:solidFill>
            </a:endParaRPr>
          </a:p>
        </p:txBody>
      </p:sp>
      <p:sp>
        <p:nvSpPr>
          <p:cNvPr id="9" name="Rectángulo: esquinas redondeadas 8">
            <a:extLst>
              <a:ext uri="{FF2B5EF4-FFF2-40B4-BE49-F238E27FC236}">
                <a16:creationId xmlns:a16="http://schemas.microsoft.com/office/drawing/2014/main" id="{BA26EEE6-80C8-595B-1D0B-85CFE9423345}"/>
              </a:ext>
            </a:extLst>
          </p:cNvPr>
          <p:cNvSpPr/>
          <p:nvPr/>
        </p:nvSpPr>
        <p:spPr>
          <a:xfrm>
            <a:off x="6984486" y="5696595"/>
            <a:ext cx="1567591" cy="19419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28%</a:t>
            </a:r>
            <a:endParaRPr lang="es-CO" sz="1050">
              <a:solidFill>
                <a:schemeClr val="tx1"/>
              </a:solidFill>
            </a:endParaRPr>
          </a:p>
        </p:txBody>
      </p:sp>
      <p:sp>
        <p:nvSpPr>
          <p:cNvPr id="11" name="Rectángulo: esquinas redondeadas 10">
            <a:extLst>
              <a:ext uri="{FF2B5EF4-FFF2-40B4-BE49-F238E27FC236}">
                <a16:creationId xmlns:a16="http://schemas.microsoft.com/office/drawing/2014/main" id="{CF8579CC-3D79-006F-0EA1-06525F88CFC6}"/>
              </a:ext>
            </a:extLst>
          </p:cNvPr>
          <p:cNvSpPr/>
          <p:nvPr/>
        </p:nvSpPr>
        <p:spPr>
          <a:xfrm>
            <a:off x="305994" y="4741909"/>
            <a:ext cx="4860780" cy="224782"/>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Proyecto de redes especiales HVAC Fase 1 </a:t>
            </a:r>
          </a:p>
        </p:txBody>
      </p:sp>
      <p:sp>
        <p:nvSpPr>
          <p:cNvPr id="19" name="Rectángulo: esquinas redondeadas 18">
            <a:extLst>
              <a:ext uri="{FF2B5EF4-FFF2-40B4-BE49-F238E27FC236}">
                <a16:creationId xmlns:a16="http://schemas.microsoft.com/office/drawing/2014/main" id="{543D5E2A-A0D2-A756-D856-3029A5A79CA3}"/>
              </a:ext>
            </a:extLst>
          </p:cNvPr>
          <p:cNvSpPr/>
          <p:nvPr/>
        </p:nvSpPr>
        <p:spPr>
          <a:xfrm>
            <a:off x="8710477" y="4735828"/>
            <a:ext cx="3052523" cy="524645"/>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00">
                <a:solidFill>
                  <a:schemeClr val="tx1"/>
                </a:solidFill>
              </a:rPr>
              <a:t>Diseño básico de climatización que incluye esquemas generales, ubicación de equipos y estimaciones iniciales de cargas térmicas y ventilación.</a:t>
            </a:r>
            <a:endParaRPr lang="es-CO" sz="1000">
              <a:solidFill>
                <a:schemeClr val="tx1"/>
              </a:solidFill>
            </a:endParaRPr>
          </a:p>
        </p:txBody>
      </p:sp>
      <p:sp>
        <p:nvSpPr>
          <p:cNvPr id="20" name="Rectángulo: esquinas redondeadas 19">
            <a:extLst>
              <a:ext uri="{FF2B5EF4-FFF2-40B4-BE49-F238E27FC236}">
                <a16:creationId xmlns:a16="http://schemas.microsoft.com/office/drawing/2014/main" id="{664EA921-C8CC-62BC-3A7E-3F33D1AD0D41}"/>
              </a:ext>
            </a:extLst>
          </p:cNvPr>
          <p:cNvSpPr/>
          <p:nvPr/>
        </p:nvSpPr>
        <p:spPr>
          <a:xfrm>
            <a:off x="305994" y="5054028"/>
            <a:ext cx="4860780" cy="224782"/>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Proyecto de redes especiales HVAC Fase 2</a:t>
            </a:r>
          </a:p>
        </p:txBody>
      </p:sp>
      <p:sp>
        <p:nvSpPr>
          <p:cNvPr id="42" name="Rectángulo: esquinas redondeadas 41">
            <a:extLst>
              <a:ext uri="{FF2B5EF4-FFF2-40B4-BE49-F238E27FC236}">
                <a16:creationId xmlns:a16="http://schemas.microsoft.com/office/drawing/2014/main" id="{55C7144B-EAC5-0D1A-513F-B37483780BD6}"/>
              </a:ext>
            </a:extLst>
          </p:cNvPr>
          <p:cNvSpPr/>
          <p:nvPr/>
        </p:nvSpPr>
        <p:spPr>
          <a:xfrm>
            <a:off x="5297531" y="4735829"/>
            <a:ext cx="1567591" cy="22478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65%</a:t>
            </a:r>
            <a:endParaRPr lang="es-CO" sz="1050">
              <a:solidFill>
                <a:schemeClr val="tx1"/>
              </a:solidFill>
            </a:endParaRPr>
          </a:p>
        </p:txBody>
      </p:sp>
      <p:sp>
        <p:nvSpPr>
          <p:cNvPr id="43" name="Rectángulo: esquinas redondeadas 42">
            <a:extLst>
              <a:ext uri="{FF2B5EF4-FFF2-40B4-BE49-F238E27FC236}">
                <a16:creationId xmlns:a16="http://schemas.microsoft.com/office/drawing/2014/main" id="{D22B0F19-81DC-1958-1420-6857770AE781}"/>
              </a:ext>
            </a:extLst>
          </p:cNvPr>
          <p:cNvSpPr/>
          <p:nvPr/>
        </p:nvSpPr>
        <p:spPr>
          <a:xfrm>
            <a:off x="6997498" y="4735828"/>
            <a:ext cx="1567591" cy="22478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38%</a:t>
            </a:r>
            <a:endParaRPr lang="es-CO" sz="1050">
              <a:solidFill>
                <a:schemeClr val="tx1"/>
              </a:solidFill>
            </a:endParaRPr>
          </a:p>
        </p:txBody>
      </p:sp>
      <p:sp>
        <p:nvSpPr>
          <p:cNvPr id="44" name="Rectángulo: esquinas redondeadas 43">
            <a:extLst>
              <a:ext uri="{FF2B5EF4-FFF2-40B4-BE49-F238E27FC236}">
                <a16:creationId xmlns:a16="http://schemas.microsoft.com/office/drawing/2014/main" id="{98FC7819-CA78-C5F9-B9B4-B27870A0E9C4}"/>
              </a:ext>
            </a:extLst>
          </p:cNvPr>
          <p:cNvSpPr/>
          <p:nvPr/>
        </p:nvSpPr>
        <p:spPr>
          <a:xfrm>
            <a:off x="5284519" y="5066281"/>
            <a:ext cx="1567591" cy="19419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50%</a:t>
            </a:r>
            <a:endParaRPr lang="es-CO" sz="1050">
              <a:solidFill>
                <a:schemeClr val="tx1"/>
              </a:solidFill>
            </a:endParaRPr>
          </a:p>
        </p:txBody>
      </p:sp>
      <p:sp>
        <p:nvSpPr>
          <p:cNvPr id="45" name="Rectángulo: esquinas redondeadas 44">
            <a:extLst>
              <a:ext uri="{FF2B5EF4-FFF2-40B4-BE49-F238E27FC236}">
                <a16:creationId xmlns:a16="http://schemas.microsoft.com/office/drawing/2014/main" id="{AD6E0BCA-0A75-82AE-00F2-C83FD72BB9DE}"/>
              </a:ext>
            </a:extLst>
          </p:cNvPr>
          <p:cNvSpPr/>
          <p:nvPr/>
        </p:nvSpPr>
        <p:spPr>
          <a:xfrm>
            <a:off x="6984486" y="5066280"/>
            <a:ext cx="1567591" cy="19419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28%</a:t>
            </a:r>
            <a:endParaRPr lang="es-CO" sz="1050">
              <a:solidFill>
                <a:schemeClr val="tx1"/>
              </a:solidFill>
            </a:endParaRPr>
          </a:p>
        </p:txBody>
      </p:sp>
      <p:sp>
        <p:nvSpPr>
          <p:cNvPr id="46" name="Rectángulo: esquinas redondeadas 45">
            <a:extLst>
              <a:ext uri="{FF2B5EF4-FFF2-40B4-BE49-F238E27FC236}">
                <a16:creationId xmlns:a16="http://schemas.microsoft.com/office/drawing/2014/main" id="{D923D8E0-2DC4-2E04-131A-3B47B7B7D9D8}"/>
              </a:ext>
            </a:extLst>
          </p:cNvPr>
          <p:cNvSpPr/>
          <p:nvPr/>
        </p:nvSpPr>
        <p:spPr>
          <a:xfrm>
            <a:off x="320508" y="4123847"/>
            <a:ext cx="4860780" cy="224782"/>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300" b="1">
                <a:solidFill>
                  <a:schemeClr val="accent2"/>
                </a:solidFill>
              </a:rPr>
              <a:t>Redes húmedas Fase 1 (Proyecto hidrosanitario) y gas combustible </a:t>
            </a:r>
          </a:p>
        </p:txBody>
      </p:sp>
      <p:sp>
        <p:nvSpPr>
          <p:cNvPr id="47" name="Rectángulo: esquinas redondeadas 46">
            <a:extLst>
              <a:ext uri="{FF2B5EF4-FFF2-40B4-BE49-F238E27FC236}">
                <a16:creationId xmlns:a16="http://schemas.microsoft.com/office/drawing/2014/main" id="{C9A0DC96-ED00-25A5-F7BC-BF0A20F3E374}"/>
              </a:ext>
            </a:extLst>
          </p:cNvPr>
          <p:cNvSpPr/>
          <p:nvPr/>
        </p:nvSpPr>
        <p:spPr>
          <a:xfrm>
            <a:off x="5312045" y="4123847"/>
            <a:ext cx="1567591" cy="22478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61%</a:t>
            </a:r>
            <a:endParaRPr lang="es-CO" sz="1050">
              <a:solidFill>
                <a:schemeClr val="tx1"/>
              </a:solidFill>
            </a:endParaRPr>
          </a:p>
        </p:txBody>
      </p:sp>
      <p:sp>
        <p:nvSpPr>
          <p:cNvPr id="48" name="Rectángulo: esquinas redondeadas 47">
            <a:extLst>
              <a:ext uri="{FF2B5EF4-FFF2-40B4-BE49-F238E27FC236}">
                <a16:creationId xmlns:a16="http://schemas.microsoft.com/office/drawing/2014/main" id="{476796AC-0447-082F-3915-B3B0C00E7EF0}"/>
              </a:ext>
            </a:extLst>
          </p:cNvPr>
          <p:cNvSpPr/>
          <p:nvPr/>
        </p:nvSpPr>
        <p:spPr>
          <a:xfrm>
            <a:off x="7012012" y="4123846"/>
            <a:ext cx="1567591" cy="22478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29%</a:t>
            </a:r>
            <a:endParaRPr lang="es-CO" sz="1050">
              <a:solidFill>
                <a:schemeClr val="tx1"/>
              </a:solidFill>
            </a:endParaRPr>
          </a:p>
        </p:txBody>
      </p:sp>
      <p:sp>
        <p:nvSpPr>
          <p:cNvPr id="49" name="Rectángulo: esquinas redondeadas 48">
            <a:extLst>
              <a:ext uri="{FF2B5EF4-FFF2-40B4-BE49-F238E27FC236}">
                <a16:creationId xmlns:a16="http://schemas.microsoft.com/office/drawing/2014/main" id="{FC90B04F-F141-EB05-6E8D-7151F43772DD}"/>
              </a:ext>
            </a:extLst>
          </p:cNvPr>
          <p:cNvSpPr/>
          <p:nvPr/>
        </p:nvSpPr>
        <p:spPr>
          <a:xfrm>
            <a:off x="322010" y="4443859"/>
            <a:ext cx="4860780" cy="204632"/>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accent2"/>
                </a:solidFill>
              </a:rPr>
              <a:t>Redes húmedas Fase 2 (Proyecto hidrosanitario) y gas combustible </a:t>
            </a:r>
          </a:p>
        </p:txBody>
      </p:sp>
      <p:sp>
        <p:nvSpPr>
          <p:cNvPr id="50" name="Rectángulo: esquinas redondeadas 49">
            <a:extLst>
              <a:ext uri="{FF2B5EF4-FFF2-40B4-BE49-F238E27FC236}">
                <a16:creationId xmlns:a16="http://schemas.microsoft.com/office/drawing/2014/main" id="{7D334B59-FA4C-193B-E3CC-B24ED5FDF002}"/>
              </a:ext>
            </a:extLst>
          </p:cNvPr>
          <p:cNvSpPr/>
          <p:nvPr/>
        </p:nvSpPr>
        <p:spPr>
          <a:xfrm>
            <a:off x="5299033" y="4454299"/>
            <a:ext cx="1567591" cy="19419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45%</a:t>
            </a:r>
            <a:endParaRPr lang="es-CO" sz="1050">
              <a:solidFill>
                <a:schemeClr val="tx1"/>
              </a:solidFill>
            </a:endParaRPr>
          </a:p>
        </p:txBody>
      </p:sp>
      <p:sp>
        <p:nvSpPr>
          <p:cNvPr id="51" name="Rectángulo: esquinas redondeadas 50">
            <a:extLst>
              <a:ext uri="{FF2B5EF4-FFF2-40B4-BE49-F238E27FC236}">
                <a16:creationId xmlns:a16="http://schemas.microsoft.com/office/drawing/2014/main" id="{0BBB69EE-B0FC-53C8-6B6A-93F54F076CC7}"/>
              </a:ext>
            </a:extLst>
          </p:cNvPr>
          <p:cNvSpPr/>
          <p:nvPr/>
        </p:nvSpPr>
        <p:spPr>
          <a:xfrm>
            <a:off x="6999000" y="4454298"/>
            <a:ext cx="1567591" cy="19419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21%</a:t>
            </a:r>
            <a:endParaRPr lang="es-CO" sz="1050">
              <a:solidFill>
                <a:schemeClr val="tx1"/>
              </a:solidFill>
            </a:endParaRPr>
          </a:p>
        </p:txBody>
      </p:sp>
      <p:sp>
        <p:nvSpPr>
          <p:cNvPr id="53" name="Rectángulo: esquinas redondeadas 52">
            <a:extLst>
              <a:ext uri="{FF2B5EF4-FFF2-40B4-BE49-F238E27FC236}">
                <a16:creationId xmlns:a16="http://schemas.microsoft.com/office/drawing/2014/main" id="{38CEC491-4038-5A01-C291-ADD7FDDF8C46}"/>
              </a:ext>
            </a:extLst>
          </p:cNvPr>
          <p:cNvSpPr/>
          <p:nvPr/>
        </p:nvSpPr>
        <p:spPr>
          <a:xfrm>
            <a:off x="320508" y="3558362"/>
            <a:ext cx="4860780" cy="478151"/>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300" b="1">
                <a:solidFill>
                  <a:schemeClr val="accent2"/>
                </a:solidFill>
              </a:rPr>
              <a:t>Redes secas Fase 2 (Instalaciones eléctricas, telecomunicaciones, seguridad - control y afines) </a:t>
            </a:r>
          </a:p>
        </p:txBody>
      </p:sp>
      <p:sp>
        <p:nvSpPr>
          <p:cNvPr id="56" name="Rectángulo: esquinas redondeadas 55">
            <a:extLst>
              <a:ext uri="{FF2B5EF4-FFF2-40B4-BE49-F238E27FC236}">
                <a16:creationId xmlns:a16="http://schemas.microsoft.com/office/drawing/2014/main" id="{192A0837-0DC6-0022-A764-CB1A7FD4B90D}"/>
              </a:ext>
            </a:extLst>
          </p:cNvPr>
          <p:cNvSpPr/>
          <p:nvPr/>
        </p:nvSpPr>
        <p:spPr>
          <a:xfrm>
            <a:off x="5299033" y="3540025"/>
            <a:ext cx="1567591" cy="478151"/>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50%</a:t>
            </a:r>
            <a:endParaRPr lang="es-CO" sz="1050">
              <a:solidFill>
                <a:schemeClr val="tx1"/>
              </a:solidFill>
            </a:endParaRPr>
          </a:p>
        </p:txBody>
      </p:sp>
      <p:sp>
        <p:nvSpPr>
          <p:cNvPr id="57" name="Rectángulo: esquinas redondeadas 56">
            <a:extLst>
              <a:ext uri="{FF2B5EF4-FFF2-40B4-BE49-F238E27FC236}">
                <a16:creationId xmlns:a16="http://schemas.microsoft.com/office/drawing/2014/main" id="{4E4A4DEC-70E3-E9B7-1256-E5D837D338A6}"/>
              </a:ext>
            </a:extLst>
          </p:cNvPr>
          <p:cNvSpPr/>
          <p:nvPr/>
        </p:nvSpPr>
        <p:spPr>
          <a:xfrm>
            <a:off x="6999000" y="3540025"/>
            <a:ext cx="1567591" cy="478151"/>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28%</a:t>
            </a:r>
            <a:endParaRPr lang="es-CO" sz="1050">
              <a:solidFill>
                <a:schemeClr val="tx1"/>
              </a:solidFill>
            </a:endParaRPr>
          </a:p>
        </p:txBody>
      </p:sp>
      <p:sp>
        <p:nvSpPr>
          <p:cNvPr id="60" name="Rectángulo: esquinas redondeadas 59">
            <a:extLst>
              <a:ext uri="{FF2B5EF4-FFF2-40B4-BE49-F238E27FC236}">
                <a16:creationId xmlns:a16="http://schemas.microsoft.com/office/drawing/2014/main" id="{AEC8BE58-FD6E-F4BB-A72D-9DA68D06261A}"/>
              </a:ext>
            </a:extLst>
          </p:cNvPr>
          <p:cNvSpPr/>
          <p:nvPr/>
        </p:nvSpPr>
        <p:spPr>
          <a:xfrm>
            <a:off x="8697464" y="4105513"/>
            <a:ext cx="3052523" cy="524645"/>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00">
                <a:solidFill>
                  <a:schemeClr val="tx1"/>
                </a:solidFill>
              </a:rPr>
              <a:t>Diseños preliminares que establecen esquemas de distribución, consumos y capacidades, junto con criterios de operación e integración con otras disciplinas.</a:t>
            </a:r>
            <a:endParaRPr lang="es-CO" sz="1000">
              <a:solidFill>
                <a:schemeClr val="tx1"/>
              </a:solidFill>
            </a:endParaRPr>
          </a:p>
        </p:txBody>
      </p:sp>
      <p:sp>
        <p:nvSpPr>
          <p:cNvPr id="61" name="Rectángulo: esquinas redondeadas 60">
            <a:extLst>
              <a:ext uri="{FF2B5EF4-FFF2-40B4-BE49-F238E27FC236}">
                <a16:creationId xmlns:a16="http://schemas.microsoft.com/office/drawing/2014/main" id="{D327D9D6-C734-A549-5A99-D493AC48633C}"/>
              </a:ext>
            </a:extLst>
          </p:cNvPr>
          <p:cNvSpPr/>
          <p:nvPr/>
        </p:nvSpPr>
        <p:spPr>
          <a:xfrm>
            <a:off x="8697463" y="2974537"/>
            <a:ext cx="3052523" cy="1043640"/>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00">
                <a:solidFill>
                  <a:schemeClr val="tx1"/>
                </a:solidFill>
              </a:rPr>
              <a:t>Diseños a nivel de ingeniería básica con definición de trazados, equipos principales y criterios de coordinación, </a:t>
            </a:r>
            <a:r>
              <a:rPr lang="es-CO" sz="1000">
                <a:solidFill>
                  <a:schemeClr val="tx1"/>
                </a:solidFill>
              </a:rPr>
              <a:t>comprensión general del sistema eléctrico y tecnológico del edificio</a:t>
            </a:r>
          </a:p>
        </p:txBody>
      </p:sp>
      <p:sp>
        <p:nvSpPr>
          <p:cNvPr id="62" name="Rectángulo: esquinas redondeadas 61">
            <a:extLst>
              <a:ext uri="{FF2B5EF4-FFF2-40B4-BE49-F238E27FC236}">
                <a16:creationId xmlns:a16="http://schemas.microsoft.com/office/drawing/2014/main" id="{773BFAAF-FA09-100A-CA9D-48D9063BDCEA}"/>
              </a:ext>
            </a:extLst>
          </p:cNvPr>
          <p:cNvSpPr/>
          <p:nvPr/>
        </p:nvSpPr>
        <p:spPr>
          <a:xfrm>
            <a:off x="300038" y="2998644"/>
            <a:ext cx="4860780" cy="478151"/>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300" b="1">
                <a:solidFill>
                  <a:schemeClr val="accent2"/>
                </a:solidFill>
              </a:rPr>
              <a:t>Redes secas Fase 2 (Instalaciones eléctricas, telecomunicaciones, seguridad - control y afines) </a:t>
            </a:r>
          </a:p>
        </p:txBody>
      </p:sp>
      <p:sp>
        <p:nvSpPr>
          <p:cNvPr id="63" name="Rectángulo: esquinas redondeadas 62">
            <a:extLst>
              <a:ext uri="{FF2B5EF4-FFF2-40B4-BE49-F238E27FC236}">
                <a16:creationId xmlns:a16="http://schemas.microsoft.com/office/drawing/2014/main" id="{02A4D069-6FB0-8BCC-88E9-677B8C15D3EE}"/>
              </a:ext>
            </a:extLst>
          </p:cNvPr>
          <p:cNvSpPr/>
          <p:nvPr/>
        </p:nvSpPr>
        <p:spPr>
          <a:xfrm>
            <a:off x="5284519" y="2974536"/>
            <a:ext cx="1567591" cy="478151"/>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65%</a:t>
            </a:r>
            <a:endParaRPr lang="es-CO" sz="1050">
              <a:solidFill>
                <a:schemeClr val="tx1"/>
              </a:solidFill>
            </a:endParaRPr>
          </a:p>
        </p:txBody>
      </p:sp>
      <p:sp>
        <p:nvSpPr>
          <p:cNvPr id="64" name="Rectángulo: esquinas redondeadas 63">
            <a:extLst>
              <a:ext uri="{FF2B5EF4-FFF2-40B4-BE49-F238E27FC236}">
                <a16:creationId xmlns:a16="http://schemas.microsoft.com/office/drawing/2014/main" id="{6F55BACC-41B3-715F-4F82-DA316EC604B4}"/>
              </a:ext>
            </a:extLst>
          </p:cNvPr>
          <p:cNvSpPr/>
          <p:nvPr/>
        </p:nvSpPr>
        <p:spPr>
          <a:xfrm>
            <a:off x="6984486" y="2974536"/>
            <a:ext cx="1567591" cy="478151"/>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38%</a:t>
            </a:r>
            <a:endParaRPr lang="es-CO" sz="1050">
              <a:solidFill>
                <a:schemeClr val="tx1"/>
              </a:solidFill>
            </a:endParaRPr>
          </a:p>
        </p:txBody>
      </p:sp>
      <p:sp>
        <p:nvSpPr>
          <p:cNvPr id="65" name="Rectángulo: esquinas redondeadas 64">
            <a:extLst>
              <a:ext uri="{FF2B5EF4-FFF2-40B4-BE49-F238E27FC236}">
                <a16:creationId xmlns:a16="http://schemas.microsoft.com/office/drawing/2014/main" id="{953524A5-303F-89B3-5835-F12204F2D025}"/>
              </a:ext>
            </a:extLst>
          </p:cNvPr>
          <p:cNvSpPr/>
          <p:nvPr/>
        </p:nvSpPr>
        <p:spPr>
          <a:xfrm>
            <a:off x="320508" y="2102705"/>
            <a:ext cx="1267505" cy="812526"/>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Arquitectura</a:t>
            </a:r>
            <a:endParaRPr lang="es-CO" sz="1400" b="1">
              <a:solidFill>
                <a:schemeClr val="accent2"/>
              </a:solidFill>
            </a:endParaRPr>
          </a:p>
        </p:txBody>
      </p:sp>
      <p:sp>
        <p:nvSpPr>
          <p:cNvPr id="66" name="Rectángulo: esquinas redondeadas 65">
            <a:extLst>
              <a:ext uri="{FF2B5EF4-FFF2-40B4-BE49-F238E27FC236}">
                <a16:creationId xmlns:a16="http://schemas.microsoft.com/office/drawing/2014/main" id="{50B36195-D326-1783-2D50-05ED1B65F007}"/>
              </a:ext>
            </a:extLst>
          </p:cNvPr>
          <p:cNvSpPr/>
          <p:nvPr/>
        </p:nvSpPr>
        <p:spPr>
          <a:xfrm>
            <a:off x="1689419" y="2102800"/>
            <a:ext cx="3480654" cy="812525"/>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sz="1050">
                <a:solidFill>
                  <a:schemeClr val="tx1"/>
                </a:solidFill>
              </a:rPr>
              <a:t>Proyecto arquitectónico fase 1</a:t>
            </a:r>
          </a:p>
          <a:p>
            <a:pPr marL="285750" indent="-285750">
              <a:buFont typeface="Arial" panose="020B0604020202020204" pitchFamily="34" charset="0"/>
              <a:buChar char="•"/>
            </a:pPr>
            <a:r>
              <a:rPr lang="es-ES" sz="1050">
                <a:solidFill>
                  <a:schemeClr val="tx1"/>
                </a:solidFill>
              </a:rPr>
              <a:t>Proyecto arquitectónico fase 2</a:t>
            </a:r>
          </a:p>
          <a:p>
            <a:pPr marL="285750" indent="-285750">
              <a:buFont typeface="Arial" panose="020B0604020202020204" pitchFamily="34" charset="0"/>
              <a:buChar char="•"/>
            </a:pPr>
            <a:r>
              <a:rPr lang="es-ES" sz="1050">
                <a:solidFill>
                  <a:schemeClr val="tx1"/>
                </a:solidFill>
              </a:rPr>
              <a:t>Plan médico arquitectónico - PMA</a:t>
            </a:r>
          </a:p>
        </p:txBody>
      </p:sp>
      <p:sp>
        <p:nvSpPr>
          <p:cNvPr id="68" name="Rectángulo: esquinas redondeadas 67">
            <a:extLst>
              <a:ext uri="{FF2B5EF4-FFF2-40B4-BE49-F238E27FC236}">
                <a16:creationId xmlns:a16="http://schemas.microsoft.com/office/drawing/2014/main" id="{FC7CF5DF-DAD5-4CC5-0899-488FC0CD3D6F}"/>
              </a:ext>
            </a:extLst>
          </p:cNvPr>
          <p:cNvSpPr/>
          <p:nvPr/>
        </p:nvSpPr>
        <p:spPr>
          <a:xfrm>
            <a:off x="8686267" y="2124448"/>
            <a:ext cx="3052523" cy="724870"/>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00">
                <a:solidFill>
                  <a:schemeClr val="tx1"/>
                </a:solidFill>
              </a:rPr>
              <a:t>Anteproyecto en Revit con definición espacial, funcional y volumétrica, basado en el PMA y lineamientos patrimoniales, incluyendo clasificación por niveles de asepsia.</a:t>
            </a:r>
            <a:endParaRPr lang="es-CO" sz="1000">
              <a:solidFill>
                <a:schemeClr val="tx1"/>
              </a:solidFill>
            </a:endParaRPr>
          </a:p>
        </p:txBody>
      </p:sp>
      <p:sp>
        <p:nvSpPr>
          <p:cNvPr id="69" name="Rectángulo: esquinas redondeadas 68">
            <a:extLst>
              <a:ext uri="{FF2B5EF4-FFF2-40B4-BE49-F238E27FC236}">
                <a16:creationId xmlns:a16="http://schemas.microsoft.com/office/drawing/2014/main" id="{9BBB031B-68E3-F8A0-2473-2C3A9F25A62D}"/>
              </a:ext>
            </a:extLst>
          </p:cNvPr>
          <p:cNvSpPr/>
          <p:nvPr/>
        </p:nvSpPr>
        <p:spPr>
          <a:xfrm>
            <a:off x="5271818" y="2124448"/>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94%</a:t>
            </a:r>
            <a:endParaRPr lang="es-CO" sz="1050">
              <a:solidFill>
                <a:schemeClr val="tx1"/>
              </a:solidFill>
            </a:endParaRPr>
          </a:p>
        </p:txBody>
      </p:sp>
      <p:sp>
        <p:nvSpPr>
          <p:cNvPr id="70" name="Rectángulo: esquinas redondeadas 69">
            <a:extLst>
              <a:ext uri="{FF2B5EF4-FFF2-40B4-BE49-F238E27FC236}">
                <a16:creationId xmlns:a16="http://schemas.microsoft.com/office/drawing/2014/main" id="{EE00770C-3564-249F-51D6-4EBD0BEA441B}"/>
              </a:ext>
            </a:extLst>
          </p:cNvPr>
          <p:cNvSpPr/>
          <p:nvPr/>
        </p:nvSpPr>
        <p:spPr>
          <a:xfrm>
            <a:off x="5271818" y="2381164"/>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76%</a:t>
            </a:r>
            <a:endParaRPr lang="es-CO" sz="1050">
              <a:solidFill>
                <a:schemeClr val="tx1"/>
              </a:solidFill>
            </a:endParaRPr>
          </a:p>
        </p:txBody>
      </p:sp>
      <p:sp>
        <p:nvSpPr>
          <p:cNvPr id="71" name="Rectángulo: esquinas redondeadas 70">
            <a:extLst>
              <a:ext uri="{FF2B5EF4-FFF2-40B4-BE49-F238E27FC236}">
                <a16:creationId xmlns:a16="http://schemas.microsoft.com/office/drawing/2014/main" id="{ECC3DB42-F8DB-16F8-8898-B2379762175E}"/>
              </a:ext>
            </a:extLst>
          </p:cNvPr>
          <p:cNvSpPr/>
          <p:nvPr/>
        </p:nvSpPr>
        <p:spPr>
          <a:xfrm>
            <a:off x="5271818" y="2648510"/>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95%</a:t>
            </a:r>
            <a:endParaRPr lang="es-CO" sz="1050">
              <a:solidFill>
                <a:schemeClr val="tx1"/>
              </a:solidFill>
            </a:endParaRPr>
          </a:p>
        </p:txBody>
      </p:sp>
      <p:sp>
        <p:nvSpPr>
          <p:cNvPr id="73" name="Rectángulo: esquinas redondeadas 72">
            <a:extLst>
              <a:ext uri="{FF2B5EF4-FFF2-40B4-BE49-F238E27FC236}">
                <a16:creationId xmlns:a16="http://schemas.microsoft.com/office/drawing/2014/main" id="{DDEC9DA1-2D43-9F66-3D8F-A37A3ABBD3F6}"/>
              </a:ext>
            </a:extLst>
          </p:cNvPr>
          <p:cNvSpPr/>
          <p:nvPr/>
        </p:nvSpPr>
        <p:spPr>
          <a:xfrm>
            <a:off x="6977657" y="2124448"/>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76%</a:t>
            </a:r>
            <a:endParaRPr lang="es-CO" sz="1050">
              <a:solidFill>
                <a:schemeClr val="tx1"/>
              </a:solidFill>
            </a:endParaRPr>
          </a:p>
        </p:txBody>
      </p:sp>
      <p:sp>
        <p:nvSpPr>
          <p:cNvPr id="74" name="Rectángulo: esquinas redondeadas 73">
            <a:extLst>
              <a:ext uri="{FF2B5EF4-FFF2-40B4-BE49-F238E27FC236}">
                <a16:creationId xmlns:a16="http://schemas.microsoft.com/office/drawing/2014/main" id="{1F6F0DFF-2FFB-0203-9E98-D30CBC7D30A3}"/>
              </a:ext>
            </a:extLst>
          </p:cNvPr>
          <p:cNvSpPr/>
          <p:nvPr/>
        </p:nvSpPr>
        <p:spPr>
          <a:xfrm>
            <a:off x="6977657" y="2381164"/>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48%</a:t>
            </a:r>
            <a:endParaRPr lang="es-CO" sz="1050">
              <a:solidFill>
                <a:schemeClr val="tx1"/>
              </a:solidFill>
            </a:endParaRPr>
          </a:p>
        </p:txBody>
      </p:sp>
      <p:sp>
        <p:nvSpPr>
          <p:cNvPr id="75" name="Rectángulo: esquinas redondeadas 74">
            <a:extLst>
              <a:ext uri="{FF2B5EF4-FFF2-40B4-BE49-F238E27FC236}">
                <a16:creationId xmlns:a16="http://schemas.microsoft.com/office/drawing/2014/main" id="{797F7248-AF60-A312-D630-EE7B884C1575}"/>
              </a:ext>
            </a:extLst>
          </p:cNvPr>
          <p:cNvSpPr/>
          <p:nvPr/>
        </p:nvSpPr>
        <p:spPr>
          <a:xfrm>
            <a:off x="6977657" y="2648510"/>
            <a:ext cx="1567591" cy="20080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95%</a:t>
            </a:r>
            <a:endParaRPr lang="es-CO" sz="1050">
              <a:solidFill>
                <a:schemeClr val="tx1"/>
              </a:solidFill>
            </a:endParaRPr>
          </a:p>
        </p:txBody>
      </p:sp>
      <p:sp>
        <p:nvSpPr>
          <p:cNvPr id="76" name="Rectángulo 2">
            <a:extLst>
              <a:ext uri="{FF2B5EF4-FFF2-40B4-BE49-F238E27FC236}">
                <a16:creationId xmlns:a16="http://schemas.microsoft.com/office/drawing/2014/main" id="{822A49DF-C25D-28E3-4558-B705151FC232}"/>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a:extLst>
              <a:ext uri="{FF2B5EF4-FFF2-40B4-BE49-F238E27FC236}">
                <a16:creationId xmlns:a16="http://schemas.microsoft.com/office/drawing/2014/main" id="{FF7DB7A5-9155-9A02-3057-AC63C121DC9E}"/>
              </a:ext>
            </a:extLst>
          </p:cNvPr>
          <p:cNvSpPr/>
          <p:nvPr/>
        </p:nvSpPr>
        <p:spPr>
          <a:xfrm>
            <a:off x="417968" y="210252"/>
            <a:ext cx="8037100" cy="461665"/>
          </a:xfrm>
          <a:prstGeom prst="rect">
            <a:avLst/>
          </a:prstGeom>
        </p:spPr>
        <p:txBody>
          <a:bodyPr wrap="square" lIns="91440" tIns="45720" rIns="91440" bIns="45720" anchor="t">
            <a:spAutoFit/>
          </a:bodyPr>
          <a:lstStyle/>
          <a:p>
            <a:r>
              <a:rPr lang="es-ES" sz="2400" b="1" dirty="0">
                <a:solidFill>
                  <a:srgbClr val="FFC000"/>
                </a:solidFill>
              </a:rPr>
              <a:t>3. A</a:t>
            </a:r>
            <a:r>
              <a:rPr lang="es-CO" sz="2400" b="1" dirty="0">
                <a:solidFill>
                  <a:srgbClr val="FFC000"/>
                </a:solidFill>
              </a:rPr>
              <a:t>LCANCE DE LA INTERVENTORÍA - </a:t>
            </a:r>
            <a:r>
              <a:rPr lang="es-ES" sz="2400" b="1" dirty="0">
                <a:solidFill>
                  <a:srgbClr val="FFC000"/>
                </a:solidFill>
              </a:rPr>
              <a:t>COMPONENTE 1</a:t>
            </a:r>
            <a:endParaRPr lang="es-CO" sz="2400" b="1" dirty="0">
              <a:solidFill>
                <a:srgbClr val="FFC000"/>
              </a:solidFill>
            </a:endParaRPr>
          </a:p>
        </p:txBody>
      </p:sp>
      <p:sp>
        <p:nvSpPr>
          <p:cNvPr id="5" name="CuadroTexto 4">
            <a:extLst>
              <a:ext uri="{FF2B5EF4-FFF2-40B4-BE49-F238E27FC236}">
                <a16:creationId xmlns:a16="http://schemas.microsoft.com/office/drawing/2014/main" id="{1E9B6232-985D-0BD5-4FEF-58A0D665A586}"/>
              </a:ext>
            </a:extLst>
          </p:cNvPr>
          <p:cNvSpPr txBox="1"/>
          <p:nvPr/>
        </p:nvSpPr>
        <p:spPr>
          <a:xfrm>
            <a:off x="483017" y="571829"/>
            <a:ext cx="10815708" cy="338554"/>
          </a:xfrm>
          <a:prstGeom prst="rect">
            <a:avLst/>
          </a:prstGeom>
          <a:noFill/>
        </p:spPr>
        <p:txBody>
          <a:bodyPr wrap="square" lIns="91440" tIns="45720" rIns="91440" bIns="45720" rtlCol="0" anchor="t">
            <a:spAutoFit/>
          </a:bodyPr>
          <a:lstStyle/>
          <a:p>
            <a:r>
              <a:rPr lang="es-MX" sz="1600" b="1" dirty="0">
                <a:latin typeface="Nunito Sans"/>
              </a:rPr>
              <a:t>3.1. </a:t>
            </a:r>
            <a:r>
              <a:rPr lang="es-CO" altLang="es-CO" sz="1600" b="1" dirty="0">
                <a:latin typeface="Nunito Sans"/>
                <a:ea typeface="Aptos" panose="020B0004020202020204" pitchFamily="34" charset="0"/>
                <a:cs typeface="Nunito Sans" pitchFamily="2" charset="0"/>
              </a:rPr>
              <a:t>Actividades a </a:t>
            </a:r>
            <a:r>
              <a:rPr lang="es-ES" sz="1600" b="1" dirty="0">
                <a:latin typeface="Nunito"/>
                <a:ea typeface="Nunito Sans"/>
                <a:cs typeface="Nunito Sans"/>
              </a:rPr>
              <a:t>vigilar por parte de la Interventoría y estado de avance en los estudios y diseños.</a:t>
            </a:r>
            <a:endParaRPr lang="es-CO" altLang="es-CO" sz="1600" b="1" dirty="0">
              <a:latin typeface="Nunito"/>
            </a:endParaRPr>
          </a:p>
        </p:txBody>
      </p:sp>
    </p:spTree>
    <p:extLst>
      <p:ext uri="{BB962C8B-B14F-4D97-AF65-F5344CB8AC3E}">
        <p14:creationId xmlns:p14="http://schemas.microsoft.com/office/powerpoint/2010/main" val="827437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D1D28-6A9F-7014-71E2-949003AC4318}"/>
            </a:ext>
          </a:extLst>
        </p:cNvPr>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F98017C8-7479-EF69-41C6-4BB9AA21F93B}"/>
              </a:ext>
            </a:extLst>
          </p:cNvPr>
          <p:cNvSpPr/>
          <p:nvPr/>
        </p:nvSpPr>
        <p:spPr>
          <a:xfrm>
            <a:off x="320508" y="865417"/>
            <a:ext cx="4812977"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Componentes complementarios</a:t>
            </a:r>
            <a:endParaRPr lang="es-CO" sz="1400" b="1">
              <a:solidFill>
                <a:schemeClr val="bg1"/>
              </a:solidFill>
            </a:endParaRPr>
          </a:p>
        </p:txBody>
      </p:sp>
      <p:sp>
        <p:nvSpPr>
          <p:cNvPr id="14" name="Rectángulo: esquinas redondeadas 13">
            <a:extLst>
              <a:ext uri="{FF2B5EF4-FFF2-40B4-BE49-F238E27FC236}">
                <a16:creationId xmlns:a16="http://schemas.microsoft.com/office/drawing/2014/main" id="{EBF5CB3D-5EA8-572F-008A-C455D95BFC52}"/>
              </a:ext>
            </a:extLst>
          </p:cNvPr>
          <p:cNvSpPr/>
          <p:nvPr/>
        </p:nvSpPr>
        <p:spPr>
          <a:xfrm>
            <a:off x="5265863" y="865416"/>
            <a:ext cx="1567591"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Avance radicación </a:t>
            </a:r>
            <a:r>
              <a:rPr lang="es-ES" sz="1400" b="1" err="1">
                <a:solidFill>
                  <a:schemeClr val="bg1"/>
                </a:solidFill>
              </a:rPr>
              <a:t>MinCulturas</a:t>
            </a:r>
            <a:endParaRPr lang="es-CO" sz="1400" b="1">
              <a:solidFill>
                <a:schemeClr val="bg1"/>
              </a:solidFill>
            </a:endParaRPr>
          </a:p>
        </p:txBody>
      </p:sp>
      <p:sp>
        <p:nvSpPr>
          <p:cNvPr id="15" name="Rectángulo: esquinas redondeadas 14">
            <a:extLst>
              <a:ext uri="{FF2B5EF4-FFF2-40B4-BE49-F238E27FC236}">
                <a16:creationId xmlns:a16="http://schemas.microsoft.com/office/drawing/2014/main" id="{6B87D114-4CAA-DE66-75CC-DC60E35BB607}"/>
              </a:ext>
            </a:extLst>
          </p:cNvPr>
          <p:cNvSpPr/>
          <p:nvPr/>
        </p:nvSpPr>
        <p:spPr>
          <a:xfrm>
            <a:off x="6965831" y="865416"/>
            <a:ext cx="1567591"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Avance desarrollo ingeniería detalle</a:t>
            </a:r>
            <a:endParaRPr lang="es-CO" sz="1400" b="1">
              <a:solidFill>
                <a:schemeClr val="bg1"/>
              </a:solidFill>
            </a:endParaRPr>
          </a:p>
        </p:txBody>
      </p:sp>
      <p:sp>
        <p:nvSpPr>
          <p:cNvPr id="16" name="Rectángulo: esquinas redondeadas 15">
            <a:extLst>
              <a:ext uri="{FF2B5EF4-FFF2-40B4-BE49-F238E27FC236}">
                <a16:creationId xmlns:a16="http://schemas.microsoft.com/office/drawing/2014/main" id="{A91CDA65-4F78-CB4B-BFCE-D6C6067968BD}"/>
              </a:ext>
            </a:extLst>
          </p:cNvPr>
          <p:cNvSpPr/>
          <p:nvPr/>
        </p:nvSpPr>
        <p:spPr>
          <a:xfrm>
            <a:off x="8665800" y="865415"/>
            <a:ext cx="3052523" cy="455315"/>
          </a:xfrm>
          <a:prstGeom prst="roundRect">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bg1"/>
                </a:solidFill>
              </a:rPr>
              <a:t>Descripción</a:t>
            </a:r>
            <a:endParaRPr lang="es-CO" sz="1400" b="1">
              <a:solidFill>
                <a:schemeClr val="bg1"/>
              </a:solidFill>
            </a:endParaRPr>
          </a:p>
        </p:txBody>
      </p:sp>
      <p:sp>
        <p:nvSpPr>
          <p:cNvPr id="30" name="Rectángulo: esquinas redondeadas 29">
            <a:extLst>
              <a:ext uri="{FF2B5EF4-FFF2-40B4-BE49-F238E27FC236}">
                <a16:creationId xmlns:a16="http://schemas.microsoft.com/office/drawing/2014/main" id="{6ADDFED2-D1D9-947C-3CB7-252D803C8400}"/>
              </a:ext>
            </a:extLst>
          </p:cNvPr>
          <p:cNvSpPr/>
          <p:nvPr/>
        </p:nvSpPr>
        <p:spPr>
          <a:xfrm>
            <a:off x="305994" y="4997696"/>
            <a:ext cx="4860780" cy="509074"/>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b="1">
                <a:solidFill>
                  <a:schemeClr val="accent2"/>
                </a:solidFill>
              </a:rPr>
              <a:t>Plan de dotación hospitalaria </a:t>
            </a:r>
          </a:p>
        </p:txBody>
      </p:sp>
      <p:sp>
        <p:nvSpPr>
          <p:cNvPr id="6" name="Rectángulo: esquinas redondeadas 5">
            <a:extLst>
              <a:ext uri="{FF2B5EF4-FFF2-40B4-BE49-F238E27FC236}">
                <a16:creationId xmlns:a16="http://schemas.microsoft.com/office/drawing/2014/main" id="{55FC5667-55AE-84AE-B7D6-3F5B7460E17C}"/>
              </a:ext>
            </a:extLst>
          </p:cNvPr>
          <p:cNvSpPr/>
          <p:nvPr/>
        </p:nvSpPr>
        <p:spPr>
          <a:xfrm>
            <a:off x="320508" y="5604831"/>
            <a:ext cx="4860780" cy="509073"/>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Estudio de radiofísica y diseño de blindajes radiológicos </a:t>
            </a:r>
          </a:p>
        </p:txBody>
      </p:sp>
      <p:sp>
        <p:nvSpPr>
          <p:cNvPr id="11" name="Rectángulo: esquinas redondeadas 10">
            <a:extLst>
              <a:ext uri="{FF2B5EF4-FFF2-40B4-BE49-F238E27FC236}">
                <a16:creationId xmlns:a16="http://schemas.microsoft.com/office/drawing/2014/main" id="{7C0021E3-595D-2883-619F-181F32158F30}"/>
              </a:ext>
            </a:extLst>
          </p:cNvPr>
          <p:cNvSpPr/>
          <p:nvPr/>
        </p:nvSpPr>
        <p:spPr>
          <a:xfrm>
            <a:off x="300038" y="3783426"/>
            <a:ext cx="4860780" cy="509074"/>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Diseño acústico hospitalario y control de vibraciones </a:t>
            </a:r>
          </a:p>
        </p:txBody>
      </p:sp>
      <p:sp>
        <p:nvSpPr>
          <p:cNvPr id="19" name="Rectángulo: esquinas redondeadas 18">
            <a:extLst>
              <a:ext uri="{FF2B5EF4-FFF2-40B4-BE49-F238E27FC236}">
                <a16:creationId xmlns:a16="http://schemas.microsoft.com/office/drawing/2014/main" id="{F8EF01B8-6A2F-804B-2013-AB17E08CC48A}"/>
              </a:ext>
            </a:extLst>
          </p:cNvPr>
          <p:cNvSpPr/>
          <p:nvPr/>
        </p:nvSpPr>
        <p:spPr>
          <a:xfrm>
            <a:off x="8665799" y="1401455"/>
            <a:ext cx="3052523"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900">
                <a:solidFill>
                  <a:schemeClr val="tx1"/>
                </a:solidFill>
              </a:rPr>
              <a:t>Diagnóstico de condiciones climáticas del sitio con recomendaciones para optimizar el desempeño ambiental del edificio, como ventilación y </a:t>
            </a:r>
            <a:r>
              <a:rPr lang="es-ES" sz="900" err="1">
                <a:solidFill>
                  <a:schemeClr val="tx1"/>
                </a:solidFill>
              </a:rPr>
              <a:t>asoleación</a:t>
            </a:r>
            <a:r>
              <a:rPr lang="es-ES" sz="900">
                <a:solidFill>
                  <a:schemeClr val="tx1"/>
                </a:solidFill>
              </a:rPr>
              <a:t>.</a:t>
            </a:r>
            <a:endParaRPr lang="es-CO" sz="900">
              <a:solidFill>
                <a:schemeClr val="tx1"/>
              </a:solidFill>
            </a:endParaRPr>
          </a:p>
        </p:txBody>
      </p:sp>
      <p:sp>
        <p:nvSpPr>
          <p:cNvPr id="20" name="Rectángulo: esquinas redondeadas 19">
            <a:extLst>
              <a:ext uri="{FF2B5EF4-FFF2-40B4-BE49-F238E27FC236}">
                <a16:creationId xmlns:a16="http://schemas.microsoft.com/office/drawing/2014/main" id="{DD069861-43CC-A51D-F3BF-67742E35B7E0}"/>
              </a:ext>
            </a:extLst>
          </p:cNvPr>
          <p:cNvSpPr/>
          <p:nvPr/>
        </p:nvSpPr>
        <p:spPr>
          <a:xfrm>
            <a:off x="305994" y="4390561"/>
            <a:ext cx="4860780" cy="509074"/>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Señalética y sistema integral de orientación hospitalaria </a:t>
            </a:r>
          </a:p>
        </p:txBody>
      </p:sp>
      <p:sp>
        <p:nvSpPr>
          <p:cNvPr id="76" name="Rectángulo 2">
            <a:extLst>
              <a:ext uri="{FF2B5EF4-FFF2-40B4-BE49-F238E27FC236}">
                <a16:creationId xmlns:a16="http://schemas.microsoft.com/office/drawing/2014/main" id="{E391269F-3246-645F-4DCF-6C47E0507BD9}"/>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15A165F8-1282-B3D8-242E-6865A89E1334}"/>
              </a:ext>
            </a:extLst>
          </p:cNvPr>
          <p:cNvSpPr/>
          <p:nvPr/>
        </p:nvSpPr>
        <p:spPr>
          <a:xfrm>
            <a:off x="292982" y="2591736"/>
            <a:ext cx="4860780" cy="497784"/>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Seguridad humana</a:t>
            </a:r>
          </a:p>
        </p:txBody>
      </p:sp>
      <p:sp>
        <p:nvSpPr>
          <p:cNvPr id="5" name="Rectángulo: esquinas redondeadas 4">
            <a:extLst>
              <a:ext uri="{FF2B5EF4-FFF2-40B4-BE49-F238E27FC236}">
                <a16:creationId xmlns:a16="http://schemas.microsoft.com/office/drawing/2014/main" id="{CD2CE62D-7877-7CAD-DE94-D11885F2B44E}"/>
              </a:ext>
            </a:extLst>
          </p:cNvPr>
          <p:cNvSpPr/>
          <p:nvPr/>
        </p:nvSpPr>
        <p:spPr>
          <a:xfrm>
            <a:off x="5252852" y="2602704"/>
            <a:ext cx="1567591" cy="49778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N/A</a:t>
            </a:r>
            <a:endParaRPr lang="es-CO" sz="1050">
              <a:solidFill>
                <a:schemeClr val="tx1"/>
              </a:solidFill>
            </a:endParaRPr>
          </a:p>
        </p:txBody>
      </p:sp>
      <p:sp>
        <p:nvSpPr>
          <p:cNvPr id="8" name="Rectángulo: esquinas redondeadas 7">
            <a:extLst>
              <a:ext uri="{FF2B5EF4-FFF2-40B4-BE49-F238E27FC236}">
                <a16:creationId xmlns:a16="http://schemas.microsoft.com/office/drawing/2014/main" id="{226601B5-2F80-C67B-EF92-D06003518EA7}"/>
              </a:ext>
            </a:extLst>
          </p:cNvPr>
          <p:cNvSpPr/>
          <p:nvPr/>
        </p:nvSpPr>
        <p:spPr>
          <a:xfrm>
            <a:off x="6952819" y="2592136"/>
            <a:ext cx="1567591" cy="51187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81%</a:t>
            </a:r>
            <a:endParaRPr lang="es-CO" sz="1050">
              <a:solidFill>
                <a:schemeClr val="tx1"/>
              </a:solidFill>
            </a:endParaRPr>
          </a:p>
        </p:txBody>
      </p:sp>
      <p:sp>
        <p:nvSpPr>
          <p:cNvPr id="10" name="Rectángulo: esquinas redondeadas 9">
            <a:extLst>
              <a:ext uri="{FF2B5EF4-FFF2-40B4-BE49-F238E27FC236}">
                <a16:creationId xmlns:a16="http://schemas.microsoft.com/office/drawing/2014/main" id="{931C2E66-39AD-473C-171C-D32C13F2889F}"/>
              </a:ext>
            </a:extLst>
          </p:cNvPr>
          <p:cNvSpPr/>
          <p:nvPr/>
        </p:nvSpPr>
        <p:spPr>
          <a:xfrm>
            <a:off x="294484" y="3187581"/>
            <a:ext cx="4860780" cy="497784"/>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Equipamiento biomédico</a:t>
            </a:r>
          </a:p>
        </p:txBody>
      </p:sp>
      <p:sp>
        <p:nvSpPr>
          <p:cNvPr id="12" name="Rectángulo: esquinas redondeadas 11">
            <a:extLst>
              <a:ext uri="{FF2B5EF4-FFF2-40B4-BE49-F238E27FC236}">
                <a16:creationId xmlns:a16="http://schemas.microsoft.com/office/drawing/2014/main" id="{ECFB4430-98EB-CFA7-C016-90405D68ABCC}"/>
              </a:ext>
            </a:extLst>
          </p:cNvPr>
          <p:cNvSpPr/>
          <p:nvPr/>
        </p:nvSpPr>
        <p:spPr>
          <a:xfrm>
            <a:off x="5252852" y="3198118"/>
            <a:ext cx="1567591" cy="49778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N/A</a:t>
            </a:r>
            <a:endParaRPr lang="es-CO" sz="1050">
              <a:solidFill>
                <a:schemeClr val="tx1"/>
              </a:solidFill>
            </a:endParaRPr>
          </a:p>
        </p:txBody>
      </p:sp>
      <p:sp>
        <p:nvSpPr>
          <p:cNvPr id="18" name="Rectángulo: esquinas redondeadas 17">
            <a:extLst>
              <a:ext uri="{FF2B5EF4-FFF2-40B4-BE49-F238E27FC236}">
                <a16:creationId xmlns:a16="http://schemas.microsoft.com/office/drawing/2014/main" id="{A3E025E1-5711-1F3F-64D7-72644F562D32}"/>
              </a:ext>
            </a:extLst>
          </p:cNvPr>
          <p:cNvSpPr/>
          <p:nvPr/>
        </p:nvSpPr>
        <p:spPr>
          <a:xfrm>
            <a:off x="6952819" y="3196356"/>
            <a:ext cx="1567591" cy="49778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0%</a:t>
            </a:r>
            <a:endParaRPr lang="es-CO" sz="1050">
              <a:solidFill>
                <a:schemeClr val="tx1"/>
              </a:solidFill>
            </a:endParaRPr>
          </a:p>
        </p:txBody>
      </p:sp>
      <p:sp>
        <p:nvSpPr>
          <p:cNvPr id="21" name="Rectángulo: esquinas redondeadas 20">
            <a:extLst>
              <a:ext uri="{FF2B5EF4-FFF2-40B4-BE49-F238E27FC236}">
                <a16:creationId xmlns:a16="http://schemas.microsoft.com/office/drawing/2014/main" id="{6AF8BFB2-EBB3-B1E9-FC6C-F3F39D165D78}"/>
              </a:ext>
            </a:extLst>
          </p:cNvPr>
          <p:cNvSpPr/>
          <p:nvPr/>
        </p:nvSpPr>
        <p:spPr>
          <a:xfrm>
            <a:off x="292982" y="1388755"/>
            <a:ext cx="4860780" cy="509075"/>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Componente bioclimático</a:t>
            </a:r>
          </a:p>
        </p:txBody>
      </p:sp>
      <p:sp>
        <p:nvSpPr>
          <p:cNvPr id="22" name="Rectángulo: esquinas redondeadas 21">
            <a:extLst>
              <a:ext uri="{FF2B5EF4-FFF2-40B4-BE49-F238E27FC236}">
                <a16:creationId xmlns:a16="http://schemas.microsoft.com/office/drawing/2014/main" id="{44B69566-8C8F-3695-34BA-BF2D8FCE7403}"/>
              </a:ext>
            </a:extLst>
          </p:cNvPr>
          <p:cNvSpPr/>
          <p:nvPr/>
        </p:nvSpPr>
        <p:spPr>
          <a:xfrm>
            <a:off x="292982" y="1995891"/>
            <a:ext cx="4860780" cy="497784"/>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b="1">
                <a:solidFill>
                  <a:schemeClr val="accent2"/>
                </a:solidFill>
              </a:rPr>
              <a:t>Componente ambiental y forestal</a:t>
            </a:r>
          </a:p>
        </p:txBody>
      </p:sp>
      <p:sp>
        <p:nvSpPr>
          <p:cNvPr id="23" name="Rectángulo: esquinas redondeadas 22">
            <a:extLst>
              <a:ext uri="{FF2B5EF4-FFF2-40B4-BE49-F238E27FC236}">
                <a16:creationId xmlns:a16="http://schemas.microsoft.com/office/drawing/2014/main" id="{DBBCE2D7-564D-D1A8-59E5-D1805593027A}"/>
              </a:ext>
            </a:extLst>
          </p:cNvPr>
          <p:cNvSpPr/>
          <p:nvPr/>
        </p:nvSpPr>
        <p:spPr>
          <a:xfrm>
            <a:off x="5252852" y="1401455"/>
            <a:ext cx="1567591" cy="502995"/>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N/A</a:t>
            </a:r>
            <a:endParaRPr lang="es-CO" sz="1050">
              <a:solidFill>
                <a:schemeClr val="tx1"/>
              </a:solidFill>
            </a:endParaRPr>
          </a:p>
        </p:txBody>
      </p:sp>
      <p:sp>
        <p:nvSpPr>
          <p:cNvPr id="24" name="Rectángulo: esquinas redondeadas 23">
            <a:extLst>
              <a:ext uri="{FF2B5EF4-FFF2-40B4-BE49-F238E27FC236}">
                <a16:creationId xmlns:a16="http://schemas.microsoft.com/office/drawing/2014/main" id="{58B3085F-7ED5-5194-97AF-04DFA79341C4}"/>
              </a:ext>
            </a:extLst>
          </p:cNvPr>
          <p:cNvSpPr/>
          <p:nvPr/>
        </p:nvSpPr>
        <p:spPr>
          <a:xfrm>
            <a:off x="6952819" y="1392574"/>
            <a:ext cx="1567591" cy="511875"/>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50%</a:t>
            </a:r>
            <a:endParaRPr lang="es-CO" sz="1050">
              <a:solidFill>
                <a:schemeClr val="tx1"/>
              </a:solidFill>
            </a:endParaRPr>
          </a:p>
        </p:txBody>
      </p:sp>
      <p:sp>
        <p:nvSpPr>
          <p:cNvPr id="25" name="Rectángulo: esquinas redondeadas 24">
            <a:extLst>
              <a:ext uri="{FF2B5EF4-FFF2-40B4-BE49-F238E27FC236}">
                <a16:creationId xmlns:a16="http://schemas.microsoft.com/office/drawing/2014/main" id="{B05EFDB3-586E-A52A-F5E1-7C792B734E53}"/>
              </a:ext>
            </a:extLst>
          </p:cNvPr>
          <p:cNvSpPr/>
          <p:nvPr/>
        </p:nvSpPr>
        <p:spPr>
          <a:xfrm>
            <a:off x="5252852" y="2002080"/>
            <a:ext cx="1567591"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N/A</a:t>
            </a:r>
            <a:endParaRPr lang="es-CO" sz="1050">
              <a:solidFill>
                <a:schemeClr val="tx1"/>
              </a:solidFill>
            </a:endParaRPr>
          </a:p>
        </p:txBody>
      </p:sp>
      <p:sp>
        <p:nvSpPr>
          <p:cNvPr id="26" name="Rectángulo: esquinas redondeadas 25">
            <a:extLst>
              <a:ext uri="{FF2B5EF4-FFF2-40B4-BE49-F238E27FC236}">
                <a16:creationId xmlns:a16="http://schemas.microsoft.com/office/drawing/2014/main" id="{B43782BD-D07A-BA1F-44FD-C5623DBAC172}"/>
              </a:ext>
            </a:extLst>
          </p:cNvPr>
          <p:cNvSpPr/>
          <p:nvPr/>
        </p:nvSpPr>
        <p:spPr>
          <a:xfrm>
            <a:off x="6952819" y="1996795"/>
            <a:ext cx="1567591" cy="502995"/>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50%</a:t>
            </a:r>
            <a:endParaRPr lang="es-CO" sz="1050">
              <a:solidFill>
                <a:schemeClr val="tx1"/>
              </a:solidFill>
            </a:endParaRPr>
          </a:p>
        </p:txBody>
      </p:sp>
      <p:sp>
        <p:nvSpPr>
          <p:cNvPr id="27" name="Rectángulo: esquinas redondeadas 26">
            <a:extLst>
              <a:ext uri="{FF2B5EF4-FFF2-40B4-BE49-F238E27FC236}">
                <a16:creationId xmlns:a16="http://schemas.microsoft.com/office/drawing/2014/main" id="{2644B7F9-B869-D174-FA37-5470260AA93F}"/>
              </a:ext>
            </a:extLst>
          </p:cNvPr>
          <p:cNvSpPr/>
          <p:nvPr/>
        </p:nvSpPr>
        <p:spPr>
          <a:xfrm>
            <a:off x="333520" y="6211966"/>
            <a:ext cx="4860780" cy="419997"/>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400" b="1">
                <a:solidFill>
                  <a:schemeClr val="accent2"/>
                </a:solidFill>
              </a:rPr>
              <a:t>Transporte vertical </a:t>
            </a:r>
          </a:p>
        </p:txBody>
      </p:sp>
      <p:sp>
        <p:nvSpPr>
          <p:cNvPr id="34" name="Rectángulo: esquinas redondeadas 33">
            <a:extLst>
              <a:ext uri="{FF2B5EF4-FFF2-40B4-BE49-F238E27FC236}">
                <a16:creationId xmlns:a16="http://schemas.microsoft.com/office/drawing/2014/main" id="{F3D55972-20EF-AACD-9750-C998B123A7DB}"/>
              </a:ext>
            </a:extLst>
          </p:cNvPr>
          <p:cNvSpPr/>
          <p:nvPr/>
        </p:nvSpPr>
        <p:spPr>
          <a:xfrm>
            <a:off x="5252852" y="4394155"/>
            <a:ext cx="1567591" cy="49778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N/A</a:t>
            </a:r>
            <a:endParaRPr lang="es-CO" sz="1050">
              <a:solidFill>
                <a:schemeClr val="tx1"/>
              </a:solidFill>
            </a:endParaRPr>
          </a:p>
        </p:txBody>
      </p:sp>
      <p:sp>
        <p:nvSpPr>
          <p:cNvPr id="35" name="Rectángulo: esquinas redondeadas 34">
            <a:extLst>
              <a:ext uri="{FF2B5EF4-FFF2-40B4-BE49-F238E27FC236}">
                <a16:creationId xmlns:a16="http://schemas.microsoft.com/office/drawing/2014/main" id="{059F34D0-DE97-FDE3-60BE-3B6C9CAA1F81}"/>
              </a:ext>
            </a:extLst>
          </p:cNvPr>
          <p:cNvSpPr/>
          <p:nvPr/>
        </p:nvSpPr>
        <p:spPr>
          <a:xfrm>
            <a:off x="6952819" y="4381826"/>
            <a:ext cx="1567591" cy="51187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0%</a:t>
            </a:r>
            <a:endParaRPr lang="es-CO" sz="1050">
              <a:solidFill>
                <a:schemeClr val="tx1"/>
              </a:solidFill>
            </a:endParaRPr>
          </a:p>
        </p:txBody>
      </p:sp>
      <p:sp>
        <p:nvSpPr>
          <p:cNvPr id="36" name="Rectángulo: esquinas redondeadas 35">
            <a:extLst>
              <a:ext uri="{FF2B5EF4-FFF2-40B4-BE49-F238E27FC236}">
                <a16:creationId xmlns:a16="http://schemas.microsoft.com/office/drawing/2014/main" id="{C534A0D1-AC16-0042-6D8E-7B7D4AE47D88}"/>
              </a:ext>
            </a:extLst>
          </p:cNvPr>
          <p:cNvSpPr/>
          <p:nvPr/>
        </p:nvSpPr>
        <p:spPr>
          <a:xfrm>
            <a:off x="5252852" y="4989569"/>
            <a:ext cx="1567591" cy="49778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N/A</a:t>
            </a:r>
            <a:endParaRPr lang="es-CO" sz="1050">
              <a:solidFill>
                <a:schemeClr val="tx1"/>
              </a:solidFill>
            </a:endParaRPr>
          </a:p>
        </p:txBody>
      </p:sp>
      <p:sp>
        <p:nvSpPr>
          <p:cNvPr id="37" name="Rectángulo: esquinas redondeadas 36">
            <a:extLst>
              <a:ext uri="{FF2B5EF4-FFF2-40B4-BE49-F238E27FC236}">
                <a16:creationId xmlns:a16="http://schemas.microsoft.com/office/drawing/2014/main" id="{13BCEA59-F1AF-6420-6BC5-D81803E09102}"/>
              </a:ext>
            </a:extLst>
          </p:cNvPr>
          <p:cNvSpPr/>
          <p:nvPr/>
        </p:nvSpPr>
        <p:spPr>
          <a:xfrm>
            <a:off x="6952819" y="4986046"/>
            <a:ext cx="1567591" cy="497783"/>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0%</a:t>
            </a:r>
            <a:endParaRPr lang="es-CO" sz="1050">
              <a:solidFill>
                <a:schemeClr val="tx1"/>
              </a:solidFill>
            </a:endParaRPr>
          </a:p>
        </p:txBody>
      </p:sp>
      <p:sp>
        <p:nvSpPr>
          <p:cNvPr id="38" name="Rectángulo: esquinas redondeadas 37">
            <a:extLst>
              <a:ext uri="{FF2B5EF4-FFF2-40B4-BE49-F238E27FC236}">
                <a16:creationId xmlns:a16="http://schemas.microsoft.com/office/drawing/2014/main" id="{4FDC0E75-7D4E-F3E9-F207-A4BE22ABB230}"/>
              </a:ext>
            </a:extLst>
          </p:cNvPr>
          <p:cNvSpPr/>
          <p:nvPr/>
        </p:nvSpPr>
        <p:spPr>
          <a:xfrm>
            <a:off x="5252852" y="3793531"/>
            <a:ext cx="1567591"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N/A</a:t>
            </a:r>
            <a:endParaRPr lang="es-CO" sz="1050">
              <a:solidFill>
                <a:schemeClr val="tx1"/>
              </a:solidFill>
            </a:endParaRPr>
          </a:p>
        </p:txBody>
      </p:sp>
      <p:sp>
        <p:nvSpPr>
          <p:cNvPr id="39" name="Rectángulo: esquinas redondeadas 38">
            <a:extLst>
              <a:ext uri="{FF2B5EF4-FFF2-40B4-BE49-F238E27FC236}">
                <a16:creationId xmlns:a16="http://schemas.microsoft.com/office/drawing/2014/main" id="{B6D577FF-FE07-E817-B6FE-B47C72AE383B}"/>
              </a:ext>
            </a:extLst>
          </p:cNvPr>
          <p:cNvSpPr/>
          <p:nvPr/>
        </p:nvSpPr>
        <p:spPr>
          <a:xfrm>
            <a:off x="6952819" y="3786485"/>
            <a:ext cx="1567591" cy="502995"/>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0%</a:t>
            </a:r>
            <a:endParaRPr lang="es-CO" sz="1050">
              <a:solidFill>
                <a:schemeClr val="tx1"/>
              </a:solidFill>
            </a:endParaRPr>
          </a:p>
        </p:txBody>
      </p:sp>
      <p:sp>
        <p:nvSpPr>
          <p:cNvPr id="40" name="Rectángulo: esquinas redondeadas 39">
            <a:extLst>
              <a:ext uri="{FF2B5EF4-FFF2-40B4-BE49-F238E27FC236}">
                <a16:creationId xmlns:a16="http://schemas.microsoft.com/office/drawing/2014/main" id="{C487AB04-08F1-0467-7BDD-D8AA88959B1A}"/>
              </a:ext>
            </a:extLst>
          </p:cNvPr>
          <p:cNvSpPr/>
          <p:nvPr/>
        </p:nvSpPr>
        <p:spPr>
          <a:xfrm>
            <a:off x="5252852" y="5584982"/>
            <a:ext cx="1567591" cy="49778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N/A</a:t>
            </a:r>
            <a:endParaRPr lang="es-CO" sz="1050">
              <a:solidFill>
                <a:schemeClr val="tx1"/>
              </a:solidFill>
            </a:endParaRPr>
          </a:p>
        </p:txBody>
      </p:sp>
      <p:sp>
        <p:nvSpPr>
          <p:cNvPr id="41" name="Rectángulo: esquinas redondeadas 40">
            <a:extLst>
              <a:ext uri="{FF2B5EF4-FFF2-40B4-BE49-F238E27FC236}">
                <a16:creationId xmlns:a16="http://schemas.microsoft.com/office/drawing/2014/main" id="{C3ABA450-D5E7-57FB-8DEF-A79947258AF3}"/>
              </a:ext>
            </a:extLst>
          </p:cNvPr>
          <p:cNvSpPr/>
          <p:nvPr/>
        </p:nvSpPr>
        <p:spPr>
          <a:xfrm>
            <a:off x="6952819" y="5576175"/>
            <a:ext cx="1567591" cy="51187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0%</a:t>
            </a:r>
            <a:endParaRPr lang="es-CO" sz="1050">
              <a:solidFill>
                <a:schemeClr val="tx1"/>
              </a:solidFill>
            </a:endParaRPr>
          </a:p>
        </p:txBody>
      </p:sp>
      <p:sp>
        <p:nvSpPr>
          <p:cNvPr id="52" name="Rectángulo: esquinas redondeadas 51">
            <a:extLst>
              <a:ext uri="{FF2B5EF4-FFF2-40B4-BE49-F238E27FC236}">
                <a16:creationId xmlns:a16="http://schemas.microsoft.com/office/drawing/2014/main" id="{63B966B5-C2AF-51A8-36BC-3F229E4813E5}"/>
              </a:ext>
            </a:extLst>
          </p:cNvPr>
          <p:cNvSpPr/>
          <p:nvPr/>
        </p:nvSpPr>
        <p:spPr>
          <a:xfrm>
            <a:off x="5252852" y="6196181"/>
            <a:ext cx="1567591" cy="435782"/>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N/A</a:t>
            </a:r>
            <a:endParaRPr lang="es-CO" sz="1050">
              <a:solidFill>
                <a:schemeClr val="tx1"/>
              </a:solidFill>
            </a:endParaRPr>
          </a:p>
        </p:txBody>
      </p:sp>
      <p:sp>
        <p:nvSpPr>
          <p:cNvPr id="54" name="Rectángulo: esquinas redondeadas 53">
            <a:extLst>
              <a:ext uri="{FF2B5EF4-FFF2-40B4-BE49-F238E27FC236}">
                <a16:creationId xmlns:a16="http://schemas.microsoft.com/office/drawing/2014/main" id="{118C2214-0DE8-F7D6-3008-0C213FB78E5C}"/>
              </a:ext>
            </a:extLst>
          </p:cNvPr>
          <p:cNvSpPr/>
          <p:nvPr/>
        </p:nvSpPr>
        <p:spPr>
          <a:xfrm>
            <a:off x="6952819" y="6202506"/>
            <a:ext cx="1567591" cy="42945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a:solidFill>
                  <a:schemeClr val="tx1"/>
                </a:solidFill>
              </a:rPr>
              <a:t>0%</a:t>
            </a:r>
            <a:endParaRPr lang="es-CO" sz="1050">
              <a:solidFill>
                <a:schemeClr val="tx1"/>
              </a:solidFill>
            </a:endParaRPr>
          </a:p>
        </p:txBody>
      </p:sp>
      <p:sp>
        <p:nvSpPr>
          <p:cNvPr id="55" name="Rectángulo: esquinas redondeadas 54">
            <a:extLst>
              <a:ext uri="{FF2B5EF4-FFF2-40B4-BE49-F238E27FC236}">
                <a16:creationId xmlns:a16="http://schemas.microsoft.com/office/drawing/2014/main" id="{2862B330-1D73-2AFC-B20E-679C6B412974}"/>
              </a:ext>
            </a:extLst>
          </p:cNvPr>
          <p:cNvSpPr/>
          <p:nvPr/>
        </p:nvSpPr>
        <p:spPr>
          <a:xfrm>
            <a:off x="8665799" y="1997394"/>
            <a:ext cx="3052523"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900">
                <a:solidFill>
                  <a:schemeClr val="tx1"/>
                </a:solidFill>
              </a:rPr>
              <a:t>Información base que incluye diagnóstico ambiental, inventario forestal, identificación de impactos, manejo de residuos y lineamientos para gestión ambiental y hospitalaria, sujeta a validación.</a:t>
            </a:r>
            <a:endParaRPr lang="es-CO" sz="900">
              <a:solidFill>
                <a:schemeClr val="tx1"/>
              </a:solidFill>
            </a:endParaRPr>
          </a:p>
        </p:txBody>
      </p:sp>
      <p:sp>
        <p:nvSpPr>
          <p:cNvPr id="58" name="Rectángulo: esquinas redondeadas 57">
            <a:extLst>
              <a:ext uri="{FF2B5EF4-FFF2-40B4-BE49-F238E27FC236}">
                <a16:creationId xmlns:a16="http://schemas.microsoft.com/office/drawing/2014/main" id="{21229052-D905-DA2F-D52C-D4A704D23BEC}"/>
              </a:ext>
            </a:extLst>
          </p:cNvPr>
          <p:cNvSpPr/>
          <p:nvPr/>
        </p:nvSpPr>
        <p:spPr>
          <a:xfrm>
            <a:off x="8665799" y="2593333"/>
            <a:ext cx="3052523"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900">
                <a:solidFill>
                  <a:schemeClr val="tx1"/>
                </a:solidFill>
              </a:rPr>
              <a:t>Estudio desarrollado bajo la NSR-10 que incluye análisis de evacuación, ocupación, protección contra incendios, señalización e iluminación de emergencia.</a:t>
            </a:r>
            <a:endParaRPr lang="es-CO" sz="900">
              <a:solidFill>
                <a:schemeClr val="tx1"/>
              </a:solidFill>
            </a:endParaRPr>
          </a:p>
        </p:txBody>
      </p:sp>
      <p:sp>
        <p:nvSpPr>
          <p:cNvPr id="59" name="Rectángulo: esquinas redondeadas 58">
            <a:extLst>
              <a:ext uri="{FF2B5EF4-FFF2-40B4-BE49-F238E27FC236}">
                <a16:creationId xmlns:a16="http://schemas.microsoft.com/office/drawing/2014/main" id="{4B6177CF-CAD4-6DC8-36C9-6DA2861C9333}"/>
              </a:ext>
            </a:extLst>
          </p:cNvPr>
          <p:cNvSpPr/>
          <p:nvPr/>
        </p:nvSpPr>
        <p:spPr>
          <a:xfrm>
            <a:off x="8665799" y="3189272"/>
            <a:ext cx="3052523"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900">
                <a:solidFill>
                  <a:schemeClr val="tx1"/>
                </a:solidFill>
              </a:rPr>
              <a:t>Se fundamenta en el Programa Médico Arquitectónico (PMA), que define las necesidades funcionales para la selección y distribución del equipamiento.</a:t>
            </a:r>
            <a:endParaRPr lang="es-CO" sz="900">
              <a:solidFill>
                <a:schemeClr val="tx1"/>
              </a:solidFill>
            </a:endParaRPr>
          </a:p>
        </p:txBody>
      </p:sp>
      <p:sp>
        <p:nvSpPr>
          <p:cNvPr id="67" name="Rectángulo: esquinas redondeadas 66">
            <a:extLst>
              <a:ext uri="{FF2B5EF4-FFF2-40B4-BE49-F238E27FC236}">
                <a16:creationId xmlns:a16="http://schemas.microsoft.com/office/drawing/2014/main" id="{33BD2F91-A492-9B44-456D-5BF66B950219}"/>
              </a:ext>
            </a:extLst>
          </p:cNvPr>
          <p:cNvSpPr/>
          <p:nvPr/>
        </p:nvSpPr>
        <p:spPr>
          <a:xfrm>
            <a:off x="8665799" y="3785211"/>
            <a:ext cx="3052523"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900">
                <a:solidFill>
                  <a:schemeClr val="tx1"/>
                </a:solidFill>
              </a:rPr>
              <a:t>Diseño acústico integral que incluye calidad sonora, aislamiento y control de ruidos y vibraciones, cumpliendo estándares hospitalarios. </a:t>
            </a:r>
            <a:endParaRPr lang="es-CO" sz="900">
              <a:solidFill>
                <a:schemeClr val="tx1"/>
              </a:solidFill>
            </a:endParaRPr>
          </a:p>
        </p:txBody>
      </p:sp>
      <p:sp>
        <p:nvSpPr>
          <p:cNvPr id="72" name="Rectángulo: esquinas redondeadas 71">
            <a:extLst>
              <a:ext uri="{FF2B5EF4-FFF2-40B4-BE49-F238E27FC236}">
                <a16:creationId xmlns:a16="http://schemas.microsoft.com/office/drawing/2014/main" id="{8B5F40E4-393D-C544-1B19-0B4841EC446F}"/>
              </a:ext>
            </a:extLst>
          </p:cNvPr>
          <p:cNvSpPr/>
          <p:nvPr/>
        </p:nvSpPr>
        <p:spPr>
          <a:xfrm>
            <a:off x="8665799" y="4381150"/>
            <a:ext cx="3052523"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900">
                <a:solidFill>
                  <a:schemeClr val="tx1"/>
                </a:solidFill>
              </a:rPr>
              <a:t>Diseño integral del sistema de señalización y orientación hospitalaria, que garantiza desplazamiento seguro y accesible, cumpliendo normativa. </a:t>
            </a:r>
            <a:endParaRPr lang="es-CO" sz="900">
              <a:solidFill>
                <a:schemeClr val="tx1"/>
              </a:solidFill>
            </a:endParaRPr>
          </a:p>
        </p:txBody>
      </p:sp>
      <p:sp>
        <p:nvSpPr>
          <p:cNvPr id="77" name="Rectángulo: esquinas redondeadas 76">
            <a:extLst>
              <a:ext uri="{FF2B5EF4-FFF2-40B4-BE49-F238E27FC236}">
                <a16:creationId xmlns:a16="http://schemas.microsoft.com/office/drawing/2014/main" id="{B97C7891-54B4-1788-6D6E-69FCBE251443}"/>
              </a:ext>
            </a:extLst>
          </p:cNvPr>
          <p:cNvSpPr/>
          <p:nvPr/>
        </p:nvSpPr>
        <p:spPr>
          <a:xfrm>
            <a:off x="8665799" y="4977089"/>
            <a:ext cx="3052523"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900">
                <a:solidFill>
                  <a:schemeClr val="tx1"/>
                </a:solidFill>
              </a:rPr>
              <a:t>Define el listado de equipos según estándares, garantizando compatibilidad con la edificación y sus condiciones estructurales. Incluye mobiliario, equipos biomédicos y elementos fijos.</a:t>
            </a:r>
          </a:p>
        </p:txBody>
      </p:sp>
      <p:sp>
        <p:nvSpPr>
          <p:cNvPr id="78" name="Rectángulo: esquinas redondeadas 77">
            <a:extLst>
              <a:ext uri="{FF2B5EF4-FFF2-40B4-BE49-F238E27FC236}">
                <a16:creationId xmlns:a16="http://schemas.microsoft.com/office/drawing/2014/main" id="{34A79027-D673-D31F-738F-6D4FF69C47BB}"/>
              </a:ext>
            </a:extLst>
          </p:cNvPr>
          <p:cNvSpPr/>
          <p:nvPr/>
        </p:nvSpPr>
        <p:spPr>
          <a:xfrm>
            <a:off x="8665799" y="5573028"/>
            <a:ext cx="3052523" cy="502994"/>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900">
                <a:solidFill>
                  <a:schemeClr val="tx1"/>
                </a:solidFill>
              </a:rPr>
              <a:t>Definición de blindajes en áreas de imágenes y cirugía, determinando materiales y espesores según normativa. Incluye memorias de cálculo, planos y requisitos.</a:t>
            </a:r>
            <a:endParaRPr lang="es-CO" sz="900">
              <a:solidFill>
                <a:schemeClr val="tx1"/>
              </a:solidFill>
            </a:endParaRPr>
          </a:p>
        </p:txBody>
      </p:sp>
      <p:sp>
        <p:nvSpPr>
          <p:cNvPr id="79" name="Rectángulo: esquinas redondeadas 78">
            <a:extLst>
              <a:ext uri="{FF2B5EF4-FFF2-40B4-BE49-F238E27FC236}">
                <a16:creationId xmlns:a16="http://schemas.microsoft.com/office/drawing/2014/main" id="{E20ACB7C-6AE3-7F77-BF18-DF091D27DA58}"/>
              </a:ext>
            </a:extLst>
          </p:cNvPr>
          <p:cNvSpPr/>
          <p:nvPr/>
        </p:nvSpPr>
        <p:spPr>
          <a:xfrm>
            <a:off x="8665799" y="6178495"/>
            <a:ext cx="3052523" cy="429458"/>
          </a:xfrm>
          <a:prstGeom prst="round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900">
                <a:solidFill>
                  <a:schemeClr val="tx1"/>
                </a:solidFill>
              </a:rPr>
              <a:t>Análisis del sistema existente, demanda y tráfico, especificaciones técnicas y coordinación con otras especialidades, con sus respectivas memorias y planimetría.</a:t>
            </a:r>
            <a:endParaRPr lang="es-CO" sz="900">
              <a:solidFill>
                <a:schemeClr val="tx1"/>
              </a:solidFill>
            </a:endParaRPr>
          </a:p>
        </p:txBody>
      </p:sp>
      <p:sp>
        <p:nvSpPr>
          <p:cNvPr id="3" name="Rectángulo 2">
            <a:extLst>
              <a:ext uri="{FF2B5EF4-FFF2-40B4-BE49-F238E27FC236}">
                <a16:creationId xmlns:a16="http://schemas.microsoft.com/office/drawing/2014/main" id="{FA94CA16-C6F5-056D-2BA0-30E1C13C7A90}"/>
              </a:ext>
            </a:extLst>
          </p:cNvPr>
          <p:cNvSpPr/>
          <p:nvPr/>
        </p:nvSpPr>
        <p:spPr>
          <a:xfrm>
            <a:off x="417968" y="210252"/>
            <a:ext cx="8037100" cy="461665"/>
          </a:xfrm>
          <a:prstGeom prst="rect">
            <a:avLst/>
          </a:prstGeom>
        </p:spPr>
        <p:txBody>
          <a:bodyPr wrap="square" lIns="91440" tIns="45720" rIns="91440" bIns="45720" anchor="t">
            <a:spAutoFit/>
          </a:bodyPr>
          <a:lstStyle/>
          <a:p>
            <a:r>
              <a:rPr lang="es-ES" sz="2400" b="1" dirty="0">
                <a:solidFill>
                  <a:srgbClr val="FFC000"/>
                </a:solidFill>
              </a:rPr>
              <a:t>3. A</a:t>
            </a:r>
            <a:r>
              <a:rPr lang="es-CO" sz="2400" b="1" dirty="0">
                <a:solidFill>
                  <a:srgbClr val="FFC000"/>
                </a:solidFill>
              </a:rPr>
              <a:t>LCANCE DE LA INTERVENTORÍA - </a:t>
            </a:r>
            <a:r>
              <a:rPr lang="es-ES" sz="2400" b="1" dirty="0">
                <a:solidFill>
                  <a:srgbClr val="FFC000"/>
                </a:solidFill>
              </a:rPr>
              <a:t>COMPONENTE 1</a:t>
            </a:r>
            <a:endParaRPr lang="es-CO" sz="2400" b="1" dirty="0">
              <a:solidFill>
                <a:srgbClr val="FFC000"/>
              </a:solidFill>
            </a:endParaRPr>
          </a:p>
        </p:txBody>
      </p:sp>
      <p:sp>
        <p:nvSpPr>
          <p:cNvPr id="9" name="CuadroTexto 8">
            <a:extLst>
              <a:ext uri="{FF2B5EF4-FFF2-40B4-BE49-F238E27FC236}">
                <a16:creationId xmlns:a16="http://schemas.microsoft.com/office/drawing/2014/main" id="{5BA75F75-A532-07EE-1FC8-48F54B947A8A}"/>
              </a:ext>
            </a:extLst>
          </p:cNvPr>
          <p:cNvSpPr txBox="1"/>
          <p:nvPr/>
        </p:nvSpPr>
        <p:spPr>
          <a:xfrm>
            <a:off x="483017" y="571829"/>
            <a:ext cx="10815708" cy="338554"/>
          </a:xfrm>
          <a:prstGeom prst="rect">
            <a:avLst/>
          </a:prstGeom>
          <a:noFill/>
        </p:spPr>
        <p:txBody>
          <a:bodyPr wrap="square" lIns="91440" tIns="45720" rIns="91440" bIns="45720" rtlCol="0" anchor="t">
            <a:spAutoFit/>
          </a:bodyPr>
          <a:lstStyle/>
          <a:p>
            <a:r>
              <a:rPr lang="es-MX" sz="1600" b="1" dirty="0">
                <a:latin typeface="Nunito Sans"/>
              </a:rPr>
              <a:t>3.1. </a:t>
            </a:r>
            <a:r>
              <a:rPr lang="es-CO" altLang="es-CO" sz="1600" b="1" dirty="0">
                <a:latin typeface="Nunito Sans"/>
                <a:ea typeface="Aptos" panose="020B0004020202020204" pitchFamily="34" charset="0"/>
                <a:cs typeface="Nunito Sans" pitchFamily="2" charset="0"/>
              </a:rPr>
              <a:t>Actividades a </a:t>
            </a:r>
            <a:r>
              <a:rPr lang="es-ES" sz="1600" b="1" dirty="0">
                <a:latin typeface="Nunito"/>
                <a:ea typeface="Nunito Sans"/>
                <a:cs typeface="Nunito Sans"/>
              </a:rPr>
              <a:t>vigilar por parte de la Interventoría y estado de avance en los estudios y diseños.</a:t>
            </a:r>
            <a:endParaRPr lang="es-CO" altLang="es-CO" sz="1600" b="1" dirty="0">
              <a:latin typeface="Nunito"/>
            </a:endParaRPr>
          </a:p>
        </p:txBody>
      </p:sp>
    </p:spTree>
    <p:extLst>
      <p:ext uri="{BB962C8B-B14F-4D97-AF65-F5344CB8AC3E}">
        <p14:creationId xmlns:p14="http://schemas.microsoft.com/office/powerpoint/2010/main" val="2511260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27AC-C775-3A99-8C04-04B359F07B2F}"/>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F0B2205F-53D2-6254-B505-A4BD0930C757}"/>
              </a:ext>
            </a:extLst>
          </p:cNvPr>
          <p:cNvSpPr txBox="1"/>
          <p:nvPr/>
        </p:nvSpPr>
        <p:spPr>
          <a:xfrm>
            <a:off x="1023982" y="3507085"/>
            <a:ext cx="5449824" cy="3939540"/>
          </a:xfrm>
          <a:prstGeom prst="rect">
            <a:avLst/>
          </a:prstGeom>
          <a:noFill/>
        </p:spPr>
        <p:txBody>
          <a:bodyPr wrap="square" lIns="91440" tIns="45720" rIns="91440" bIns="45720" rtlCol="0" anchor="t">
            <a:spAutoFit/>
          </a:bodyPr>
          <a:lstStyle/>
          <a:p>
            <a:r>
              <a:rPr lang="es-ES" sz="25000" dirty="0">
                <a:solidFill>
                  <a:schemeClr val="accent4"/>
                </a:solidFill>
                <a:latin typeface="Aptos Display"/>
              </a:rPr>
              <a:t>04</a:t>
            </a:r>
            <a:endParaRPr lang="es-CO" sz="25000" dirty="0">
              <a:solidFill>
                <a:schemeClr val="accent4"/>
              </a:solidFill>
              <a:latin typeface="Aptos Display" panose="020B0004020202020204" pitchFamily="34" charset="0"/>
            </a:endParaRPr>
          </a:p>
        </p:txBody>
      </p:sp>
      <p:pic>
        <p:nvPicPr>
          <p:cNvPr id="3" name="Imagen 2">
            <a:extLst>
              <a:ext uri="{FF2B5EF4-FFF2-40B4-BE49-F238E27FC236}">
                <a16:creationId xmlns:a16="http://schemas.microsoft.com/office/drawing/2014/main" id="{28B1A369-A54A-E5F1-36F1-5959697407C7}"/>
              </a:ext>
            </a:extLst>
          </p:cNvPr>
          <p:cNvPicPr>
            <a:picLocks noChangeAspect="1"/>
          </p:cNvPicPr>
          <p:nvPr/>
        </p:nvPicPr>
        <p:blipFill>
          <a:blip r:embed="rId2">
            <a:extLst>
              <a:ext uri="{28A0092B-C50C-407E-A947-70E740481C1C}">
                <a14:useLocalDpi xmlns:a14="http://schemas.microsoft.com/office/drawing/2010/main" val="0"/>
              </a:ext>
            </a:extLst>
          </a:blip>
          <a:srcRect l="13348" r="13339"/>
          <a:stretch>
            <a:fillRect/>
          </a:stretch>
        </p:blipFill>
        <p:spPr>
          <a:xfrm>
            <a:off x="224355" y="215218"/>
            <a:ext cx="4034660" cy="4127538"/>
          </a:xfrm>
          <a:prstGeom prst="rect">
            <a:avLst/>
          </a:prstGeom>
        </p:spPr>
      </p:pic>
      <p:sp>
        <p:nvSpPr>
          <p:cNvPr id="5" name="Rectángulo 4">
            <a:extLst>
              <a:ext uri="{FF2B5EF4-FFF2-40B4-BE49-F238E27FC236}">
                <a16:creationId xmlns:a16="http://schemas.microsoft.com/office/drawing/2014/main" id="{3B6A995C-BBD4-5155-445E-9584BDF02CCA}"/>
              </a:ext>
            </a:extLst>
          </p:cNvPr>
          <p:cNvSpPr/>
          <p:nvPr/>
        </p:nvSpPr>
        <p:spPr>
          <a:xfrm>
            <a:off x="0" y="5469532"/>
            <a:ext cx="12192000" cy="1388468"/>
          </a:xfrm>
          <a:prstGeom prst="rect">
            <a:avLst/>
          </a:prstGeom>
          <a:solidFill>
            <a:schemeClr val="accent4">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0</a:t>
            </a:r>
            <a:endParaRPr lang="es-CO"/>
          </a:p>
        </p:txBody>
      </p:sp>
      <p:sp>
        <p:nvSpPr>
          <p:cNvPr id="63" name="CuadroTexto 62">
            <a:extLst>
              <a:ext uri="{FF2B5EF4-FFF2-40B4-BE49-F238E27FC236}">
                <a16:creationId xmlns:a16="http://schemas.microsoft.com/office/drawing/2014/main" id="{36575D3D-C3F1-E455-2E74-9AE3AA35BBBF}"/>
              </a:ext>
            </a:extLst>
          </p:cNvPr>
          <p:cNvSpPr txBox="1"/>
          <p:nvPr/>
        </p:nvSpPr>
        <p:spPr>
          <a:xfrm>
            <a:off x="4492695" y="5516728"/>
            <a:ext cx="7394505" cy="1015663"/>
          </a:xfrm>
          <a:prstGeom prst="rect">
            <a:avLst/>
          </a:prstGeom>
          <a:noFill/>
        </p:spPr>
        <p:txBody>
          <a:bodyPr vert="horz" wrap="square" lIns="91440" tIns="45720" rIns="91440" bIns="45720" rtlCol="0" anchor="t">
            <a:spAutoFit/>
          </a:bodyPr>
          <a:lstStyle/>
          <a:p>
            <a:pPr algn="just"/>
            <a:endParaRPr lang="es-ES" sz="2000" b="1" dirty="0">
              <a:solidFill>
                <a:schemeClr val="accent4"/>
              </a:solidFill>
              <a:latin typeface="Nunito"/>
            </a:endParaRPr>
          </a:p>
          <a:p>
            <a:pPr algn="just"/>
            <a:r>
              <a:rPr lang="es-ES" sz="2000" b="1" dirty="0">
                <a:solidFill>
                  <a:schemeClr val="accent4"/>
                </a:solidFill>
                <a:latin typeface="Nunito"/>
              </a:rPr>
              <a:t>COMPONENTE 2: CONSTRUCCIÓN.</a:t>
            </a:r>
          </a:p>
          <a:p>
            <a:pPr algn="just"/>
            <a:r>
              <a:rPr lang="es-ES" sz="2000" dirty="0">
                <a:solidFill>
                  <a:schemeClr val="accent4"/>
                </a:solidFill>
                <a:latin typeface="Nunito"/>
              </a:rPr>
              <a:t>Alcance y actividades a vigilar por parte de la Interventoría.</a:t>
            </a:r>
          </a:p>
        </p:txBody>
      </p:sp>
      <p:grpSp>
        <p:nvGrpSpPr>
          <p:cNvPr id="26" name="Grupo 25">
            <a:extLst>
              <a:ext uri="{FF2B5EF4-FFF2-40B4-BE49-F238E27FC236}">
                <a16:creationId xmlns:a16="http://schemas.microsoft.com/office/drawing/2014/main" id="{EC0F5BD5-53A7-E348-1FA9-6DD181438528}"/>
              </a:ext>
            </a:extLst>
          </p:cNvPr>
          <p:cNvGrpSpPr/>
          <p:nvPr/>
        </p:nvGrpSpPr>
        <p:grpSpPr>
          <a:xfrm>
            <a:off x="5685149" y="297176"/>
            <a:ext cx="5181477" cy="278517"/>
            <a:chOff x="5097726" y="2271476"/>
            <a:chExt cx="5181477" cy="278517"/>
          </a:xfrm>
        </p:grpSpPr>
        <p:grpSp>
          <p:nvGrpSpPr>
            <p:cNvPr id="27" name="Grupo 26">
              <a:extLst>
                <a:ext uri="{FF2B5EF4-FFF2-40B4-BE49-F238E27FC236}">
                  <a16:creationId xmlns:a16="http://schemas.microsoft.com/office/drawing/2014/main" id="{6C81B90B-BCC9-0675-60E0-0B04D41C66F1}"/>
                </a:ext>
              </a:extLst>
            </p:cNvPr>
            <p:cNvGrpSpPr/>
            <p:nvPr/>
          </p:nvGrpSpPr>
          <p:grpSpPr>
            <a:xfrm>
              <a:off x="5097726" y="2271476"/>
              <a:ext cx="5181477" cy="275334"/>
              <a:chOff x="5097726" y="2271476"/>
              <a:chExt cx="5181477" cy="275334"/>
            </a:xfrm>
          </p:grpSpPr>
          <p:sp>
            <p:nvSpPr>
              <p:cNvPr id="29" name="Elipse 28">
                <a:extLst>
                  <a:ext uri="{FF2B5EF4-FFF2-40B4-BE49-F238E27FC236}">
                    <a16:creationId xmlns:a16="http://schemas.microsoft.com/office/drawing/2014/main" id="{DD80AE22-3A81-4BC7-FBCC-7C47C9486261}"/>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4.1</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30" name="Conector recto 29">
                <a:extLst>
                  <a:ext uri="{FF2B5EF4-FFF2-40B4-BE49-F238E27FC236}">
                    <a16:creationId xmlns:a16="http://schemas.microsoft.com/office/drawing/2014/main" id="{2704D337-3C66-8380-8889-96293BC64116}"/>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8" name="CuadroTexto 27">
              <a:extLst>
                <a:ext uri="{FF2B5EF4-FFF2-40B4-BE49-F238E27FC236}">
                  <a16:creationId xmlns:a16="http://schemas.microsoft.com/office/drawing/2014/main" id="{A3CF6388-6C09-D80D-20DA-7E1F2B828B58}"/>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a:latin typeface="Nunito"/>
                </a:rPr>
                <a:t>Actividades Preliminares.</a:t>
              </a:r>
            </a:p>
          </p:txBody>
        </p:sp>
      </p:grpSp>
      <p:grpSp>
        <p:nvGrpSpPr>
          <p:cNvPr id="66" name="Grupo 65">
            <a:extLst>
              <a:ext uri="{FF2B5EF4-FFF2-40B4-BE49-F238E27FC236}">
                <a16:creationId xmlns:a16="http://schemas.microsoft.com/office/drawing/2014/main" id="{A659C08F-DF1C-35C2-1278-186E6C800169}"/>
              </a:ext>
            </a:extLst>
          </p:cNvPr>
          <p:cNvGrpSpPr/>
          <p:nvPr/>
        </p:nvGrpSpPr>
        <p:grpSpPr>
          <a:xfrm>
            <a:off x="5685149" y="1065868"/>
            <a:ext cx="5181477" cy="278517"/>
            <a:chOff x="5097726" y="2271476"/>
            <a:chExt cx="5181477" cy="278517"/>
          </a:xfrm>
        </p:grpSpPr>
        <p:grpSp>
          <p:nvGrpSpPr>
            <p:cNvPr id="67" name="Grupo 66">
              <a:extLst>
                <a:ext uri="{FF2B5EF4-FFF2-40B4-BE49-F238E27FC236}">
                  <a16:creationId xmlns:a16="http://schemas.microsoft.com/office/drawing/2014/main" id="{4BE6D509-6D19-978A-758D-71C890BF0678}"/>
                </a:ext>
              </a:extLst>
            </p:cNvPr>
            <p:cNvGrpSpPr/>
            <p:nvPr/>
          </p:nvGrpSpPr>
          <p:grpSpPr>
            <a:xfrm>
              <a:off x="5097726" y="2271476"/>
              <a:ext cx="5181477" cy="275334"/>
              <a:chOff x="5097726" y="2271476"/>
              <a:chExt cx="5181477" cy="275334"/>
            </a:xfrm>
          </p:grpSpPr>
          <p:sp>
            <p:nvSpPr>
              <p:cNvPr id="69" name="Elipse 68">
                <a:extLst>
                  <a:ext uri="{FF2B5EF4-FFF2-40B4-BE49-F238E27FC236}">
                    <a16:creationId xmlns:a16="http://schemas.microsoft.com/office/drawing/2014/main" id="{ED49597E-6640-8AFC-CA83-F086510C1579}"/>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4.3</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70" name="Conector recto 69">
                <a:extLst>
                  <a:ext uri="{FF2B5EF4-FFF2-40B4-BE49-F238E27FC236}">
                    <a16:creationId xmlns:a16="http://schemas.microsoft.com/office/drawing/2014/main" id="{7AB80C92-D2DD-444A-53DA-D45B14DDB9EB}"/>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68" name="CuadroTexto 67">
              <a:extLst>
                <a:ext uri="{FF2B5EF4-FFF2-40B4-BE49-F238E27FC236}">
                  <a16:creationId xmlns:a16="http://schemas.microsoft.com/office/drawing/2014/main" id="{6836D21E-AA03-49A8-AE47-6961C42B36FA}"/>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dirty="0">
                  <a:latin typeface="Nunito"/>
                </a:rPr>
                <a:t>Arqueología en obra.</a:t>
              </a:r>
            </a:p>
          </p:txBody>
        </p:sp>
      </p:grpSp>
      <p:grpSp>
        <p:nvGrpSpPr>
          <p:cNvPr id="71" name="Grupo 70">
            <a:extLst>
              <a:ext uri="{FF2B5EF4-FFF2-40B4-BE49-F238E27FC236}">
                <a16:creationId xmlns:a16="http://schemas.microsoft.com/office/drawing/2014/main" id="{38F542A9-4997-BDAB-F72D-359286209074}"/>
              </a:ext>
            </a:extLst>
          </p:cNvPr>
          <p:cNvGrpSpPr/>
          <p:nvPr/>
        </p:nvGrpSpPr>
        <p:grpSpPr>
          <a:xfrm>
            <a:off x="5685149" y="681522"/>
            <a:ext cx="5181477" cy="278517"/>
            <a:chOff x="5097726" y="2271476"/>
            <a:chExt cx="5181477" cy="278517"/>
          </a:xfrm>
        </p:grpSpPr>
        <p:grpSp>
          <p:nvGrpSpPr>
            <p:cNvPr id="72" name="Grupo 71">
              <a:extLst>
                <a:ext uri="{FF2B5EF4-FFF2-40B4-BE49-F238E27FC236}">
                  <a16:creationId xmlns:a16="http://schemas.microsoft.com/office/drawing/2014/main" id="{1FE07F4A-E9DD-1C0C-72CB-AB0C7889D019}"/>
                </a:ext>
              </a:extLst>
            </p:cNvPr>
            <p:cNvGrpSpPr/>
            <p:nvPr/>
          </p:nvGrpSpPr>
          <p:grpSpPr>
            <a:xfrm>
              <a:off x="5097726" y="2271476"/>
              <a:ext cx="5181477" cy="275334"/>
              <a:chOff x="5097726" y="2271476"/>
              <a:chExt cx="5181477" cy="275334"/>
            </a:xfrm>
          </p:grpSpPr>
          <p:sp>
            <p:nvSpPr>
              <p:cNvPr id="74" name="Elipse 73">
                <a:extLst>
                  <a:ext uri="{FF2B5EF4-FFF2-40B4-BE49-F238E27FC236}">
                    <a16:creationId xmlns:a16="http://schemas.microsoft.com/office/drawing/2014/main" id="{9DA3855E-8317-EC8C-2C96-787373BE8152}"/>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4.2</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75" name="Conector recto 74">
                <a:extLst>
                  <a:ext uri="{FF2B5EF4-FFF2-40B4-BE49-F238E27FC236}">
                    <a16:creationId xmlns:a16="http://schemas.microsoft.com/office/drawing/2014/main" id="{169EC48F-1420-88BC-935D-2A1E62B9BB14}"/>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73" name="CuadroTexto 72">
              <a:extLst>
                <a:ext uri="{FF2B5EF4-FFF2-40B4-BE49-F238E27FC236}">
                  <a16:creationId xmlns:a16="http://schemas.microsoft.com/office/drawing/2014/main" id="{472428A8-B0B4-86A1-451B-0EB8D98000EE}"/>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a:latin typeface="Nunito"/>
                </a:rPr>
                <a:t>Patrimonio y Bienes Muebles.</a:t>
              </a:r>
            </a:p>
          </p:txBody>
        </p:sp>
      </p:grpSp>
      <p:grpSp>
        <p:nvGrpSpPr>
          <p:cNvPr id="76" name="Grupo 75">
            <a:extLst>
              <a:ext uri="{FF2B5EF4-FFF2-40B4-BE49-F238E27FC236}">
                <a16:creationId xmlns:a16="http://schemas.microsoft.com/office/drawing/2014/main" id="{28A7DBB0-2B4B-6A89-5773-32FC1F8CF77D}"/>
              </a:ext>
            </a:extLst>
          </p:cNvPr>
          <p:cNvGrpSpPr/>
          <p:nvPr/>
        </p:nvGrpSpPr>
        <p:grpSpPr>
          <a:xfrm>
            <a:off x="5685149" y="1450214"/>
            <a:ext cx="5181477" cy="278517"/>
            <a:chOff x="5097726" y="2271476"/>
            <a:chExt cx="5181477" cy="278517"/>
          </a:xfrm>
        </p:grpSpPr>
        <p:grpSp>
          <p:nvGrpSpPr>
            <p:cNvPr id="77" name="Grupo 76">
              <a:extLst>
                <a:ext uri="{FF2B5EF4-FFF2-40B4-BE49-F238E27FC236}">
                  <a16:creationId xmlns:a16="http://schemas.microsoft.com/office/drawing/2014/main" id="{FE0C45EE-2846-95CF-D803-C41C3C278FF8}"/>
                </a:ext>
              </a:extLst>
            </p:cNvPr>
            <p:cNvGrpSpPr/>
            <p:nvPr/>
          </p:nvGrpSpPr>
          <p:grpSpPr>
            <a:xfrm>
              <a:off x="5097726" y="2271476"/>
              <a:ext cx="5181477" cy="275334"/>
              <a:chOff x="5097726" y="2271476"/>
              <a:chExt cx="5181477" cy="275334"/>
            </a:xfrm>
          </p:grpSpPr>
          <p:sp>
            <p:nvSpPr>
              <p:cNvPr id="79" name="Elipse 78">
                <a:extLst>
                  <a:ext uri="{FF2B5EF4-FFF2-40B4-BE49-F238E27FC236}">
                    <a16:creationId xmlns:a16="http://schemas.microsoft.com/office/drawing/2014/main" id="{C32C1AE8-C7EE-7214-B3A2-DD2888509F44}"/>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4.4</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80" name="Conector recto 79">
                <a:extLst>
                  <a:ext uri="{FF2B5EF4-FFF2-40B4-BE49-F238E27FC236}">
                    <a16:creationId xmlns:a16="http://schemas.microsoft.com/office/drawing/2014/main" id="{5F0F8446-002C-7B2B-32CD-B8DC1DA7017F}"/>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78" name="CuadroTexto 77">
              <a:extLst>
                <a:ext uri="{FF2B5EF4-FFF2-40B4-BE49-F238E27FC236}">
                  <a16:creationId xmlns:a16="http://schemas.microsoft.com/office/drawing/2014/main" id="{29491B21-155D-7F53-7B1F-3229D45E15A8}"/>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a:latin typeface="Nunito"/>
                </a:rPr>
                <a:t>Arquitectura.</a:t>
              </a:r>
            </a:p>
          </p:txBody>
        </p:sp>
      </p:grpSp>
      <p:grpSp>
        <p:nvGrpSpPr>
          <p:cNvPr id="81" name="Grupo 80">
            <a:extLst>
              <a:ext uri="{FF2B5EF4-FFF2-40B4-BE49-F238E27FC236}">
                <a16:creationId xmlns:a16="http://schemas.microsoft.com/office/drawing/2014/main" id="{B4739782-F3FB-EDC8-5EB2-425CFA0BABD9}"/>
              </a:ext>
            </a:extLst>
          </p:cNvPr>
          <p:cNvGrpSpPr/>
          <p:nvPr/>
        </p:nvGrpSpPr>
        <p:grpSpPr>
          <a:xfrm>
            <a:off x="5685149" y="2218906"/>
            <a:ext cx="5181477" cy="278517"/>
            <a:chOff x="5097726" y="2271476"/>
            <a:chExt cx="5181477" cy="278517"/>
          </a:xfrm>
        </p:grpSpPr>
        <p:grpSp>
          <p:nvGrpSpPr>
            <p:cNvPr id="82" name="Grupo 81">
              <a:extLst>
                <a:ext uri="{FF2B5EF4-FFF2-40B4-BE49-F238E27FC236}">
                  <a16:creationId xmlns:a16="http://schemas.microsoft.com/office/drawing/2014/main" id="{9958FFF0-9CF5-F381-18F7-70B69A0D7C5F}"/>
                </a:ext>
              </a:extLst>
            </p:cNvPr>
            <p:cNvGrpSpPr/>
            <p:nvPr/>
          </p:nvGrpSpPr>
          <p:grpSpPr>
            <a:xfrm>
              <a:off x="5097726" y="2271476"/>
              <a:ext cx="5181477" cy="275334"/>
              <a:chOff x="5097726" y="2271476"/>
              <a:chExt cx="5181477" cy="275334"/>
            </a:xfrm>
          </p:grpSpPr>
          <p:sp>
            <p:nvSpPr>
              <p:cNvPr id="84" name="Elipse 83">
                <a:extLst>
                  <a:ext uri="{FF2B5EF4-FFF2-40B4-BE49-F238E27FC236}">
                    <a16:creationId xmlns:a16="http://schemas.microsoft.com/office/drawing/2014/main" id="{EE8C4EDE-FEEC-5FCF-6F7F-12AED04A6C4E}"/>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4.6</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85" name="Conector recto 84">
                <a:extLst>
                  <a:ext uri="{FF2B5EF4-FFF2-40B4-BE49-F238E27FC236}">
                    <a16:creationId xmlns:a16="http://schemas.microsoft.com/office/drawing/2014/main" id="{F160A160-F857-7447-4BD2-5AB5C4C12BF1}"/>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83" name="CuadroTexto 82">
              <a:extLst>
                <a:ext uri="{FF2B5EF4-FFF2-40B4-BE49-F238E27FC236}">
                  <a16:creationId xmlns:a16="http://schemas.microsoft.com/office/drawing/2014/main" id="{3DBF6B0F-CD5C-8074-5C6F-B7797A58CE0E}"/>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dirty="0">
                  <a:latin typeface="Nunito"/>
                </a:rPr>
                <a:t>Reforzamiento Estructural.</a:t>
              </a:r>
            </a:p>
          </p:txBody>
        </p:sp>
      </p:grpSp>
      <p:grpSp>
        <p:nvGrpSpPr>
          <p:cNvPr id="86" name="Grupo 85">
            <a:extLst>
              <a:ext uri="{FF2B5EF4-FFF2-40B4-BE49-F238E27FC236}">
                <a16:creationId xmlns:a16="http://schemas.microsoft.com/office/drawing/2014/main" id="{56D504A3-0FBA-E821-192D-5D4CE2493274}"/>
              </a:ext>
            </a:extLst>
          </p:cNvPr>
          <p:cNvGrpSpPr/>
          <p:nvPr/>
        </p:nvGrpSpPr>
        <p:grpSpPr>
          <a:xfrm>
            <a:off x="5685149" y="1834560"/>
            <a:ext cx="5181477" cy="278517"/>
            <a:chOff x="5097726" y="2271476"/>
            <a:chExt cx="5181477" cy="278517"/>
          </a:xfrm>
        </p:grpSpPr>
        <p:grpSp>
          <p:nvGrpSpPr>
            <p:cNvPr id="87" name="Grupo 86">
              <a:extLst>
                <a:ext uri="{FF2B5EF4-FFF2-40B4-BE49-F238E27FC236}">
                  <a16:creationId xmlns:a16="http://schemas.microsoft.com/office/drawing/2014/main" id="{AA26528A-BA52-7D46-CCD3-1D9AF8EC9F50}"/>
                </a:ext>
              </a:extLst>
            </p:cNvPr>
            <p:cNvGrpSpPr/>
            <p:nvPr/>
          </p:nvGrpSpPr>
          <p:grpSpPr>
            <a:xfrm>
              <a:off x="5097726" y="2271476"/>
              <a:ext cx="5181477" cy="275334"/>
              <a:chOff x="5097726" y="2271476"/>
              <a:chExt cx="5181477" cy="275334"/>
            </a:xfrm>
          </p:grpSpPr>
          <p:sp>
            <p:nvSpPr>
              <p:cNvPr id="89" name="Elipse 88">
                <a:extLst>
                  <a:ext uri="{FF2B5EF4-FFF2-40B4-BE49-F238E27FC236}">
                    <a16:creationId xmlns:a16="http://schemas.microsoft.com/office/drawing/2014/main" id="{43360EC0-C550-CFC3-A1EC-D25201CC9660}"/>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4.5</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90" name="Conector recto 89">
                <a:extLst>
                  <a:ext uri="{FF2B5EF4-FFF2-40B4-BE49-F238E27FC236}">
                    <a16:creationId xmlns:a16="http://schemas.microsoft.com/office/drawing/2014/main" id="{04037F63-94EF-A821-527D-15A8F266BF08}"/>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88" name="CuadroTexto 87">
              <a:extLst>
                <a:ext uri="{FF2B5EF4-FFF2-40B4-BE49-F238E27FC236}">
                  <a16:creationId xmlns:a16="http://schemas.microsoft.com/office/drawing/2014/main" id="{DD91524C-BEA2-6BBF-850A-5C58940B0D0C}"/>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dirty="0">
                  <a:latin typeface="Nunito"/>
                </a:rPr>
                <a:t>Geotecnia.</a:t>
              </a:r>
            </a:p>
          </p:txBody>
        </p:sp>
      </p:grpSp>
      <p:grpSp>
        <p:nvGrpSpPr>
          <p:cNvPr id="91" name="Grupo 90">
            <a:extLst>
              <a:ext uri="{FF2B5EF4-FFF2-40B4-BE49-F238E27FC236}">
                <a16:creationId xmlns:a16="http://schemas.microsoft.com/office/drawing/2014/main" id="{B368A8D1-9ABE-8B85-56A4-813ED374D8A6}"/>
              </a:ext>
            </a:extLst>
          </p:cNvPr>
          <p:cNvGrpSpPr/>
          <p:nvPr/>
        </p:nvGrpSpPr>
        <p:grpSpPr>
          <a:xfrm>
            <a:off x="5685149" y="2603252"/>
            <a:ext cx="5181477" cy="278517"/>
            <a:chOff x="5097726" y="2271476"/>
            <a:chExt cx="5181477" cy="278517"/>
          </a:xfrm>
        </p:grpSpPr>
        <p:grpSp>
          <p:nvGrpSpPr>
            <p:cNvPr id="92" name="Grupo 91">
              <a:extLst>
                <a:ext uri="{FF2B5EF4-FFF2-40B4-BE49-F238E27FC236}">
                  <a16:creationId xmlns:a16="http://schemas.microsoft.com/office/drawing/2014/main" id="{C2FD5BCE-6399-1A75-F6D4-C5BBDC22A23E}"/>
                </a:ext>
              </a:extLst>
            </p:cNvPr>
            <p:cNvGrpSpPr/>
            <p:nvPr/>
          </p:nvGrpSpPr>
          <p:grpSpPr>
            <a:xfrm>
              <a:off x="5097726" y="2271476"/>
              <a:ext cx="5181477" cy="275334"/>
              <a:chOff x="5097726" y="2271476"/>
              <a:chExt cx="5181477" cy="275334"/>
            </a:xfrm>
          </p:grpSpPr>
          <p:sp>
            <p:nvSpPr>
              <p:cNvPr id="94" name="Elipse 93">
                <a:extLst>
                  <a:ext uri="{FF2B5EF4-FFF2-40B4-BE49-F238E27FC236}">
                    <a16:creationId xmlns:a16="http://schemas.microsoft.com/office/drawing/2014/main" id="{E49523A7-02DC-E052-3BE7-386C7615B16B}"/>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4.7</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95" name="Conector recto 94">
                <a:extLst>
                  <a:ext uri="{FF2B5EF4-FFF2-40B4-BE49-F238E27FC236}">
                    <a16:creationId xmlns:a16="http://schemas.microsoft.com/office/drawing/2014/main" id="{CC610385-CAC4-92BB-291F-72556E0808B3}"/>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93" name="CuadroTexto 92">
              <a:extLst>
                <a:ext uri="{FF2B5EF4-FFF2-40B4-BE49-F238E27FC236}">
                  <a16:creationId xmlns:a16="http://schemas.microsoft.com/office/drawing/2014/main" id="{76AE4947-F063-8D94-F046-BC54D4A2BD9D}"/>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a:latin typeface="Nunito"/>
                </a:rPr>
                <a:t>Sótanos</a:t>
              </a:r>
            </a:p>
          </p:txBody>
        </p:sp>
      </p:grpSp>
      <p:grpSp>
        <p:nvGrpSpPr>
          <p:cNvPr id="96" name="Grupo 95">
            <a:extLst>
              <a:ext uri="{FF2B5EF4-FFF2-40B4-BE49-F238E27FC236}">
                <a16:creationId xmlns:a16="http://schemas.microsoft.com/office/drawing/2014/main" id="{A0E31009-3C68-8D6F-8A71-FC83E0C16CF2}"/>
              </a:ext>
            </a:extLst>
          </p:cNvPr>
          <p:cNvGrpSpPr/>
          <p:nvPr/>
        </p:nvGrpSpPr>
        <p:grpSpPr>
          <a:xfrm>
            <a:off x="5685149" y="3555092"/>
            <a:ext cx="5181477" cy="278517"/>
            <a:chOff x="5097726" y="2271476"/>
            <a:chExt cx="5181477" cy="278517"/>
          </a:xfrm>
        </p:grpSpPr>
        <p:grpSp>
          <p:nvGrpSpPr>
            <p:cNvPr id="97" name="Grupo 96">
              <a:extLst>
                <a:ext uri="{FF2B5EF4-FFF2-40B4-BE49-F238E27FC236}">
                  <a16:creationId xmlns:a16="http://schemas.microsoft.com/office/drawing/2014/main" id="{E4F0B856-29EC-E007-0737-4B5FCCE0CBDE}"/>
                </a:ext>
              </a:extLst>
            </p:cNvPr>
            <p:cNvGrpSpPr/>
            <p:nvPr/>
          </p:nvGrpSpPr>
          <p:grpSpPr>
            <a:xfrm>
              <a:off x="5097726" y="2271476"/>
              <a:ext cx="5181477" cy="275334"/>
              <a:chOff x="5097726" y="2271476"/>
              <a:chExt cx="5181477" cy="275334"/>
            </a:xfrm>
          </p:grpSpPr>
          <p:sp>
            <p:nvSpPr>
              <p:cNvPr id="99" name="Elipse 98">
                <a:extLst>
                  <a:ext uri="{FF2B5EF4-FFF2-40B4-BE49-F238E27FC236}">
                    <a16:creationId xmlns:a16="http://schemas.microsoft.com/office/drawing/2014/main" id="{5D751F8E-464B-ED02-1868-CE954C298951}"/>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4.9</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100" name="Conector recto 99">
                <a:extLst>
                  <a:ext uri="{FF2B5EF4-FFF2-40B4-BE49-F238E27FC236}">
                    <a16:creationId xmlns:a16="http://schemas.microsoft.com/office/drawing/2014/main" id="{7AA99345-2544-47B0-4935-96013FC1CC7E}"/>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98" name="CuadroTexto 97">
              <a:extLst>
                <a:ext uri="{FF2B5EF4-FFF2-40B4-BE49-F238E27FC236}">
                  <a16:creationId xmlns:a16="http://schemas.microsoft.com/office/drawing/2014/main" id="{6307D595-B1D3-D520-36E5-37EF22061DC0}"/>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a:latin typeface="Nunito"/>
                </a:rPr>
                <a:t>Redes húmedas y gas natural.</a:t>
              </a:r>
            </a:p>
          </p:txBody>
        </p:sp>
      </p:grpSp>
      <p:grpSp>
        <p:nvGrpSpPr>
          <p:cNvPr id="101" name="Grupo 100">
            <a:extLst>
              <a:ext uri="{FF2B5EF4-FFF2-40B4-BE49-F238E27FC236}">
                <a16:creationId xmlns:a16="http://schemas.microsoft.com/office/drawing/2014/main" id="{61D11F01-F5C5-19DD-CF0F-E93BBE65586E}"/>
              </a:ext>
            </a:extLst>
          </p:cNvPr>
          <p:cNvGrpSpPr/>
          <p:nvPr/>
        </p:nvGrpSpPr>
        <p:grpSpPr>
          <a:xfrm>
            <a:off x="5685149" y="2987598"/>
            <a:ext cx="5417868" cy="461665"/>
            <a:chOff x="5097726" y="2089159"/>
            <a:chExt cx="5417868" cy="461665"/>
          </a:xfrm>
        </p:grpSpPr>
        <p:grpSp>
          <p:nvGrpSpPr>
            <p:cNvPr id="102" name="Grupo 101">
              <a:extLst>
                <a:ext uri="{FF2B5EF4-FFF2-40B4-BE49-F238E27FC236}">
                  <a16:creationId xmlns:a16="http://schemas.microsoft.com/office/drawing/2014/main" id="{59EC691E-AD88-366D-84D9-5B58F20C0C8F}"/>
                </a:ext>
              </a:extLst>
            </p:cNvPr>
            <p:cNvGrpSpPr/>
            <p:nvPr/>
          </p:nvGrpSpPr>
          <p:grpSpPr>
            <a:xfrm>
              <a:off x="5097726" y="2271476"/>
              <a:ext cx="5181477" cy="275334"/>
              <a:chOff x="5097726" y="2271476"/>
              <a:chExt cx="5181477" cy="275334"/>
            </a:xfrm>
          </p:grpSpPr>
          <p:sp>
            <p:nvSpPr>
              <p:cNvPr id="104" name="Elipse 103">
                <a:extLst>
                  <a:ext uri="{FF2B5EF4-FFF2-40B4-BE49-F238E27FC236}">
                    <a16:creationId xmlns:a16="http://schemas.microsoft.com/office/drawing/2014/main" id="{BE31C2D8-10FC-3826-1466-317F6BD5CDA3}"/>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4.8</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105" name="Conector recto 104">
                <a:extLst>
                  <a:ext uri="{FF2B5EF4-FFF2-40B4-BE49-F238E27FC236}">
                    <a16:creationId xmlns:a16="http://schemas.microsoft.com/office/drawing/2014/main" id="{6CF8AA96-1C97-20A7-EF87-BDC5C65D397B}"/>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03" name="CuadroTexto 102">
              <a:extLst>
                <a:ext uri="{FF2B5EF4-FFF2-40B4-BE49-F238E27FC236}">
                  <a16:creationId xmlns:a16="http://schemas.microsoft.com/office/drawing/2014/main" id="{CD473C10-31BC-56A5-2E86-F1C0AF5C9E67}"/>
                </a:ext>
              </a:extLst>
            </p:cNvPr>
            <p:cNvSpPr txBox="1"/>
            <p:nvPr/>
          </p:nvSpPr>
          <p:spPr>
            <a:xfrm>
              <a:off x="5334117" y="2089159"/>
              <a:ext cx="5181477" cy="461665"/>
            </a:xfrm>
            <a:prstGeom prst="rect">
              <a:avLst/>
            </a:prstGeom>
            <a:noFill/>
          </p:spPr>
          <p:txBody>
            <a:bodyPr wrap="square" lIns="91440" tIns="45720" rIns="91440" bIns="45720" rtlCol="0" anchor="t">
              <a:spAutoFit/>
            </a:bodyPr>
            <a:lstStyle/>
            <a:p>
              <a:r>
                <a:rPr lang="es-ES" sz="1200" b="1" dirty="0">
                  <a:latin typeface="Nunito"/>
                </a:rPr>
                <a:t>Redes Secas (Instalaciones Eléctricas, Telecomunicaciones, Seguridad y Control)</a:t>
              </a:r>
            </a:p>
          </p:txBody>
        </p:sp>
      </p:grpSp>
      <p:grpSp>
        <p:nvGrpSpPr>
          <p:cNvPr id="106" name="Grupo 105">
            <a:extLst>
              <a:ext uri="{FF2B5EF4-FFF2-40B4-BE49-F238E27FC236}">
                <a16:creationId xmlns:a16="http://schemas.microsoft.com/office/drawing/2014/main" id="{116D034E-5312-894B-B207-9AD0B1D69744}"/>
              </a:ext>
            </a:extLst>
          </p:cNvPr>
          <p:cNvGrpSpPr/>
          <p:nvPr/>
        </p:nvGrpSpPr>
        <p:grpSpPr>
          <a:xfrm>
            <a:off x="5685149" y="3939438"/>
            <a:ext cx="5181477" cy="278517"/>
            <a:chOff x="5097726" y="2271476"/>
            <a:chExt cx="5181477" cy="278517"/>
          </a:xfrm>
        </p:grpSpPr>
        <p:grpSp>
          <p:nvGrpSpPr>
            <p:cNvPr id="107" name="Grupo 106">
              <a:extLst>
                <a:ext uri="{FF2B5EF4-FFF2-40B4-BE49-F238E27FC236}">
                  <a16:creationId xmlns:a16="http://schemas.microsoft.com/office/drawing/2014/main" id="{26208050-5A3F-C3F5-4923-3A9F437F7E36}"/>
                </a:ext>
              </a:extLst>
            </p:cNvPr>
            <p:cNvGrpSpPr/>
            <p:nvPr/>
          </p:nvGrpSpPr>
          <p:grpSpPr>
            <a:xfrm>
              <a:off x="5097726" y="2271476"/>
              <a:ext cx="5181477" cy="275334"/>
              <a:chOff x="5097726" y="2271476"/>
              <a:chExt cx="5181477" cy="275334"/>
            </a:xfrm>
          </p:grpSpPr>
          <p:sp>
            <p:nvSpPr>
              <p:cNvPr id="109" name="Elipse 108">
                <a:extLst>
                  <a:ext uri="{FF2B5EF4-FFF2-40B4-BE49-F238E27FC236}">
                    <a16:creationId xmlns:a16="http://schemas.microsoft.com/office/drawing/2014/main" id="{F016E88C-9699-3AFB-0412-36BF9CE80998}"/>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4.10</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110" name="Conector recto 109">
                <a:extLst>
                  <a:ext uri="{FF2B5EF4-FFF2-40B4-BE49-F238E27FC236}">
                    <a16:creationId xmlns:a16="http://schemas.microsoft.com/office/drawing/2014/main" id="{5A01217B-1683-AE5C-A462-BD45B8604AFF}"/>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08" name="CuadroTexto 107">
              <a:extLst>
                <a:ext uri="{FF2B5EF4-FFF2-40B4-BE49-F238E27FC236}">
                  <a16:creationId xmlns:a16="http://schemas.microsoft.com/office/drawing/2014/main" id="{DB677FC6-99C3-7160-5E58-BC4B29C6F1BE}"/>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dirty="0">
                  <a:latin typeface="Nunito"/>
                </a:rPr>
                <a:t>Red HVAC- Aire acondicionado y ventilación mecánica.</a:t>
              </a:r>
            </a:p>
          </p:txBody>
        </p:sp>
      </p:grpSp>
      <p:grpSp>
        <p:nvGrpSpPr>
          <p:cNvPr id="111" name="Grupo 110">
            <a:extLst>
              <a:ext uri="{FF2B5EF4-FFF2-40B4-BE49-F238E27FC236}">
                <a16:creationId xmlns:a16="http://schemas.microsoft.com/office/drawing/2014/main" id="{7743E935-F0BF-D91A-5AFA-3672C5291EEF}"/>
              </a:ext>
            </a:extLst>
          </p:cNvPr>
          <p:cNvGrpSpPr/>
          <p:nvPr/>
        </p:nvGrpSpPr>
        <p:grpSpPr>
          <a:xfrm>
            <a:off x="5685149" y="4708125"/>
            <a:ext cx="5181477" cy="278517"/>
            <a:chOff x="5097726" y="2271476"/>
            <a:chExt cx="5181477" cy="278517"/>
          </a:xfrm>
        </p:grpSpPr>
        <p:grpSp>
          <p:nvGrpSpPr>
            <p:cNvPr id="112" name="Grupo 111">
              <a:extLst>
                <a:ext uri="{FF2B5EF4-FFF2-40B4-BE49-F238E27FC236}">
                  <a16:creationId xmlns:a16="http://schemas.microsoft.com/office/drawing/2014/main" id="{CC7CCD56-1643-A16D-1F66-46E97839D32A}"/>
                </a:ext>
              </a:extLst>
            </p:cNvPr>
            <p:cNvGrpSpPr/>
            <p:nvPr/>
          </p:nvGrpSpPr>
          <p:grpSpPr>
            <a:xfrm>
              <a:off x="5097726" y="2271476"/>
              <a:ext cx="5181477" cy="275334"/>
              <a:chOff x="5097726" y="2271476"/>
              <a:chExt cx="5181477" cy="275334"/>
            </a:xfrm>
          </p:grpSpPr>
          <p:sp>
            <p:nvSpPr>
              <p:cNvPr id="114" name="Elipse 113">
                <a:extLst>
                  <a:ext uri="{FF2B5EF4-FFF2-40B4-BE49-F238E27FC236}">
                    <a16:creationId xmlns:a16="http://schemas.microsoft.com/office/drawing/2014/main" id="{2AD98E6F-66A8-C112-13F3-FD17FA4EC032}"/>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4.12</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115" name="Conector recto 114">
                <a:extLst>
                  <a:ext uri="{FF2B5EF4-FFF2-40B4-BE49-F238E27FC236}">
                    <a16:creationId xmlns:a16="http://schemas.microsoft.com/office/drawing/2014/main" id="{6B2AAF79-7C86-AA33-AF51-ABA920C59B6F}"/>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13" name="CuadroTexto 112">
              <a:extLst>
                <a:ext uri="{FF2B5EF4-FFF2-40B4-BE49-F238E27FC236}">
                  <a16:creationId xmlns:a16="http://schemas.microsoft.com/office/drawing/2014/main" id="{A29D7008-2B92-FDCD-B26E-944CDF0AD7C1}"/>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a:latin typeface="Nunito"/>
                </a:rPr>
                <a:t>Forestal y ambiental.</a:t>
              </a:r>
            </a:p>
          </p:txBody>
        </p:sp>
      </p:grpSp>
      <p:grpSp>
        <p:nvGrpSpPr>
          <p:cNvPr id="116" name="Grupo 115">
            <a:extLst>
              <a:ext uri="{FF2B5EF4-FFF2-40B4-BE49-F238E27FC236}">
                <a16:creationId xmlns:a16="http://schemas.microsoft.com/office/drawing/2014/main" id="{7AF3A432-BCBA-9C57-8AC0-CDAAB5755687}"/>
              </a:ext>
            </a:extLst>
          </p:cNvPr>
          <p:cNvGrpSpPr/>
          <p:nvPr/>
        </p:nvGrpSpPr>
        <p:grpSpPr>
          <a:xfrm>
            <a:off x="5685149" y="4323784"/>
            <a:ext cx="5181477" cy="278517"/>
            <a:chOff x="5097726" y="2271476"/>
            <a:chExt cx="5181477" cy="278517"/>
          </a:xfrm>
        </p:grpSpPr>
        <p:grpSp>
          <p:nvGrpSpPr>
            <p:cNvPr id="117" name="Grupo 116">
              <a:extLst>
                <a:ext uri="{FF2B5EF4-FFF2-40B4-BE49-F238E27FC236}">
                  <a16:creationId xmlns:a16="http://schemas.microsoft.com/office/drawing/2014/main" id="{B1647646-EEAA-0398-AB44-026C465855DE}"/>
                </a:ext>
              </a:extLst>
            </p:cNvPr>
            <p:cNvGrpSpPr/>
            <p:nvPr/>
          </p:nvGrpSpPr>
          <p:grpSpPr>
            <a:xfrm>
              <a:off x="5097726" y="2271476"/>
              <a:ext cx="5181477" cy="275334"/>
              <a:chOff x="5097726" y="2271476"/>
              <a:chExt cx="5181477" cy="275334"/>
            </a:xfrm>
          </p:grpSpPr>
          <p:sp>
            <p:nvSpPr>
              <p:cNvPr id="119" name="Elipse 118">
                <a:extLst>
                  <a:ext uri="{FF2B5EF4-FFF2-40B4-BE49-F238E27FC236}">
                    <a16:creationId xmlns:a16="http://schemas.microsoft.com/office/drawing/2014/main" id="{7B418E6A-AA9A-17AA-8A5E-0778B08DFCC5}"/>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4.11</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120" name="Conector recto 119">
                <a:extLst>
                  <a:ext uri="{FF2B5EF4-FFF2-40B4-BE49-F238E27FC236}">
                    <a16:creationId xmlns:a16="http://schemas.microsoft.com/office/drawing/2014/main" id="{C8884AD2-60DE-145B-5BC6-C8EBD899E935}"/>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18" name="CuadroTexto 117">
              <a:extLst>
                <a:ext uri="{FF2B5EF4-FFF2-40B4-BE49-F238E27FC236}">
                  <a16:creationId xmlns:a16="http://schemas.microsoft.com/office/drawing/2014/main" id="{56D4991D-813B-FDFB-B376-BB75F078563F}"/>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a:latin typeface="Nunito"/>
                </a:rPr>
                <a:t>Gases medicinales.</a:t>
              </a:r>
            </a:p>
          </p:txBody>
        </p:sp>
      </p:grpSp>
    </p:spTree>
    <p:extLst>
      <p:ext uri="{BB962C8B-B14F-4D97-AF65-F5344CB8AC3E}">
        <p14:creationId xmlns:p14="http://schemas.microsoft.com/office/powerpoint/2010/main" val="941010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8CD9B-9C69-039C-9BD9-CC85C6ECC566}"/>
            </a:ext>
          </a:extLst>
        </p:cNvPr>
        <p:cNvGrpSpPr/>
        <p:nvPr/>
      </p:nvGrpSpPr>
      <p:grpSpPr>
        <a:xfrm>
          <a:off x="0" y="0"/>
          <a:ext cx="0" cy="0"/>
          <a:chOff x="0" y="0"/>
          <a:chExt cx="0" cy="0"/>
        </a:xfrm>
      </p:grpSpPr>
      <p:sp>
        <p:nvSpPr>
          <p:cNvPr id="15" name="Rectángulo 5">
            <a:extLst>
              <a:ext uri="{FF2B5EF4-FFF2-40B4-BE49-F238E27FC236}">
                <a16:creationId xmlns:a16="http://schemas.microsoft.com/office/drawing/2014/main" id="{E2659709-88B7-8402-F353-BE8E31A1300F}"/>
              </a:ext>
            </a:extLst>
          </p:cNvPr>
          <p:cNvSpPr/>
          <p:nvPr/>
        </p:nvSpPr>
        <p:spPr>
          <a:xfrm>
            <a:off x="213515" y="71448"/>
            <a:ext cx="11231247"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4. Alcance y actividades a vigilar por el Interventor en el Componente 2: Construcción.</a:t>
            </a:r>
          </a:p>
        </p:txBody>
      </p:sp>
      <p:sp>
        <p:nvSpPr>
          <p:cNvPr id="33" name="Rectángulo 2">
            <a:extLst>
              <a:ext uri="{FF2B5EF4-FFF2-40B4-BE49-F238E27FC236}">
                <a16:creationId xmlns:a16="http://schemas.microsoft.com/office/drawing/2014/main" id="{F2B80862-C13E-FF98-FD6D-BBA65471A385}"/>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2742E7BD-C7AE-B944-1323-16A79DDE7F43}"/>
              </a:ext>
            </a:extLst>
          </p:cNvPr>
          <p:cNvSpPr txBox="1"/>
          <p:nvPr/>
        </p:nvSpPr>
        <p:spPr>
          <a:xfrm>
            <a:off x="478581" y="469530"/>
            <a:ext cx="11231247" cy="338554"/>
          </a:xfrm>
          <a:prstGeom prst="rect">
            <a:avLst/>
          </a:prstGeom>
          <a:noFill/>
        </p:spPr>
        <p:txBody>
          <a:bodyPr wrap="square" lIns="91440" tIns="45720" rIns="91440" bIns="45720" rtlCol="0" anchor="t">
            <a:spAutoFit/>
          </a:bodyPr>
          <a:lstStyle/>
          <a:p>
            <a:r>
              <a:rPr lang="es-ES" sz="1600" b="1" dirty="0">
                <a:latin typeface="Nunito"/>
              </a:rPr>
              <a:t>4.1 Actividades Preliminares.</a:t>
            </a:r>
          </a:p>
        </p:txBody>
      </p:sp>
      <p:grpSp>
        <p:nvGrpSpPr>
          <p:cNvPr id="4" name="Grupo 3">
            <a:extLst>
              <a:ext uri="{FF2B5EF4-FFF2-40B4-BE49-F238E27FC236}">
                <a16:creationId xmlns:a16="http://schemas.microsoft.com/office/drawing/2014/main" id="{571DB5EF-EDC8-61F5-40BB-59283913C320}"/>
              </a:ext>
            </a:extLst>
          </p:cNvPr>
          <p:cNvGrpSpPr/>
          <p:nvPr/>
        </p:nvGrpSpPr>
        <p:grpSpPr>
          <a:xfrm>
            <a:off x="6033144" y="924997"/>
            <a:ext cx="5253893" cy="2432305"/>
            <a:chOff x="-1961469" y="2860279"/>
            <a:chExt cx="1385172" cy="3054477"/>
          </a:xfrm>
        </p:grpSpPr>
        <p:sp>
          <p:nvSpPr>
            <p:cNvPr id="6" name="Rectángulo: esquinas redondeadas 5">
              <a:extLst>
                <a:ext uri="{FF2B5EF4-FFF2-40B4-BE49-F238E27FC236}">
                  <a16:creationId xmlns:a16="http://schemas.microsoft.com/office/drawing/2014/main" id="{C569129B-4331-5CF2-D43F-52E4CC9B7ADA}"/>
                </a:ext>
              </a:extLst>
            </p:cNvPr>
            <p:cNvSpPr/>
            <p:nvPr/>
          </p:nvSpPr>
          <p:spPr>
            <a:xfrm>
              <a:off x="-1961469" y="2860279"/>
              <a:ext cx="1385172" cy="3054477"/>
            </a:xfrm>
            <a:prstGeom prst="roundRect">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esquinas redondeadas 6">
              <a:extLst>
                <a:ext uri="{FF2B5EF4-FFF2-40B4-BE49-F238E27FC236}">
                  <a16:creationId xmlns:a16="http://schemas.microsoft.com/office/drawing/2014/main" id="{5944D97E-AFF9-B41E-EB10-DF88310630C9}"/>
                </a:ext>
              </a:extLst>
            </p:cNvPr>
            <p:cNvSpPr/>
            <p:nvPr/>
          </p:nvSpPr>
          <p:spPr>
            <a:xfrm>
              <a:off x="-1816579" y="2860279"/>
              <a:ext cx="1095391" cy="3103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REPARACIONES LOCATIVAS Y PRIMEROS AUXILIOS</a:t>
              </a:r>
              <a:endParaRPr lang="es-CO" sz="1200"/>
            </a:p>
          </p:txBody>
        </p:sp>
      </p:grpSp>
      <p:grpSp>
        <p:nvGrpSpPr>
          <p:cNvPr id="16" name="Grupo 15">
            <a:extLst>
              <a:ext uri="{FF2B5EF4-FFF2-40B4-BE49-F238E27FC236}">
                <a16:creationId xmlns:a16="http://schemas.microsoft.com/office/drawing/2014/main" id="{DDC5729B-2B09-30C9-7015-19C06D9F2A34}"/>
              </a:ext>
            </a:extLst>
          </p:cNvPr>
          <p:cNvGrpSpPr/>
          <p:nvPr/>
        </p:nvGrpSpPr>
        <p:grpSpPr>
          <a:xfrm>
            <a:off x="6033144" y="3806220"/>
            <a:ext cx="5253893" cy="2432305"/>
            <a:chOff x="-1961469" y="2860279"/>
            <a:chExt cx="1385172" cy="3054477"/>
          </a:xfrm>
        </p:grpSpPr>
        <p:sp>
          <p:nvSpPr>
            <p:cNvPr id="17" name="Rectángulo: esquinas redondeadas 16">
              <a:extLst>
                <a:ext uri="{FF2B5EF4-FFF2-40B4-BE49-F238E27FC236}">
                  <a16:creationId xmlns:a16="http://schemas.microsoft.com/office/drawing/2014/main" id="{DD34DEE3-6474-C85D-5992-2326CCC8E843}"/>
                </a:ext>
              </a:extLst>
            </p:cNvPr>
            <p:cNvSpPr/>
            <p:nvPr/>
          </p:nvSpPr>
          <p:spPr>
            <a:xfrm>
              <a:off x="-1961469" y="2860279"/>
              <a:ext cx="1385172" cy="3054477"/>
            </a:xfrm>
            <a:prstGeom prst="roundRect">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6A7FD235-6D94-ED12-B4FB-A6E330277D67}"/>
                </a:ext>
              </a:extLst>
            </p:cNvPr>
            <p:cNvSpPr/>
            <p:nvPr/>
          </p:nvSpPr>
          <p:spPr>
            <a:xfrm>
              <a:off x="-1816579" y="2860279"/>
              <a:ext cx="1095391" cy="3103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PLAN DE MITIGACIÓN DE IMPACTO </a:t>
              </a:r>
              <a:endParaRPr lang="es-CO" sz="1200"/>
            </a:p>
          </p:txBody>
        </p:sp>
      </p:grpSp>
      <p:sp>
        <p:nvSpPr>
          <p:cNvPr id="19" name="CuadroTexto 18">
            <a:extLst>
              <a:ext uri="{FF2B5EF4-FFF2-40B4-BE49-F238E27FC236}">
                <a16:creationId xmlns:a16="http://schemas.microsoft.com/office/drawing/2014/main" id="{3ED803CE-189D-F701-532F-36BC0769B607}"/>
              </a:ext>
            </a:extLst>
          </p:cNvPr>
          <p:cNvSpPr txBox="1"/>
          <p:nvPr/>
        </p:nvSpPr>
        <p:spPr>
          <a:xfrm>
            <a:off x="6094203" y="1235976"/>
            <a:ext cx="5192833" cy="2092881"/>
          </a:xfrm>
          <a:prstGeom prst="rect">
            <a:avLst/>
          </a:prstGeom>
          <a:noFill/>
        </p:spPr>
        <p:txBody>
          <a:bodyPr wrap="square">
            <a:spAutoFit/>
          </a:bodyPr>
          <a:lstStyle/>
          <a:p>
            <a:pPr marL="257175" indent="-171450" algn="just">
              <a:buFont typeface="Arial" panose="020B0604020202020204" pitchFamily="34" charset="0"/>
              <a:buChar char="•"/>
            </a:pPr>
            <a:r>
              <a:rPr lang="es-ES" sz="1000">
                <a:latin typeface="Nunito Sans"/>
                <a:ea typeface="+mn-lt"/>
                <a:cs typeface="+mn-lt"/>
              </a:rPr>
              <a:t>Durante el desarrollo del </a:t>
            </a:r>
            <a:r>
              <a:rPr lang="es-ES" sz="1000" b="1">
                <a:latin typeface="Nunito Sans"/>
                <a:ea typeface="+mn-lt"/>
                <a:cs typeface="+mn-lt"/>
              </a:rPr>
              <a:t>componente 1 de estudios y diseños, se deberá adelantar en los pisos sótano hasta piso 3 el saneamiento ambiental, desmontes y demás actividades que permita la resolución No 2845 de 2015 y modificada por la resolución 1253 de 2027 actualmente vigente.</a:t>
            </a:r>
          </a:p>
          <a:p>
            <a:pPr marL="257175" indent="-171450" algn="just">
              <a:buFont typeface="Arial" panose="020B0604020202020204" pitchFamily="34" charset="0"/>
              <a:buChar char="•"/>
            </a:pPr>
            <a:endParaRPr lang="es-ES" sz="1000" b="1">
              <a:latin typeface="Nunito Sans"/>
              <a:ea typeface="+mn-lt"/>
              <a:cs typeface="+mn-lt"/>
            </a:endParaRPr>
          </a:p>
          <a:p>
            <a:pPr marL="257175" indent="-171450" algn="just">
              <a:buFont typeface="Arial" panose="020B0604020202020204" pitchFamily="34" charset="0"/>
              <a:buChar char="•"/>
            </a:pPr>
            <a:r>
              <a:rPr lang="es-ES" sz="1000">
                <a:latin typeface="Nunito Sans"/>
                <a:ea typeface="+mn-lt"/>
                <a:cs typeface="+mn-lt"/>
              </a:rPr>
              <a:t>Se deberá </a:t>
            </a:r>
            <a:r>
              <a:rPr lang="es-ES" sz="1000" b="1">
                <a:latin typeface="Nunito Sans"/>
                <a:ea typeface="+mn-lt"/>
                <a:cs typeface="+mn-lt"/>
              </a:rPr>
              <a:t>adelantar  los permisos para lograr la  aprobación la solicitud de primeros auxilios, desmontes controlados, reparaciones locativas y saneamiento ambiental, concerniente a los pisos 4 al 9.</a:t>
            </a:r>
          </a:p>
          <a:p>
            <a:pPr marL="257175" indent="-171450" algn="just">
              <a:buFont typeface="Arial" panose="020B0604020202020204" pitchFamily="34" charset="0"/>
              <a:buChar char="•"/>
            </a:pPr>
            <a:endParaRPr lang="es-ES" sz="1000">
              <a:latin typeface="Nunito Sans"/>
              <a:ea typeface="+mn-lt"/>
              <a:cs typeface="+mn-lt"/>
            </a:endParaRPr>
          </a:p>
          <a:p>
            <a:pPr marL="257175" indent="-171450" algn="just">
              <a:buFont typeface="Arial" panose="020B0604020202020204" pitchFamily="34" charset="0"/>
              <a:buChar char="•"/>
            </a:pPr>
            <a:r>
              <a:rPr lang="es-ES" sz="1000">
                <a:latin typeface="Nunito Sans"/>
                <a:ea typeface="+mn-lt"/>
                <a:cs typeface="+mn-lt"/>
              </a:rPr>
              <a:t>El alcance, las actividades y los contenidos mínimos por desarrollar para la construcción de las actividades preliminares se detallan en el Apéndice 2 primeros auxilios (desmontes controlados) y reparaciones locativas (limpieza y saneamiento ambiental), adjunto a este documento. </a:t>
            </a:r>
          </a:p>
        </p:txBody>
      </p:sp>
      <p:sp>
        <p:nvSpPr>
          <p:cNvPr id="20" name="CuadroTexto 19">
            <a:extLst>
              <a:ext uri="{FF2B5EF4-FFF2-40B4-BE49-F238E27FC236}">
                <a16:creationId xmlns:a16="http://schemas.microsoft.com/office/drawing/2014/main" id="{3D60EC66-3DE2-B09A-2E90-7A7EC00B0256}"/>
              </a:ext>
            </a:extLst>
          </p:cNvPr>
          <p:cNvSpPr txBox="1"/>
          <p:nvPr/>
        </p:nvSpPr>
        <p:spPr>
          <a:xfrm>
            <a:off x="6094203" y="4229497"/>
            <a:ext cx="5192833" cy="1785104"/>
          </a:xfrm>
          <a:prstGeom prst="rect">
            <a:avLst/>
          </a:prstGeom>
          <a:noFill/>
        </p:spPr>
        <p:txBody>
          <a:bodyPr wrap="square">
            <a:spAutoFit/>
          </a:bodyPr>
          <a:lstStyle/>
          <a:p>
            <a:pPr marL="257175" indent="-171450" algn="just">
              <a:buFont typeface="Arial" panose="020B0604020202020204" pitchFamily="34" charset="0"/>
              <a:buChar char="•"/>
            </a:pPr>
            <a:r>
              <a:rPr lang="es-ES" sz="1000">
                <a:latin typeface="Nunito Sans"/>
                <a:ea typeface="+mn-lt"/>
                <a:cs typeface="+mn-lt"/>
              </a:rPr>
              <a:t>En consideración con la fase 0 del proyecto en la que el bloque plataforma en sus pisos inferiores (sótano y piso 1) prestara servicios en salud de forma paralela al proceso de obra del bloque Torre, </a:t>
            </a:r>
            <a:r>
              <a:rPr lang="es-ES" sz="1000" b="1">
                <a:latin typeface="Nunito Sans"/>
                <a:ea typeface="+mn-lt"/>
                <a:cs typeface="+mn-lt"/>
              </a:rPr>
              <a:t>se debe garantizar que los servicios mantengan los estándares de calidad y accesibilidad requeridos, de manera que cumplan con las condiciones requeridas para la operación segura y continua de los servicios, en coordinación con el Operador de los servicios de Salud y la entidad encargadas. (Apéndice 6)</a:t>
            </a:r>
          </a:p>
          <a:p>
            <a:pPr marL="257175" indent="-171450" algn="just">
              <a:buFont typeface="Arial" panose="020B0604020202020204" pitchFamily="34" charset="0"/>
              <a:buChar char="•"/>
            </a:pPr>
            <a:endParaRPr lang="es-ES" sz="1000">
              <a:latin typeface="Nunito Sans"/>
              <a:ea typeface="+mn-lt"/>
              <a:cs typeface="+mn-lt"/>
            </a:endParaRPr>
          </a:p>
          <a:p>
            <a:pPr marL="257175" indent="-171450" algn="just">
              <a:buFont typeface="Arial" panose="020B0604020202020204" pitchFamily="34" charset="0"/>
              <a:buChar char="•"/>
            </a:pPr>
            <a:endParaRPr lang="es-ES" sz="1000">
              <a:latin typeface="Nunito Sans"/>
              <a:ea typeface="+mn-lt"/>
              <a:cs typeface="+mn-lt"/>
            </a:endParaRPr>
          </a:p>
          <a:p>
            <a:pPr marL="257175" indent="-171450" algn="just">
              <a:buFont typeface="Arial" panose="020B0604020202020204" pitchFamily="34" charset="0"/>
              <a:buChar char="•"/>
            </a:pPr>
            <a:r>
              <a:rPr lang="es-ES" sz="1000">
                <a:latin typeface="Nunito Sans"/>
                <a:ea typeface="+mn-lt"/>
                <a:cs typeface="+mn-lt"/>
              </a:rPr>
              <a:t>El Contratista deberá asegurar la continuidad en la prestación de los servicios derivados de la Fase 0, al menos durante 2 años.</a:t>
            </a:r>
          </a:p>
        </p:txBody>
      </p:sp>
      <p:pic>
        <p:nvPicPr>
          <p:cNvPr id="21" name="Picture 1">
            <a:extLst>
              <a:ext uri="{FF2B5EF4-FFF2-40B4-BE49-F238E27FC236}">
                <a16:creationId xmlns:a16="http://schemas.microsoft.com/office/drawing/2014/main" id="{2B50FD6C-88D5-541D-8CB1-5221026ED1DF}"/>
              </a:ext>
            </a:extLst>
          </p:cNvPr>
          <p:cNvPicPr>
            <a:picLocks noChangeAspect="1"/>
          </p:cNvPicPr>
          <p:nvPr/>
        </p:nvPicPr>
        <p:blipFill>
          <a:blip r:embed="rId2"/>
          <a:stretch>
            <a:fillRect/>
          </a:stretch>
        </p:blipFill>
        <p:spPr>
          <a:xfrm>
            <a:off x="478581" y="924997"/>
            <a:ext cx="5107568" cy="5189948"/>
          </a:xfrm>
          <a:prstGeom prst="rect">
            <a:avLst/>
          </a:prstGeom>
        </p:spPr>
      </p:pic>
    </p:spTree>
    <p:extLst>
      <p:ext uri="{BB962C8B-B14F-4D97-AF65-F5344CB8AC3E}">
        <p14:creationId xmlns:p14="http://schemas.microsoft.com/office/powerpoint/2010/main" val="2092996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Forma, Rectángulo&#10;&#10;Descripción generada automáticamente con confianza media">
            <a:extLst>
              <a:ext uri="{FF2B5EF4-FFF2-40B4-BE49-F238E27FC236}">
                <a16:creationId xmlns:a16="http://schemas.microsoft.com/office/drawing/2014/main" id="{E007666E-7905-71AE-936C-BD9896C5A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ítulo 1">
            <a:extLst>
              <a:ext uri="{FF2B5EF4-FFF2-40B4-BE49-F238E27FC236}">
                <a16:creationId xmlns:a16="http://schemas.microsoft.com/office/drawing/2014/main" id="{3AF67810-FE12-784C-6EAA-689497C86B0D}"/>
              </a:ext>
            </a:extLst>
          </p:cNvPr>
          <p:cNvSpPr>
            <a:spLocks noGrp="1"/>
          </p:cNvSpPr>
          <p:nvPr>
            <p:ph type="title"/>
          </p:nvPr>
        </p:nvSpPr>
        <p:spPr>
          <a:xfrm>
            <a:off x="838200" y="3329889"/>
            <a:ext cx="10515600" cy="1325563"/>
          </a:xfrm>
        </p:spPr>
        <p:txBody>
          <a:bodyPr>
            <a:normAutofit fontScale="90000"/>
          </a:bodyPr>
          <a:lstStyle/>
          <a:p>
            <a:pPr algn="ctr"/>
            <a:r>
              <a:rPr lang="es-ES" sz="1800" b="0" i="0" dirty="0">
                <a:solidFill>
                  <a:srgbClr val="000000"/>
                </a:solidFill>
                <a:effectLst/>
                <a:latin typeface="Nunito" pitchFamily="2" charset="0"/>
              </a:rPr>
              <a:t>​</a:t>
            </a:r>
            <a:br>
              <a:rPr lang="es-ES" sz="1800" b="0" i="0" dirty="0">
                <a:solidFill>
                  <a:srgbClr val="000000"/>
                </a:solidFill>
                <a:effectLst/>
                <a:latin typeface="Nunito" pitchFamily="2" charset="0"/>
              </a:rPr>
            </a:br>
            <a:r>
              <a:rPr lang="es-ES" b="1" i="0" u="none" strike="noStrike" dirty="0">
                <a:solidFill>
                  <a:srgbClr val="202124"/>
                </a:solidFill>
                <a:effectLst/>
                <a:latin typeface="Nunito" pitchFamily="2" charset="0"/>
              </a:rPr>
              <a:t>Audiencia Informativa</a:t>
            </a:r>
            <a:br>
              <a:rPr lang="es-ES" b="1" i="0" u="none" strike="noStrike" dirty="0">
                <a:solidFill>
                  <a:srgbClr val="202124"/>
                </a:solidFill>
                <a:effectLst/>
                <a:latin typeface="Nunito" pitchFamily="2" charset="0"/>
              </a:rPr>
            </a:br>
            <a:r>
              <a:rPr lang="es-ES" b="0" i="0" dirty="0">
                <a:solidFill>
                  <a:srgbClr val="000000"/>
                </a:solidFill>
                <a:effectLst/>
                <a:latin typeface="Nunito" pitchFamily="2" charset="0"/>
              </a:rPr>
              <a:t>​</a:t>
            </a:r>
            <a:br>
              <a:rPr lang="es-ES" b="0" i="0" dirty="0">
                <a:solidFill>
                  <a:srgbClr val="000000"/>
                </a:solidFill>
                <a:effectLst/>
                <a:latin typeface="Nunito" pitchFamily="2" charset="0"/>
              </a:rPr>
            </a:br>
            <a:r>
              <a:rPr lang="es-ES" b="1" i="0" u="none" strike="noStrike" dirty="0">
                <a:solidFill>
                  <a:srgbClr val="202124"/>
                </a:solidFill>
                <a:effectLst/>
                <a:latin typeface="Nunito" pitchFamily="2" charset="0"/>
              </a:rPr>
              <a:t>Invitación Pública 021 de 2026</a:t>
            </a:r>
            <a:br>
              <a:rPr lang="es-CO" sz="8900" b="1" i="0" dirty="0">
                <a:effectLst/>
                <a:latin typeface="Nunito" panose="020F0502020204030204" pitchFamily="2" charset="0"/>
              </a:rPr>
            </a:br>
            <a:br>
              <a:rPr lang="es-CO" i="0" dirty="0">
                <a:effectLst/>
                <a:latin typeface="Nunito" panose="020F0502020204030204" pitchFamily="2" charset="0"/>
              </a:rPr>
            </a:br>
            <a:endParaRPr lang="es-CO" dirty="0">
              <a:latin typeface="Nunito" panose="020F0502020204030204" pitchFamily="2" charset="0"/>
            </a:endParaRPr>
          </a:p>
        </p:txBody>
      </p:sp>
    </p:spTree>
    <p:extLst>
      <p:ext uri="{BB962C8B-B14F-4D97-AF65-F5344CB8AC3E}">
        <p14:creationId xmlns:p14="http://schemas.microsoft.com/office/powerpoint/2010/main" val="2783482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804B9-C642-89EB-535F-A05F71C541C9}"/>
            </a:ext>
          </a:extLst>
        </p:cNvPr>
        <p:cNvGrpSpPr/>
        <p:nvPr/>
      </p:nvGrpSpPr>
      <p:grpSpPr>
        <a:xfrm>
          <a:off x="0" y="0"/>
          <a:ext cx="0" cy="0"/>
          <a:chOff x="0" y="0"/>
          <a:chExt cx="0" cy="0"/>
        </a:xfrm>
      </p:grpSpPr>
      <p:sp>
        <p:nvSpPr>
          <p:cNvPr id="33" name="Rectángulo 2">
            <a:extLst>
              <a:ext uri="{FF2B5EF4-FFF2-40B4-BE49-F238E27FC236}">
                <a16:creationId xmlns:a16="http://schemas.microsoft.com/office/drawing/2014/main" id="{FE3B5B48-2B54-9503-592B-2C74041C11F9}"/>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188CF297-29AF-23EE-63FD-15C36A4534BD}"/>
              </a:ext>
            </a:extLst>
          </p:cNvPr>
          <p:cNvSpPr txBox="1"/>
          <p:nvPr/>
        </p:nvSpPr>
        <p:spPr>
          <a:xfrm>
            <a:off x="478581" y="469530"/>
            <a:ext cx="11231247" cy="338554"/>
          </a:xfrm>
          <a:prstGeom prst="rect">
            <a:avLst/>
          </a:prstGeom>
          <a:noFill/>
        </p:spPr>
        <p:txBody>
          <a:bodyPr wrap="square" lIns="91440" tIns="45720" rIns="91440" bIns="45720" rtlCol="0" anchor="t">
            <a:spAutoFit/>
          </a:bodyPr>
          <a:lstStyle/>
          <a:p>
            <a:r>
              <a:rPr lang="es-ES" sz="1600" b="1" dirty="0">
                <a:latin typeface="Nunito"/>
              </a:rPr>
              <a:t>4.2 Patrimonio y Bienes Muebles.</a:t>
            </a:r>
          </a:p>
        </p:txBody>
      </p:sp>
      <p:grpSp>
        <p:nvGrpSpPr>
          <p:cNvPr id="2" name="Grupo 1">
            <a:extLst>
              <a:ext uri="{FF2B5EF4-FFF2-40B4-BE49-F238E27FC236}">
                <a16:creationId xmlns:a16="http://schemas.microsoft.com/office/drawing/2014/main" id="{8E1074A2-F42A-BF1C-A9E3-4A6EC74B562E}"/>
              </a:ext>
            </a:extLst>
          </p:cNvPr>
          <p:cNvGrpSpPr/>
          <p:nvPr/>
        </p:nvGrpSpPr>
        <p:grpSpPr>
          <a:xfrm>
            <a:off x="442751" y="981193"/>
            <a:ext cx="4569785" cy="5505871"/>
            <a:chOff x="-1961469" y="2860279"/>
            <a:chExt cx="1204809" cy="6914247"/>
          </a:xfrm>
        </p:grpSpPr>
        <p:sp>
          <p:nvSpPr>
            <p:cNvPr id="4" name="Rectángulo: esquinas redondeadas 3">
              <a:extLst>
                <a:ext uri="{FF2B5EF4-FFF2-40B4-BE49-F238E27FC236}">
                  <a16:creationId xmlns:a16="http://schemas.microsoft.com/office/drawing/2014/main" id="{37C6FFFF-3241-4CAD-454E-A20E31C3968D}"/>
                </a:ext>
              </a:extLst>
            </p:cNvPr>
            <p:cNvSpPr/>
            <p:nvPr/>
          </p:nvSpPr>
          <p:spPr>
            <a:xfrm>
              <a:off x="-1961469" y="2860279"/>
              <a:ext cx="1204809" cy="6914247"/>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esquinas redondeadas 4">
              <a:extLst>
                <a:ext uri="{FF2B5EF4-FFF2-40B4-BE49-F238E27FC236}">
                  <a16:creationId xmlns:a16="http://schemas.microsoft.com/office/drawing/2014/main" id="{AA578632-675C-4257-9538-11015D5ACF5B}"/>
                </a:ext>
              </a:extLst>
            </p:cNvPr>
            <p:cNvSpPr/>
            <p:nvPr/>
          </p:nvSpPr>
          <p:spPr>
            <a:xfrm>
              <a:off x="-1905278" y="2860279"/>
              <a:ext cx="1095391"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Insumo base: Estudio de Bienes Muebles- ANIM </a:t>
              </a:r>
              <a:endParaRPr lang="es-CO" sz="1200"/>
            </a:p>
          </p:txBody>
        </p:sp>
      </p:grpSp>
      <p:sp>
        <p:nvSpPr>
          <p:cNvPr id="10" name="CuadroTexto 9">
            <a:extLst>
              <a:ext uri="{FF2B5EF4-FFF2-40B4-BE49-F238E27FC236}">
                <a16:creationId xmlns:a16="http://schemas.microsoft.com/office/drawing/2014/main" id="{CBFFBE3D-5BBA-AFD9-0E76-0EB4D27E6F3F}"/>
              </a:ext>
            </a:extLst>
          </p:cNvPr>
          <p:cNvSpPr txBox="1"/>
          <p:nvPr/>
        </p:nvSpPr>
        <p:spPr>
          <a:xfrm>
            <a:off x="441023" y="1252679"/>
            <a:ext cx="4369626" cy="707886"/>
          </a:xfrm>
          <a:prstGeom prst="rect">
            <a:avLst/>
          </a:prstGeom>
          <a:noFill/>
        </p:spPr>
        <p:txBody>
          <a:bodyPr wrap="square">
            <a:spAutoFit/>
          </a:bodyPr>
          <a:lstStyle/>
          <a:p>
            <a:pPr marL="85725" algn="just"/>
            <a:r>
              <a:rPr lang="es-ES" sz="1000" b="1">
                <a:latin typeface="Nunito Sans"/>
                <a:ea typeface="+mn-lt"/>
                <a:cs typeface="+mn-lt"/>
              </a:rPr>
              <a:t>Se debe tomar como base el Estudio de los Bienes Muebles </a:t>
            </a:r>
            <a:r>
              <a:rPr lang="es-ES" sz="1000">
                <a:latin typeface="Nunito Sans"/>
                <a:ea typeface="+mn-lt"/>
                <a:cs typeface="+mn-lt"/>
              </a:rPr>
              <a:t>asociados a la edificación, en el cual se encuentra consignado el inventario final realizado por la Agencia Nacional inmobiliaria, así como cada una de las historias clínicas de los bienes muebles analizados</a:t>
            </a:r>
          </a:p>
        </p:txBody>
      </p:sp>
      <p:grpSp>
        <p:nvGrpSpPr>
          <p:cNvPr id="52" name="Grupo 51">
            <a:extLst>
              <a:ext uri="{FF2B5EF4-FFF2-40B4-BE49-F238E27FC236}">
                <a16:creationId xmlns:a16="http://schemas.microsoft.com/office/drawing/2014/main" id="{2F31F9E6-77F1-1E8E-7E8E-18308072E288}"/>
              </a:ext>
            </a:extLst>
          </p:cNvPr>
          <p:cNvGrpSpPr/>
          <p:nvPr/>
        </p:nvGrpSpPr>
        <p:grpSpPr>
          <a:xfrm>
            <a:off x="5983828" y="2788971"/>
            <a:ext cx="2223529" cy="2293980"/>
            <a:chOff x="8268175" y="2172768"/>
            <a:chExt cx="2223529" cy="2293980"/>
          </a:xfrm>
        </p:grpSpPr>
        <p:pic>
          <p:nvPicPr>
            <p:cNvPr id="11" name="Picture 5">
              <a:extLst>
                <a:ext uri="{FF2B5EF4-FFF2-40B4-BE49-F238E27FC236}">
                  <a16:creationId xmlns:a16="http://schemas.microsoft.com/office/drawing/2014/main" id="{4B35607C-8B3C-A297-77A8-28B4D0CC0666}"/>
                </a:ext>
              </a:extLst>
            </p:cNvPr>
            <p:cNvPicPr>
              <a:picLocks noChangeAspect="1"/>
            </p:cNvPicPr>
            <p:nvPr/>
          </p:nvPicPr>
          <p:blipFill>
            <a:blip r:embed="rId2"/>
            <a:srcRect r="-538" b="30256"/>
            <a:stretch>
              <a:fillRect/>
            </a:stretch>
          </p:blipFill>
          <p:spPr>
            <a:xfrm>
              <a:off x="8354065" y="2490060"/>
              <a:ext cx="1643281" cy="1976688"/>
            </a:xfrm>
            <a:prstGeom prst="rect">
              <a:avLst/>
            </a:prstGeom>
          </p:spPr>
        </p:pic>
        <p:grpSp>
          <p:nvGrpSpPr>
            <p:cNvPr id="12" name="Grupo 23">
              <a:extLst>
                <a:ext uri="{FF2B5EF4-FFF2-40B4-BE49-F238E27FC236}">
                  <a16:creationId xmlns:a16="http://schemas.microsoft.com/office/drawing/2014/main" id="{3827247E-80DE-239F-CE88-C44923FEDCE0}"/>
                </a:ext>
              </a:extLst>
            </p:cNvPr>
            <p:cNvGrpSpPr/>
            <p:nvPr/>
          </p:nvGrpSpPr>
          <p:grpSpPr>
            <a:xfrm>
              <a:off x="8268175" y="2172768"/>
              <a:ext cx="2223529" cy="265879"/>
              <a:chOff x="-2838540" y="3272782"/>
              <a:chExt cx="2223529" cy="265879"/>
            </a:xfrm>
          </p:grpSpPr>
          <p:sp>
            <p:nvSpPr>
              <p:cNvPr id="13" name="CuadroTexto 24">
                <a:extLst>
                  <a:ext uri="{FF2B5EF4-FFF2-40B4-BE49-F238E27FC236}">
                    <a16:creationId xmlns:a16="http://schemas.microsoft.com/office/drawing/2014/main" id="{8F9684C9-39E2-A864-87CA-D376466BD276}"/>
                  </a:ext>
                </a:extLst>
              </p:cNvPr>
              <p:cNvSpPr txBox="1"/>
              <p:nvPr/>
            </p:nvSpPr>
            <p:spPr>
              <a:xfrm>
                <a:off x="-2621259" y="3272782"/>
                <a:ext cx="2006248" cy="230832"/>
              </a:xfrm>
              <a:prstGeom prst="rect">
                <a:avLst/>
              </a:prstGeom>
              <a:noFill/>
            </p:spPr>
            <p:txBody>
              <a:bodyPr wrap="square" lIns="91440" tIns="45720" rIns="91440" bIns="45720" rtlCol="0" anchor="t">
                <a:spAutoFit/>
              </a:bodyPr>
              <a:lstStyle/>
              <a:p>
                <a:r>
                  <a:rPr lang="es-ES" sz="900">
                    <a:ea typeface="+mn-lt"/>
                    <a:cs typeface="+mn-lt"/>
                  </a:rPr>
                  <a:t>Escultura Maternidad (1953)</a:t>
                </a:r>
                <a:endParaRPr lang="es-ES" sz="900">
                  <a:ea typeface="Calibri"/>
                  <a:cs typeface="Calibri"/>
                </a:endParaRPr>
              </a:p>
            </p:txBody>
          </p:sp>
          <p:grpSp>
            <p:nvGrpSpPr>
              <p:cNvPr id="14" name="Grupo 25">
                <a:extLst>
                  <a:ext uri="{FF2B5EF4-FFF2-40B4-BE49-F238E27FC236}">
                    <a16:creationId xmlns:a16="http://schemas.microsoft.com/office/drawing/2014/main" id="{D05CA6EE-CD94-82C0-40EE-FE071CC741B7}"/>
                  </a:ext>
                </a:extLst>
              </p:cNvPr>
              <p:cNvGrpSpPr/>
              <p:nvPr/>
            </p:nvGrpSpPr>
            <p:grpSpPr>
              <a:xfrm>
                <a:off x="-2838540" y="3292440"/>
                <a:ext cx="1703424" cy="246221"/>
                <a:chOff x="-2838540" y="3292440"/>
                <a:chExt cx="1703424" cy="246221"/>
              </a:xfrm>
            </p:grpSpPr>
            <p:sp>
              <p:nvSpPr>
                <p:cNvPr id="16" name="Elipse 26">
                  <a:extLst>
                    <a:ext uri="{FF2B5EF4-FFF2-40B4-BE49-F238E27FC236}">
                      <a16:creationId xmlns:a16="http://schemas.microsoft.com/office/drawing/2014/main" id="{349573BD-CA6D-33A2-5D73-581EF49EF3C2}"/>
                    </a:ext>
                  </a:extLst>
                </p:cNvPr>
                <p:cNvSpPr/>
                <p:nvPr/>
              </p:nvSpPr>
              <p:spPr>
                <a:xfrm>
                  <a:off x="-2796870" y="3302218"/>
                  <a:ext cx="239503" cy="235438"/>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cxnSp>
              <p:nvCxnSpPr>
                <p:cNvPr id="17" name="Conector recto 29">
                  <a:extLst>
                    <a:ext uri="{FF2B5EF4-FFF2-40B4-BE49-F238E27FC236}">
                      <a16:creationId xmlns:a16="http://schemas.microsoft.com/office/drawing/2014/main" id="{8E78296D-7519-0502-30BD-3120E606FB77}"/>
                    </a:ext>
                  </a:extLst>
                </p:cNvPr>
                <p:cNvCxnSpPr>
                  <a:cxnSpLocks/>
                </p:cNvCxnSpPr>
                <p:nvPr/>
              </p:nvCxnSpPr>
              <p:spPr>
                <a:xfrm>
                  <a:off x="-2626294" y="3456154"/>
                  <a:ext cx="1491178" cy="13655"/>
                </a:xfrm>
                <a:prstGeom prst="line">
                  <a:avLst/>
                </a:prstGeom>
                <a:ln w="12700">
                  <a:solidFill>
                    <a:srgbClr val="FFC000"/>
                  </a:solidFill>
                </a:ln>
              </p:spPr>
              <p:style>
                <a:lnRef idx="2">
                  <a:schemeClr val="accent1"/>
                </a:lnRef>
                <a:fillRef idx="0">
                  <a:schemeClr val="accent1"/>
                </a:fillRef>
                <a:effectRef idx="1">
                  <a:schemeClr val="accent1"/>
                </a:effectRef>
                <a:fontRef idx="minor">
                  <a:schemeClr val="tx1"/>
                </a:fontRef>
              </p:style>
            </p:cxnSp>
            <p:sp>
              <p:nvSpPr>
                <p:cNvPr id="18" name="CuadroTexto 31">
                  <a:extLst>
                    <a:ext uri="{FF2B5EF4-FFF2-40B4-BE49-F238E27FC236}">
                      <a16:creationId xmlns:a16="http://schemas.microsoft.com/office/drawing/2014/main" id="{718940E0-4EB1-095B-9F75-A06C75C0533E}"/>
                    </a:ext>
                  </a:extLst>
                </p:cNvPr>
                <p:cNvSpPr txBox="1"/>
                <p:nvPr/>
              </p:nvSpPr>
              <p:spPr>
                <a:xfrm>
                  <a:off x="-2838540" y="3292440"/>
                  <a:ext cx="478394" cy="246221"/>
                </a:xfrm>
                <a:prstGeom prst="rect">
                  <a:avLst/>
                </a:prstGeom>
                <a:noFill/>
              </p:spPr>
              <p:txBody>
                <a:bodyPr wrap="square" lIns="91440" tIns="45720" rIns="91440" bIns="45720" rtlCol="0" anchor="t">
                  <a:spAutoFit/>
                </a:bodyPr>
                <a:lstStyle/>
                <a:p>
                  <a:r>
                    <a:rPr lang="es-ES" sz="1000" b="1">
                      <a:solidFill>
                        <a:schemeClr val="bg2"/>
                      </a:solidFill>
                      <a:ea typeface="Calibri"/>
                      <a:cs typeface="Calibri"/>
                    </a:rPr>
                    <a:t>10</a:t>
                  </a:r>
                </a:p>
              </p:txBody>
            </p:sp>
          </p:grpSp>
        </p:grpSp>
      </p:grpSp>
      <p:grpSp>
        <p:nvGrpSpPr>
          <p:cNvPr id="51" name="Grupo 50">
            <a:extLst>
              <a:ext uri="{FF2B5EF4-FFF2-40B4-BE49-F238E27FC236}">
                <a16:creationId xmlns:a16="http://schemas.microsoft.com/office/drawing/2014/main" id="{D4263277-F3AB-5159-68F9-831D67065C73}"/>
              </a:ext>
            </a:extLst>
          </p:cNvPr>
          <p:cNvGrpSpPr/>
          <p:nvPr/>
        </p:nvGrpSpPr>
        <p:grpSpPr>
          <a:xfrm>
            <a:off x="5983828" y="989122"/>
            <a:ext cx="2223529" cy="1701501"/>
            <a:chOff x="6238102" y="2383154"/>
            <a:chExt cx="2223529" cy="1701501"/>
          </a:xfrm>
        </p:grpSpPr>
        <p:pic>
          <p:nvPicPr>
            <p:cNvPr id="19" name="Picture 14">
              <a:extLst>
                <a:ext uri="{FF2B5EF4-FFF2-40B4-BE49-F238E27FC236}">
                  <a16:creationId xmlns:a16="http://schemas.microsoft.com/office/drawing/2014/main" id="{AEB083F0-3DE0-A1B2-17F5-DF0DCC430A5C}"/>
                </a:ext>
              </a:extLst>
            </p:cNvPr>
            <p:cNvPicPr>
              <a:picLocks noChangeAspect="1"/>
            </p:cNvPicPr>
            <p:nvPr/>
          </p:nvPicPr>
          <p:blipFill>
            <a:blip r:embed="rId3"/>
            <a:srcRect l="4520" t="5395" r="4294" b="6819"/>
            <a:stretch>
              <a:fillRect/>
            </a:stretch>
          </p:blipFill>
          <p:spPr>
            <a:xfrm>
              <a:off x="6368908" y="2712334"/>
              <a:ext cx="1891425" cy="1372321"/>
            </a:xfrm>
            <a:prstGeom prst="rect">
              <a:avLst/>
            </a:prstGeom>
          </p:spPr>
        </p:pic>
        <p:grpSp>
          <p:nvGrpSpPr>
            <p:cNvPr id="20" name="Grupo 23">
              <a:extLst>
                <a:ext uri="{FF2B5EF4-FFF2-40B4-BE49-F238E27FC236}">
                  <a16:creationId xmlns:a16="http://schemas.microsoft.com/office/drawing/2014/main" id="{2CA6963E-114B-FBB2-7690-45FCF83ACAAB}"/>
                </a:ext>
              </a:extLst>
            </p:cNvPr>
            <p:cNvGrpSpPr/>
            <p:nvPr/>
          </p:nvGrpSpPr>
          <p:grpSpPr>
            <a:xfrm>
              <a:off x="6238102" y="2383154"/>
              <a:ext cx="2223529" cy="265879"/>
              <a:chOff x="-2838540" y="3272782"/>
              <a:chExt cx="2223529" cy="265879"/>
            </a:xfrm>
          </p:grpSpPr>
          <p:sp>
            <p:nvSpPr>
              <p:cNvPr id="21" name="CuadroTexto 24">
                <a:extLst>
                  <a:ext uri="{FF2B5EF4-FFF2-40B4-BE49-F238E27FC236}">
                    <a16:creationId xmlns:a16="http://schemas.microsoft.com/office/drawing/2014/main" id="{7ABFD413-D43C-A4B6-7571-6345127CED1D}"/>
                  </a:ext>
                </a:extLst>
              </p:cNvPr>
              <p:cNvSpPr txBox="1"/>
              <p:nvPr/>
            </p:nvSpPr>
            <p:spPr>
              <a:xfrm>
                <a:off x="-2621259" y="3272782"/>
                <a:ext cx="2006248" cy="230832"/>
              </a:xfrm>
              <a:prstGeom prst="rect">
                <a:avLst/>
              </a:prstGeom>
              <a:noFill/>
            </p:spPr>
            <p:txBody>
              <a:bodyPr wrap="square" lIns="91440" tIns="45720" rIns="91440" bIns="45720" rtlCol="0" anchor="t">
                <a:spAutoFit/>
              </a:bodyPr>
              <a:lstStyle/>
              <a:p>
                <a:r>
                  <a:rPr lang="es-ES" sz="900">
                    <a:ea typeface="Calibri"/>
                    <a:cs typeface="Calibri"/>
                  </a:rPr>
                  <a:t>Mosaico Virgen con Niño.</a:t>
                </a:r>
                <a:endParaRPr lang="en-US"/>
              </a:p>
            </p:txBody>
          </p:sp>
          <p:grpSp>
            <p:nvGrpSpPr>
              <p:cNvPr id="22" name="Grupo 25">
                <a:extLst>
                  <a:ext uri="{FF2B5EF4-FFF2-40B4-BE49-F238E27FC236}">
                    <a16:creationId xmlns:a16="http://schemas.microsoft.com/office/drawing/2014/main" id="{77FA5FD7-F661-DFFD-A717-FC402AF2B42B}"/>
                  </a:ext>
                </a:extLst>
              </p:cNvPr>
              <p:cNvGrpSpPr/>
              <p:nvPr/>
            </p:nvGrpSpPr>
            <p:grpSpPr>
              <a:xfrm>
                <a:off x="-2838540" y="3292440"/>
                <a:ext cx="1703424" cy="246221"/>
                <a:chOff x="-2838540" y="3292440"/>
                <a:chExt cx="1703424" cy="246221"/>
              </a:xfrm>
            </p:grpSpPr>
            <p:sp>
              <p:nvSpPr>
                <p:cNvPr id="23" name="Elipse 26">
                  <a:extLst>
                    <a:ext uri="{FF2B5EF4-FFF2-40B4-BE49-F238E27FC236}">
                      <a16:creationId xmlns:a16="http://schemas.microsoft.com/office/drawing/2014/main" id="{29366959-CF61-D42A-10E0-FE7EBD768BAC}"/>
                    </a:ext>
                  </a:extLst>
                </p:cNvPr>
                <p:cNvSpPr/>
                <p:nvPr/>
              </p:nvSpPr>
              <p:spPr>
                <a:xfrm>
                  <a:off x="-2796870" y="3302218"/>
                  <a:ext cx="239503" cy="235438"/>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cxnSp>
              <p:nvCxnSpPr>
                <p:cNvPr id="24" name="Conector recto 29">
                  <a:extLst>
                    <a:ext uri="{FF2B5EF4-FFF2-40B4-BE49-F238E27FC236}">
                      <a16:creationId xmlns:a16="http://schemas.microsoft.com/office/drawing/2014/main" id="{0318A37F-30C2-2B9A-752A-778B02324BD3}"/>
                    </a:ext>
                  </a:extLst>
                </p:cNvPr>
                <p:cNvCxnSpPr>
                  <a:cxnSpLocks/>
                </p:cNvCxnSpPr>
                <p:nvPr/>
              </p:nvCxnSpPr>
              <p:spPr>
                <a:xfrm>
                  <a:off x="-2626294" y="3456154"/>
                  <a:ext cx="1491178" cy="13655"/>
                </a:xfrm>
                <a:prstGeom prst="line">
                  <a:avLst/>
                </a:prstGeom>
                <a:ln w="12700">
                  <a:solidFill>
                    <a:srgbClr val="FFC000"/>
                  </a:solidFill>
                </a:ln>
              </p:spPr>
              <p:style>
                <a:lnRef idx="2">
                  <a:schemeClr val="accent1"/>
                </a:lnRef>
                <a:fillRef idx="0">
                  <a:schemeClr val="accent1"/>
                </a:fillRef>
                <a:effectRef idx="1">
                  <a:schemeClr val="accent1"/>
                </a:effectRef>
                <a:fontRef idx="minor">
                  <a:schemeClr val="tx1"/>
                </a:fontRef>
              </p:style>
            </p:cxnSp>
            <p:sp>
              <p:nvSpPr>
                <p:cNvPr id="25" name="CuadroTexto 31">
                  <a:extLst>
                    <a:ext uri="{FF2B5EF4-FFF2-40B4-BE49-F238E27FC236}">
                      <a16:creationId xmlns:a16="http://schemas.microsoft.com/office/drawing/2014/main" id="{4E22917C-DE90-642A-D0DD-290D2CB026FD}"/>
                    </a:ext>
                  </a:extLst>
                </p:cNvPr>
                <p:cNvSpPr txBox="1"/>
                <p:nvPr/>
              </p:nvSpPr>
              <p:spPr>
                <a:xfrm>
                  <a:off x="-2838540" y="3292440"/>
                  <a:ext cx="478394" cy="246221"/>
                </a:xfrm>
                <a:prstGeom prst="rect">
                  <a:avLst/>
                </a:prstGeom>
                <a:noFill/>
              </p:spPr>
              <p:txBody>
                <a:bodyPr wrap="square" lIns="91440" tIns="45720" rIns="91440" bIns="45720" rtlCol="0" anchor="t">
                  <a:spAutoFit/>
                </a:bodyPr>
                <a:lstStyle/>
                <a:p>
                  <a:r>
                    <a:rPr lang="es-ES" sz="1000" b="1">
                      <a:solidFill>
                        <a:schemeClr val="bg2"/>
                      </a:solidFill>
                      <a:ea typeface="Calibri"/>
                      <a:cs typeface="Calibri"/>
                    </a:rPr>
                    <a:t>14</a:t>
                  </a:r>
                </a:p>
              </p:txBody>
            </p:sp>
          </p:grpSp>
        </p:grpSp>
      </p:grpSp>
      <p:grpSp>
        <p:nvGrpSpPr>
          <p:cNvPr id="53" name="Grupo 52">
            <a:extLst>
              <a:ext uri="{FF2B5EF4-FFF2-40B4-BE49-F238E27FC236}">
                <a16:creationId xmlns:a16="http://schemas.microsoft.com/office/drawing/2014/main" id="{B10F271A-03B2-8CE4-AEF5-E2CFFEBEB9F7}"/>
              </a:ext>
            </a:extLst>
          </p:cNvPr>
          <p:cNvGrpSpPr/>
          <p:nvPr/>
        </p:nvGrpSpPr>
        <p:grpSpPr>
          <a:xfrm>
            <a:off x="9258424" y="989122"/>
            <a:ext cx="2223529" cy="2012244"/>
            <a:chOff x="8192644" y="110343"/>
            <a:chExt cx="2223529" cy="2012244"/>
          </a:xfrm>
        </p:grpSpPr>
        <p:grpSp>
          <p:nvGrpSpPr>
            <p:cNvPr id="34" name="Grupo 23">
              <a:extLst>
                <a:ext uri="{FF2B5EF4-FFF2-40B4-BE49-F238E27FC236}">
                  <a16:creationId xmlns:a16="http://schemas.microsoft.com/office/drawing/2014/main" id="{DB9A8518-C689-F2E5-C844-8A40297573E9}"/>
                </a:ext>
              </a:extLst>
            </p:cNvPr>
            <p:cNvGrpSpPr/>
            <p:nvPr/>
          </p:nvGrpSpPr>
          <p:grpSpPr>
            <a:xfrm>
              <a:off x="8192644" y="110343"/>
              <a:ext cx="2223529" cy="265879"/>
              <a:chOff x="-2838540" y="3272782"/>
              <a:chExt cx="2223529" cy="265879"/>
            </a:xfrm>
          </p:grpSpPr>
          <p:sp>
            <p:nvSpPr>
              <p:cNvPr id="35" name="CuadroTexto 24">
                <a:extLst>
                  <a:ext uri="{FF2B5EF4-FFF2-40B4-BE49-F238E27FC236}">
                    <a16:creationId xmlns:a16="http://schemas.microsoft.com/office/drawing/2014/main" id="{5A4445CE-EF2B-75CC-405B-BD48A48BD56E}"/>
                  </a:ext>
                </a:extLst>
              </p:cNvPr>
              <p:cNvSpPr txBox="1"/>
              <p:nvPr/>
            </p:nvSpPr>
            <p:spPr>
              <a:xfrm>
                <a:off x="-2621259" y="3272782"/>
                <a:ext cx="2006248" cy="230832"/>
              </a:xfrm>
              <a:prstGeom prst="rect">
                <a:avLst/>
              </a:prstGeom>
              <a:noFill/>
            </p:spPr>
            <p:txBody>
              <a:bodyPr wrap="square" lIns="91440" tIns="45720" rIns="91440" bIns="45720" rtlCol="0" anchor="t">
                <a:spAutoFit/>
              </a:bodyPr>
              <a:lstStyle/>
              <a:p>
                <a:r>
                  <a:rPr lang="es-ES" sz="900">
                    <a:ea typeface="Calibri"/>
                    <a:cs typeface="Calibri"/>
                  </a:rPr>
                  <a:t>Placa (Rufino José Cuervo)</a:t>
                </a:r>
                <a:endParaRPr lang="en-US"/>
              </a:p>
            </p:txBody>
          </p:sp>
          <p:grpSp>
            <p:nvGrpSpPr>
              <p:cNvPr id="36" name="Grupo 25">
                <a:extLst>
                  <a:ext uri="{FF2B5EF4-FFF2-40B4-BE49-F238E27FC236}">
                    <a16:creationId xmlns:a16="http://schemas.microsoft.com/office/drawing/2014/main" id="{23C885C3-D32A-71CD-DE3A-D16163DB138D}"/>
                  </a:ext>
                </a:extLst>
              </p:cNvPr>
              <p:cNvGrpSpPr/>
              <p:nvPr/>
            </p:nvGrpSpPr>
            <p:grpSpPr>
              <a:xfrm>
                <a:off x="-2838540" y="3292440"/>
                <a:ext cx="1703424" cy="246221"/>
                <a:chOff x="-2838540" y="3292440"/>
                <a:chExt cx="1703424" cy="246221"/>
              </a:xfrm>
            </p:grpSpPr>
            <p:sp>
              <p:nvSpPr>
                <p:cNvPr id="37" name="Elipse 26">
                  <a:extLst>
                    <a:ext uri="{FF2B5EF4-FFF2-40B4-BE49-F238E27FC236}">
                      <a16:creationId xmlns:a16="http://schemas.microsoft.com/office/drawing/2014/main" id="{25CAAF10-B133-FCD2-16D1-7E80BF4E3C77}"/>
                    </a:ext>
                  </a:extLst>
                </p:cNvPr>
                <p:cNvSpPr/>
                <p:nvPr/>
              </p:nvSpPr>
              <p:spPr>
                <a:xfrm>
                  <a:off x="-2796870" y="3302218"/>
                  <a:ext cx="239503" cy="235438"/>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cxnSp>
              <p:nvCxnSpPr>
                <p:cNvPr id="38" name="Conector recto 29">
                  <a:extLst>
                    <a:ext uri="{FF2B5EF4-FFF2-40B4-BE49-F238E27FC236}">
                      <a16:creationId xmlns:a16="http://schemas.microsoft.com/office/drawing/2014/main" id="{8831C06E-CA7D-A1B0-E5AE-23F25BEE0543}"/>
                    </a:ext>
                  </a:extLst>
                </p:cNvPr>
                <p:cNvCxnSpPr>
                  <a:cxnSpLocks/>
                </p:cNvCxnSpPr>
                <p:nvPr/>
              </p:nvCxnSpPr>
              <p:spPr>
                <a:xfrm>
                  <a:off x="-2626294" y="3456154"/>
                  <a:ext cx="1491178" cy="13655"/>
                </a:xfrm>
                <a:prstGeom prst="line">
                  <a:avLst/>
                </a:prstGeom>
                <a:ln w="12700">
                  <a:solidFill>
                    <a:srgbClr val="FFC000"/>
                  </a:solidFill>
                </a:ln>
              </p:spPr>
              <p:style>
                <a:lnRef idx="2">
                  <a:schemeClr val="accent1"/>
                </a:lnRef>
                <a:fillRef idx="0">
                  <a:schemeClr val="accent1"/>
                </a:fillRef>
                <a:effectRef idx="1">
                  <a:schemeClr val="accent1"/>
                </a:effectRef>
                <a:fontRef idx="minor">
                  <a:schemeClr val="tx1"/>
                </a:fontRef>
              </p:style>
            </p:cxnSp>
            <p:sp>
              <p:nvSpPr>
                <p:cNvPr id="39" name="CuadroTexto 31">
                  <a:extLst>
                    <a:ext uri="{FF2B5EF4-FFF2-40B4-BE49-F238E27FC236}">
                      <a16:creationId xmlns:a16="http://schemas.microsoft.com/office/drawing/2014/main" id="{FC3B2722-8083-AB30-99E0-0ABABA8F1C7C}"/>
                    </a:ext>
                  </a:extLst>
                </p:cNvPr>
                <p:cNvSpPr txBox="1"/>
                <p:nvPr/>
              </p:nvSpPr>
              <p:spPr>
                <a:xfrm>
                  <a:off x="-2838540" y="3292440"/>
                  <a:ext cx="478394" cy="246221"/>
                </a:xfrm>
                <a:prstGeom prst="rect">
                  <a:avLst/>
                </a:prstGeom>
                <a:noFill/>
              </p:spPr>
              <p:txBody>
                <a:bodyPr wrap="square" lIns="91440" tIns="45720" rIns="91440" bIns="45720" rtlCol="0" anchor="t">
                  <a:spAutoFit/>
                </a:bodyPr>
                <a:lstStyle/>
                <a:p>
                  <a:r>
                    <a:rPr lang="es-ES" sz="1000" b="1">
                      <a:solidFill>
                        <a:schemeClr val="bg2"/>
                      </a:solidFill>
                      <a:ea typeface="Calibri"/>
                      <a:cs typeface="Calibri"/>
                    </a:rPr>
                    <a:t>13</a:t>
                  </a:r>
                </a:p>
              </p:txBody>
            </p:sp>
          </p:grpSp>
        </p:grpSp>
        <p:pic>
          <p:nvPicPr>
            <p:cNvPr id="40" name="Picture 38">
              <a:extLst>
                <a:ext uri="{FF2B5EF4-FFF2-40B4-BE49-F238E27FC236}">
                  <a16:creationId xmlns:a16="http://schemas.microsoft.com/office/drawing/2014/main" id="{8283E735-1CD1-B436-9FF8-0B2FD5EB6DE7}"/>
                </a:ext>
              </a:extLst>
            </p:cNvPr>
            <p:cNvPicPr>
              <a:picLocks noChangeAspect="1"/>
            </p:cNvPicPr>
            <p:nvPr/>
          </p:nvPicPr>
          <p:blipFill>
            <a:blip r:embed="rId4"/>
            <a:srcRect l="-526" t="-189" r="-3" b="6490"/>
            <a:stretch>
              <a:fillRect/>
            </a:stretch>
          </p:blipFill>
          <p:spPr>
            <a:xfrm>
              <a:off x="8327336" y="382771"/>
              <a:ext cx="1529004" cy="1739816"/>
            </a:xfrm>
            <a:prstGeom prst="rect">
              <a:avLst/>
            </a:prstGeom>
          </p:spPr>
        </p:pic>
      </p:grpSp>
      <p:grpSp>
        <p:nvGrpSpPr>
          <p:cNvPr id="55" name="Grupo 54">
            <a:extLst>
              <a:ext uri="{FF2B5EF4-FFF2-40B4-BE49-F238E27FC236}">
                <a16:creationId xmlns:a16="http://schemas.microsoft.com/office/drawing/2014/main" id="{387FE2E2-5263-2303-D198-A75BA754108C}"/>
              </a:ext>
            </a:extLst>
          </p:cNvPr>
          <p:cNvGrpSpPr/>
          <p:nvPr/>
        </p:nvGrpSpPr>
        <p:grpSpPr>
          <a:xfrm>
            <a:off x="5280726" y="5140723"/>
            <a:ext cx="6580539" cy="1370216"/>
            <a:chOff x="5280726" y="5140723"/>
            <a:chExt cx="6580539" cy="1370216"/>
          </a:xfrm>
        </p:grpSpPr>
        <p:sp>
          <p:nvSpPr>
            <p:cNvPr id="42" name="Rectángulo: esquinas redondeadas 41">
              <a:extLst>
                <a:ext uri="{FF2B5EF4-FFF2-40B4-BE49-F238E27FC236}">
                  <a16:creationId xmlns:a16="http://schemas.microsoft.com/office/drawing/2014/main" id="{985CC83D-B360-4165-BA02-E136DED94BC7}"/>
                </a:ext>
              </a:extLst>
            </p:cNvPr>
            <p:cNvSpPr/>
            <p:nvPr/>
          </p:nvSpPr>
          <p:spPr>
            <a:xfrm>
              <a:off x="5280726" y="5140723"/>
              <a:ext cx="6580539" cy="1346342"/>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CuadroTexto 42">
              <a:extLst>
                <a:ext uri="{FF2B5EF4-FFF2-40B4-BE49-F238E27FC236}">
                  <a16:creationId xmlns:a16="http://schemas.microsoft.com/office/drawing/2014/main" id="{67C12A77-1210-041A-8C57-0FF9346FD287}"/>
                </a:ext>
              </a:extLst>
            </p:cNvPr>
            <p:cNvSpPr txBox="1"/>
            <p:nvPr/>
          </p:nvSpPr>
          <p:spPr>
            <a:xfrm>
              <a:off x="5418944" y="5187500"/>
              <a:ext cx="6330305" cy="1323439"/>
            </a:xfrm>
            <a:prstGeom prst="rect">
              <a:avLst/>
            </a:prstGeom>
            <a:noFill/>
          </p:spPr>
          <p:txBody>
            <a:bodyPr wrap="square" lIns="91440" tIns="45720" rIns="91440" bIns="45720" rtlCol="0" anchor="t">
              <a:spAutoFit/>
            </a:bodyPr>
            <a:lstStyle/>
            <a:p>
              <a:pPr algn="just"/>
              <a:r>
                <a:rPr lang="es-ES" sz="1000" b="1" dirty="0">
                  <a:latin typeface="Nunito Sans" pitchFamily="2" charset="0"/>
                  <a:ea typeface="+mn-lt"/>
                  <a:cs typeface="+mn-lt"/>
                </a:rPr>
                <a:t>Se debe garantizar la restauración y reintegración de los Bienes Muebles, siguiendo los criterios de intervención</a:t>
              </a:r>
              <a:r>
                <a:rPr lang="es-ES" sz="1000" dirty="0">
                  <a:latin typeface="Nunito Sans" pitchFamily="2" charset="0"/>
                  <a:ea typeface="+mn-lt"/>
                  <a:cs typeface="+mn-lt"/>
                </a:rPr>
                <a:t>. El alcance, las actividades y los contenidos mínimos por desarrollar para la construcción de las actividades preliminares y de ejecución de la obra se detallan en el Apéndice 11 patrimonio y bienes muebles.</a:t>
              </a:r>
            </a:p>
            <a:p>
              <a:pPr algn="just"/>
              <a:r>
                <a:rPr lang="es-ES" sz="1000" b="1" dirty="0">
                  <a:latin typeface="Nunito Sans" pitchFamily="2" charset="0"/>
                  <a:ea typeface="+mn-lt"/>
                  <a:cs typeface="+mn-lt"/>
                </a:rPr>
                <a:t>El contratista de obra deberá realizar el desmonte, embalaje, traslado entrega y/o custodia y todo lo necesario para garantizar la protección de los bienes muebles, en coordinación con el propietario y/o comodante, mientras se realizan las actividades de obra y realizar posteriormente su reinstalación</a:t>
              </a:r>
              <a:r>
                <a:rPr lang="es-ES" sz="1000" dirty="0">
                  <a:latin typeface="Nunito Sans" pitchFamily="2" charset="0"/>
                  <a:ea typeface="+mn-lt"/>
                  <a:cs typeface="+mn-lt"/>
                </a:rPr>
                <a:t>, sin que ello implique un costo adicional para la ANIM.</a:t>
              </a:r>
            </a:p>
          </p:txBody>
        </p:sp>
      </p:grpSp>
      <p:grpSp>
        <p:nvGrpSpPr>
          <p:cNvPr id="54" name="Grupo 53">
            <a:extLst>
              <a:ext uri="{FF2B5EF4-FFF2-40B4-BE49-F238E27FC236}">
                <a16:creationId xmlns:a16="http://schemas.microsoft.com/office/drawing/2014/main" id="{7B67DF4B-C11C-F3D9-CFB4-C1DB34A780AC}"/>
              </a:ext>
            </a:extLst>
          </p:cNvPr>
          <p:cNvGrpSpPr/>
          <p:nvPr/>
        </p:nvGrpSpPr>
        <p:grpSpPr>
          <a:xfrm>
            <a:off x="9312590" y="3007915"/>
            <a:ext cx="2223529" cy="2091594"/>
            <a:chOff x="10128299" y="101584"/>
            <a:chExt cx="2223529" cy="2091594"/>
          </a:xfrm>
        </p:grpSpPr>
        <p:pic>
          <p:nvPicPr>
            <p:cNvPr id="41" name="Picture 39">
              <a:extLst>
                <a:ext uri="{FF2B5EF4-FFF2-40B4-BE49-F238E27FC236}">
                  <a16:creationId xmlns:a16="http://schemas.microsoft.com/office/drawing/2014/main" id="{9506B85B-7D72-00CD-F375-27B9841D1FF5}"/>
                </a:ext>
              </a:extLst>
            </p:cNvPr>
            <p:cNvPicPr>
              <a:picLocks noChangeAspect="1"/>
            </p:cNvPicPr>
            <p:nvPr/>
          </p:nvPicPr>
          <p:blipFill>
            <a:blip r:embed="rId5"/>
            <a:stretch>
              <a:fillRect/>
            </a:stretch>
          </p:blipFill>
          <p:spPr>
            <a:xfrm>
              <a:off x="10417886" y="453715"/>
              <a:ext cx="1297262" cy="1739463"/>
            </a:xfrm>
            <a:prstGeom prst="rect">
              <a:avLst/>
            </a:prstGeom>
          </p:spPr>
        </p:pic>
        <p:grpSp>
          <p:nvGrpSpPr>
            <p:cNvPr id="44" name="Grupo 23">
              <a:extLst>
                <a:ext uri="{FF2B5EF4-FFF2-40B4-BE49-F238E27FC236}">
                  <a16:creationId xmlns:a16="http://schemas.microsoft.com/office/drawing/2014/main" id="{D930A400-30F1-7BA5-0295-54240C829DC0}"/>
                </a:ext>
              </a:extLst>
            </p:cNvPr>
            <p:cNvGrpSpPr/>
            <p:nvPr/>
          </p:nvGrpSpPr>
          <p:grpSpPr>
            <a:xfrm>
              <a:off x="10128299" y="101584"/>
              <a:ext cx="2223529" cy="369332"/>
              <a:chOff x="-2838540" y="3272782"/>
              <a:chExt cx="2223529" cy="369332"/>
            </a:xfrm>
          </p:grpSpPr>
          <p:sp>
            <p:nvSpPr>
              <p:cNvPr id="45" name="CuadroTexto 24">
                <a:extLst>
                  <a:ext uri="{FF2B5EF4-FFF2-40B4-BE49-F238E27FC236}">
                    <a16:creationId xmlns:a16="http://schemas.microsoft.com/office/drawing/2014/main" id="{365A4388-EF91-F493-1987-92A86967F4A6}"/>
                  </a:ext>
                </a:extLst>
              </p:cNvPr>
              <p:cNvSpPr txBox="1"/>
              <p:nvPr/>
            </p:nvSpPr>
            <p:spPr>
              <a:xfrm>
                <a:off x="-2621259" y="3272782"/>
                <a:ext cx="2006248" cy="369332"/>
              </a:xfrm>
              <a:prstGeom prst="rect">
                <a:avLst/>
              </a:prstGeom>
              <a:noFill/>
            </p:spPr>
            <p:txBody>
              <a:bodyPr wrap="square" lIns="91440" tIns="45720" rIns="91440" bIns="45720" rtlCol="0" anchor="t">
                <a:spAutoFit/>
              </a:bodyPr>
              <a:lstStyle/>
              <a:p>
                <a:r>
                  <a:rPr lang="es-ES" sz="900">
                    <a:ea typeface="Calibri"/>
                    <a:cs typeface="Calibri"/>
                  </a:rPr>
                  <a:t>Letrero Hospital San Juan de Dios</a:t>
                </a:r>
              </a:p>
              <a:p>
                <a:endParaRPr lang="es-ES" sz="900">
                  <a:ea typeface="Calibri"/>
                  <a:cs typeface="Calibri"/>
                </a:endParaRPr>
              </a:p>
            </p:txBody>
          </p:sp>
          <p:grpSp>
            <p:nvGrpSpPr>
              <p:cNvPr id="46" name="Grupo 25">
                <a:extLst>
                  <a:ext uri="{FF2B5EF4-FFF2-40B4-BE49-F238E27FC236}">
                    <a16:creationId xmlns:a16="http://schemas.microsoft.com/office/drawing/2014/main" id="{5CB66296-C61B-BED0-61FC-9BA7AF2DB469}"/>
                  </a:ext>
                </a:extLst>
              </p:cNvPr>
              <p:cNvGrpSpPr/>
              <p:nvPr/>
            </p:nvGrpSpPr>
            <p:grpSpPr>
              <a:xfrm>
                <a:off x="-2838540" y="3292440"/>
                <a:ext cx="1703424" cy="246221"/>
                <a:chOff x="-2838540" y="3292440"/>
                <a:chExt cx="1703424" cy="246221"/>
              </a:xfrm>
            </p:grpSpPr>
            <p:sp>
              <p:nvSpPr>
                <p:cNvPr id="47" name="Elipse 26">
                  <a:extLst>
                    <a:ext uri="{FF2B5EF4-FFF2-40B4-BE49-F238E27FC236}">
                      <a16:creationId xmlns:a16="http://schemas.microsoft.com/office/drawing/2014/main" id="{345848B8-F4CE-633F-5402-D7626B04A9F2}"/>
                    </a:ext>
                  </a:extLst>
                </p:cNvPr>
                <p:cNvSpPr/>
                <p:nvPr/>
              </p:nvSpPr>
              <p:spPr>
                <a:xfrm>
                  <a:off x="-2796870" y="3302218"/>
                  <a:ext cx="239503" cy="235438"/>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cxnSp>
              <p:nvCxnSpPr>
                <p:cNvPr id="48" name="Conector recto 29">
                  <a:extLst>
                    <a:ext uri="{FF2B5EF4-FFF2-40B4-BE49-F238E27FC236}">
                      <a16:creationId xmlns:a16="http://schemas.microsoft.com/office/drawing/2014/main" id="{11EB0B53-6D8E-B735-8AE0-E0CB514E00FA}"/>
                    </a:ext>
                  </a:extLst>
                </p:cNvPr>
                <p:cNvCxnSpPr>
                  <a:cxnSpLocks/>
                </p:cNvCxnSpPr>
                <p:nvPr/>
              </p:nvCxnSpPr>
              <p:spPr>
                <a:xfrm>
                  <a:off x="-2626294" y="3456154"/>
                  <a:ext cx="1491178" cy="13655"/>
                </a:xfrm>
                <a:prstGeom prst="line">
                  <a:avLst/>
                </a:prstGeom>
                <a:ln w="12700">
                  <a:solidFill>
                    <a:srgbClr val="FFC000"/>
                  </a:solidFill>
                </a:ln>
              </p:spPr>
              <p:style>
                <a:lnRef idx="2">
                  <a:schemeClr val="accent1"/>
                </a:lnRef>
                <a:fillRef idx="0">
                  <a:schemeClr val="accent1"/>
                </a:fillRef>
                <a:effectRef idx="1">
                  <a:schemeClr val="accent1"/>
                </a:effectRef>
                <a:fontRef idx="minor">
                  <a:schemeClr val="tx1"/>
                </a:fontRef>
              </p:style>
            </p:cxnSp>
            <p:sp>
              <p:nvSpPr>
                <p:cNvPr id="49" name="CuadroTexto 31">
                  <a:extLst>
                    <a:ext uri="{FF2B5EF4-FFF2-40B4-BE49-F238E27FC236}">
                      <a16:creationId xmlns:a16="http://schemas.microsoft.com/office/drawing/2014/main" id="{68841ED8-D61D-367F-CDA3-A88AE40BB951}"/>
                    </a:ext>
                  </a:extLst>
                </p:cNvPr>
                <p:cNvSpPr txBox="1"/>
                <p:nvPr/>
              </p:nvSpPr>
              <p:spPr>
                <a:xfrm>
                  <a:off x="-2838540" y="3292440"/>
                  <a:ext cx="478394" cy="246221"/>
                </a:xfrm>
                <a:prstGeom prst="rect">
                  <a:avLst/>
                </a:prstGeom>
                <a:noFill/>
              </p:spPr>
              <p:txBody>
                <a:bodyPr wrap="square" lIns="91440" tIns="45720" rIns="91440" bIns="45720" rtlCol="0" anchor="t">
                  <a:spAutoFit/>
                </a:bodyPr>
                <a:lstStyle/>
                <a:p>
                  <a:r>
                    <a:rPr lang="es-ES" sz="1000" b="1">
                      <a:solidFill>
                        <a:schemeClr val="bg2"/>
                      </a:solidFill>
                      <a:ea typeface="Calibri"/>
                      <a:cs typeface="Calibri"/>
                    </a:rPr>
                    <a:t>15</a:t>
                  </a:r>
                </a:p>
              </p:txBody>
            </p:sp>
          </p:grpSp>
        </p:grpSp>
      </p:grpSp>
      <p:graphicFrame>
        <p:nvGraphicFramePr>
          <p:cNvPr id="50" name="Tabla 49">
            <a:extLst>
              <a:ext uri="{FF2B5EF4-FFF2-40B4-BE49-F238E27FC236}">
                <a16:creationId xmlns:a16="http://schemas.microsoft.com/office/drawing/2014/main" id="{A217F7AC-143C-7FBD-A97A-38268EE4038C}"/>
              </a:ext>
            </a:extLst>
          </p:cNvPr>
          <p:cNvGraphicFramePr>
            <a:graphicFrameLocks noGrp="1"/>
          </p:cNvGraphicFramePr>
          <p:nvPr>
            <p:extLst>
              <p:ext uri="{D42A27DB-BD31-4B8C-83A1-F6EECF244321}">
                <p14:modId xmlns:p14="http://schemas.microsoft.com/office/powerpoint/2010/main" val="3544069616"/>
              </p:ext>
            </p:extLst>
          </p:nvPr>
        </p:nvGraphicFramePr>
        <p:xfrm>
          <a:off x="655881" y="1944561"/>
          <a:ext cx="4087321" cy="4480951"/>
        </p:xfrm>
        <a:graphic>
          <a:graphicData uri="http://schemas.openxmlformats.org/drawingml/2006/table">
            <a:tbl>
              <a:tblPr firstRow="1" bandRow="1">
                <a:tableStyleId>{5C22544A-7EE6-4342-B048-85BDC9FD1C3A}</a:tableStyleId>
              </a:tblPr>
              <a:tblGrid>
                <a:gridCol w="311207">
                  <a:extLst>
                    <a:ext uri="{9D8B030D-6E8A-4147-A177-3AD203B41FA5}">
                      <a16:colId xmlns:a16="http://schemas.microsoft.com/office/drawing/2014/main" val="1834535401"/>
                    </a:ext>
                  </a:extLst>
                </a:gridCol>
                <a:gridCol w="3776114">
                  <a:extLst>
                    <a:ext uri="{9D8B030D-6E8A-4147-A177-3AD203B41FA5}">
                      <a16:colId xmlns:a16="http://schemas.microsoft.com/office/drawing/2014/main" val="2175147592"/>
                    </a:ext>
                  </a:extLst>
                </a:gridCol>
              </a:tblGrid>
              <a:tr h="0">
                <a:tc>
                  <a:txBody>
                    <a:bodyPr/>
                    <a:lstStyle/>
                    <a:p>
                      <a:r>
                        <a:rPr lang="es-ES" sz="800" b="0">
                          <a:solidFill>
                            <a:schemeClr val="tx1"/>
                          </a:solidFill>
                        </a:rPr>
                        <a:t>1</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noProof="0">
                          <a:solidFill>
                            <a:schemeClr val="tx1"/>
                          </a:solidFill>
                          <a:latin typeface="Nunito Sans" pitchFamily="2" charset="0"/>
                        </a:rPr>
                        <a:t>Placa de inicio de la construcción (1948)</a:t>
                      </a: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623114633"/>
                  </a:ext>
                </a:extLst>
              </a:tr>
              <a:tr h="117969">
                <a:tc>
                  <a:txBody>
                    <a:bodyPr/>
                    <a:lstStyle/>
                    <a:p>
                      <a:r>
                        <a:rPr lang="es-ES" sz="800" b="0">
                          <a:solidFill>
                            <a:schemeClr val="tx1"/>
                          </a:solidFill>
                        </a:rPr>
                        <a:t>2</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noProof="0">
                          <a:solidFill>
                            <a:schemeClr val="tx1"/>
                          </a:solidFill>
                          <a:latin typeface="Nunito Sans" pitchFamily="2" charset="0"/>
                        </a:rPr>
                        <a:t>Placa conmemorativa de la </a:t>
                      </a:r>
                      <a:r>
                        <a:rPr lang="es-CO" sz="800" b="0" i="1" noProof="0">
                          <a:solidFill>
                            <a:schemeClr val="tx1"/>
                          </a:solidFill>
                          <a:latin typeface="Nunito Sans" pitchFamily="2" charset="0"/>
                        </a:rPr>
                        <a:t>Remodelación del Hospital San Juan de Dios</a:t>
                      </a:r>
                      <a:r>
                        <a:rPr lang="es-CO" sz="800" b="0" noProof="0">
                          <a:solidFill>
                            <a:schemeClr val="tx1"/>
                          </a:solidFill>
                          <a:latin typeface="Nunito Sans" pitchFamily="2" charset="0"/>
                        </a:rPr>
                        <a:t> (1980), vinculada al gobierno de Julio César Turbay Ayala y autoridades de salud.</a:t>
                      </a: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2033988439"/>
                  </a:ext>
                </a:extLst>
              </a:tr>
              <a:tr h="370840">
                <a:tc>
                  <a:txBody>
                    <a:bodyPr/>
                    <a:lstStyle/>
                    <a:p>
                      <a:r>
                        <a:rPr lang="es-ES" sz="800" b="0">
                          <a:solidFill>
                            <a:schemeClr val="tx1"/>
                          </a:solidFill>
                        </a:rPr>
                        <a:t>3</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noProof="0">
                          <a:solidFill>
                            <a:schemeClr val="tx1"/>
                          </a:solidFill>
                          <a:latin typeface="Nunito Sans" pitchFamily="2" charset="0"/>
                        </a:rPr>
                        <a:t>Placa en homenaje a quienes fallecieron en los claustros por su vocación científica y de servicio. Fecha desconocida.</a:t>
                      </a: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1815355175"/>
                  </a:ext>
                </a:extLst>
              </a:tr>
              <a:tr h="370840">
                <a:tc>
                  <a:txBody>
                    <a:bodyPr/>
                    <a:lstStyle/>
                    <a:p>
                      <a:r>
                        <a:rPr lang="es-ES" sz="800" b="0">
                          <a:solidFill>
                            <a:schemeClr val="tx1"/>
                          </a:solidFill>
                        </a:rPr>
                        <a:t>4</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800" b="0">
                          <a:solidFill>
                            <a:schemeClr val="tx1"/>
                          </a:solidFill>
                        </a:rPr>
                        <a:t>Placa </a:t>
                      </a:r>
                      <a:r>
                        <a:rPr lang="es-CO" sz="800" b="0" noProof="0">
                          <a:solidFill>
                            <a:schemeClr val="tx1"/>
                          </a:solidFill>
                          <a:latin typeface="Nunito Sans" pitchFamily="2" charset="0"/>
                        </a:rPr>
                        <a:t>de agradecimiento de la </a:t>
                      </a:r>
                      <a:r>
                        <a:rPr lang="es-CO" sz="800" b="0" i="1" noProof="0">
                          <a:solidFill>
                            <a:schemeClr val="tx1"/>
                          </a:solidFill>
                          <a:latin typeface="Nunito Sans" pitchFamily="2" charset="0"/>
                        </a:rPr>
                        <a:t>Promoción Medicina UN – Julio 1974</a:t>
                      </a:r>
                      <a:r>
                        <a:rPr lang="es-CO" sz="800" b="0" noProof="0">
                          <a:solidFill>
                            <a:schemeClr val="tx1"/>
                          </a:solidFill>
                          <a:latin typeface="Nunito Sans" pitchFamily="2" charset="0"/>
                        </a:rPr>
                        <a:t> (1</a:t>
                      </a:r>
                      <a:r>
                        <a:rPr lang="es-CO" sz="800" b="0">
                          <a:solidFill>
                            <a:schemeClr val="tx1"/>
                          </a:solidFill>
                          <a:latin typeface="Nunito Sans" pitchFamily="2" charset="0"/>
                        </a:rPr>
                        <a:t>Placa</a:t>
                      </a:r>
                      <a:r>
                        <a:rPr lang="es-CO" sz="800" b="0" noProof="0">
                          <a:solidFill>
                            <a:schemeClr val="tx1"/>
                          </a:solidFill>
                          <a:latin typeface="Nunito Sans" pitchFamily="2" charset="0"/>
                        </a:rPr>
                        <a:t>984).</a:t>
                      </a: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632262509"/>
                  </a:ext>
                </a:extLst>
              </a:tr>
              <a:tr h="370840">
                <a:tc>
                  <a:txBody>
                    <a:bodyPr/>
                    <a:lstStyle/>
                    <a:p>
                      <a:r>
                        <a:rPr lang="es-ES" sz="800" b="0">
                          <a:solidFill>
                            <a:schemeClr val="tx1"/>
                          </a:solidFill>
                        </a:rPr>
                        <a:t>5</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r>
                        <a:rPr lang="es-CO" sz="800" b="0" noProof="0">
                          <a:solidFill>
                            <a:schemeClr val="tx1"/>
                          </a:solidFill>
                          <a:latin typeface="Nunito Sans" pitchFamily="2" charset="0"/>
                        </a:rPr>
                        <a:t>Placa de gratitud de la </a:t>
                      </a:r>
                      <a:r>
                        <a:rPr lang="es-CO" sz="800" b="0" i="1" noProof="0">
                          <a:solidFill>
                            <a:schemeClr val="tx1"/>
                          </a:solidFill>
                          <a:latin typeface="Nunito Sans" pitchFamily="2" charset="0"/>
                        </a:rPr>
                        <a:t>Promoción Médica 1954</a:t>
                      </a:r>
                      <a:r>
                        <a:rPr lang="es-CO" sz="800" b="0" noProof="0">
                          <a:solidFill>
                            <a:schemeClr val="tx1"/>
                          </a:solidFill>
                          <a:latin typeface="Nunito Sans" pitchFamily="2" charset="0"/>
                        </a:rPr>
                        <a:t> dirigida al hospital y la Universidad Nacional (1979</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402880006"/>
                  </a:ext>
                </a:extLst>
              </a:tr>
              <a:tr h="370840">
                <a:tc>
                  <a:txBody>
                    <a:bodyPr/>
                    <a:lstStyle/>
                    <a:p>
                      <a:r>
                        <a:rPr lang="es-ES" sz="800" b="0">
                          <a:solidFill>
                            <a:schemeClr val="tx1"/>
                          </a:solidFill>
                        </a:rPr>
                        <a:t>6</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r>
                        <a:rPr lang="es-CO" sz="800" b="0" noProof="0">
                          <a:solidFill>
                            <a:schemeClr val="tx1"/>
                          </a:solidFill>
                          <a:latin typeface="Nunito Sans" pitchFamily="2" charset="0"/>
                        </a:rPr>
                        <a:t>Placa de gratitud de la </a:t>
                      </a:r>
                      <a:r>
                        <a:rPr lang="es-CO" sz="800" b="0" i="1" noProof="0">
                          <a:solidFill>
                            <a:schemeClr val="tx1"/>
                          </a:solidFill>
                          <a:latin typeface="Nunito Sans" pitchFamily="2" charset="0"/>
                        </a:rPr>
                        <a:t>Promoción Médica 1954</a:t>
                      </a:r>
                      <a:r>
                        <a:rPr lang="es-CO" sz="800" b="0" noProof="0">
                          <a:solidFill>
                            <a:schemeClr val="tx1"/>
                          </a:solidFill>
                          <a:latin typeface="Nunito Sans" pitchFamily="2" charset="0"/>
                        </a:rPr>
                        <a:t> dirigida al hospital y la Universidad Nacional (1979)</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217358140"/>
                  </a:ext>
                </a:extLst>
              </a:tr>
              <a:tr h="370840">
                <a:tc>
                  <a:txBody>
                    <a:bodyPr/>
                    <a:lstStyle/>
                    <a:p>
                      <a:r>
                        <a:rPr lang="es-ES" sz="800" b="0">
                          <a:solidFill>
                            <a:schemeClr val="tx1"/>
                          </a:solidFill>
                        </a:rPr>
                        <a:t>7</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r>
                        <a:rPr lang="es-CO" sz="800" b="0" noProof="0">
                          <a:solidFill>
                            <a:schemeClr val="tx1"/>
                          </a:solidFill>
                          <a:latin typeface="Nunito Sans" pitchFamily="2" charset="0"/>
                        </a:rPr>
                        <a:t>Placa de la </a:t>
                      </a:r>
                      <a:r>
                        <a:rPr lang="es-CO" sz="800" b="0" i="1" noProof="0">
                          <a:solidFill>
                            <a:schemeClr val="tx1"/>
                          </a:solidFill>
                          <a:latin typeface="Nunito Sans" pitchFamily="2" charset="0"/>
                        </a:rPr>
                        <a:t>Promoción Médicos y Cirujanos 1957</a:t>
                      </a:r>
                      <a:r>
                        <a:rPr lang="es-CO" sz="800" b="0" noProof="0">
                          <a:solidFill>
                            <a:schemeClr val="tx1"/>
                          </a:solidFill>
                          <a:latin typeface="Nunito Sans" pitchFamily="2" charset="0"/>
                        </a:rPr>
                        <a:t> en reconocimiento al hospital, maestros y pacientes (1982)</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218850332"/>
                  </a:ext>
                </a:extLst>
              </a:tr>
              <a:tr h="370840">
                <a:tc>
                  <a:txBody>
                    <a:bodyPr/>
                    <a:lstStyle/>
                    <a:p>
                      <a:r>
                        <a:rPr lang="es-ES" sz="800" b="0">
                          <a:solidFill>
                            <a:schemeClr val="tx1"/>
                          </a:solidFill>
                        </a:rPr>
                        <a:t>8</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noProof="0">
                          <a:solidFill>
                            <a:schemeClr val="tx1"/>
                          </a:solidFill>
                          <a:latin typeface="Nunito Sans" pitchFamily="2" charset="0"/>
                        </a:rPr>
                        <a:t>Placa de la </a:t>
                      </a:r>
                      <a:r>
                        <a:rPr lang="es-CO" sz="800" b="0" i="1" noProof="0">
                          <a:solidFill>
                            <a:schemeClr val="tx1"/>
                          </a:solidFill>
                          <a:latin typeface="Nunito Sans" pitchFamily="2" charset="0"/>
                        </a:rPr>
                        <a:t>Promoción Médicos UN 1960</a:t>
                      </a:r>
                      <a:r>
                        <a:rPr lang="es-CO" sz="800" b="0" noProof="0">
                          <a:solidFill>
                            <a:schemeClr val="tx1"/>
                          </a:solidFill>
                          <a:latin typeface="Nunito Sans" pitchFamily="2" charset="0"/>
                        </a:rPr>
                        <a:t> como compromiso de apoyo al progreso institucional (1980).</a:t>
                      </a: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2216683069"/>
                  </a:ext>
                </a:extLst>
              </a:tr>
              <a:tr h="244355">
                <a:tc>
                  <a:txBody>
                    <a:bodyPr/>
                    <a:lstStyle/>
                    <a:p>
                      <a:r>
                        <a:rPr lang="es-ES" sz="800" b="0">
                          <a:solidFill>
                            <a:schemeClr val="tx1"/>
                          </a:solidFill>
                        </a:rPr>
                        <a:t>9</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r>
                        <a:rPr lang="es-CO" sz="800" b="0">
                          <a:solidFill>
                            <a:schemeClr val="tx1"/>
                          </a:solidFill>
                          <a:latin typeface="Nunito Sans" pitchFamily="2" charset="0"/>
                          <a:ea typeface="Calibri" panose="020F0502020204030204"/>
                          <a:cs typeface="Calibri" panose="020F0502020204030204"/>
                        </a:rPr>
                        <a:t>Cartel Universidad Nacional </a:t>
                      </a:r>
                      <a:r>
                        <a:rPr lang="es-CO" sz="800" b="0">
                          <a:solidFill>
                            <a:schemeClr val="tx1"/>
                          </a:solidFill>
                          <a:latin typeface="Nunito Sans" pitchFamily="2" charset="0"/>
                          <a:ea typeface="+mn-lt"/>
                          <a:cs typeface="+mn-lt"/>
                        </a:rPr>
                        <a:t> facultad de medicina torre docente-2</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1169959590"/>
                  </a:ext>
                </a:extLst>
              </a:tr>
              <a:tr h="267630">
                <a:tc>
                  <a:txBody>
                    <a:bodyPr/>
                    <a:lstStyle/>
                    <a:p>
                      <a:r>
                        <a:rPr lang="es-ES" sz="800" b="0">
                          <a:solidFill>
                            <a:schemeClr val="tx1"/>
                          </a:solidFill>
                        </a:rPr>
                        <a:t>10</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a:solidFill>
                            <a:schemeClr val="tx1"/>
                          </a:solidFill>
                          <a:latin typeface="Nunito Sans" pitchFamily="2" charset="0"/>
                          <a:ea typeface="Calibri"/>
                          <a:cs typeface="Calibri"/>
                        </a:rPr>
                        <a:t>Escultura</a:t>
                      </a:r>
                      <a:r>
                        <a:rPr lang="es-CO" sz="800" b="0" noProof="0">
                          <a:solidFill>
                            <a:schemeClr val="tx1"/>
                          </a:solidFill>
                          <a:latin typeface="Nunito Sans" pitchFamily="2" charset="0"/>
                        </a:rPr>
                        <a:t> Maternidad (1953).</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1812366124"/>
                  </a:ext>
                </a:extLst>
              </a:tr>
              <a:tr h="219926">
                <a:tc>
                  <a:txBody>
                    <a:bodyPr/>
                    <a:lstStyle/>
                    <a:p>
                      <a:r>
                        <a:rPr lang="es-ES" sz="800" b="0">
                          <a:solidFill>
                            <a:schemeClr val="tx1"/>
                          </a:solidFill>
                        </a:rPr>
                        <a:t>11</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a:solidFill>
                            <a:schemeClr val="tx1"/>
                          </a:solidFill>
                          <a:latin typeface="Nunito Sans" pitchFamily="2" charset="0"/>
                          <a:ea typeface="Calibri"/>
                          <a:cs typeface="Calibri"/>
                        </a:rPr>
                        <a:t>Mosaico Mural figurativo de temática científica y médica (sin fecha).</a:t>
                      </a:r>
                      <a:endParaRPr lang="es-CO" sz="800" b="0">
                        <a:solidFill>
                          <a:schemeClr val="tx1"/>
                        </a:solidFill>
                        <a:latin typeface="Nunito Sans" pitchFamily="2" charset="0"/>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198047288"/>
                  </a:ext>
                </a:extLst>
              </a:tr>
              <a:tr h="150169">
                <a:tc>
                  <a:txBody>
                    <a:bodyPr/>
                    <a:lstStyle/>
                    <a:p>
                      <a:r>
                        <a:rPr lang="es-ES" sz="800" b="0">
                          <a:solidFill>
                            <a:schemeClr val="tx1"/>
                          </a:solidFill>
                        </a:rPr>
                        <a:t>12</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noProof="0">
                          <a:solidFill>
                            <a:schemeClr val="tx1"/>
                          </a:solidFill>
                          <a:latin typeface="Nunito Sans" pitchFamily="2" charset="0"/>
                        </a:rPr>
                        <a:t>Escultura Busto de José del Carmen Acosta (1968).</a:t>
                      </a:r>
                      <a:endParaRPr lang="es-CO" sz="800" b="0" noProof="0">
                        <a:solidFill>
                          <a:schemeClr val="tx1"/>
                        </a:solidFill>
                        <a:latin typeface="Nunito Sans" pitchFamily="2" charset="0"/>
                        <a:ea typeface="Calibri"/>
                        <a:cs typeface="Calibri"/>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27802041"/>
                  </a:ext>
                </a:extLst>
              </a:tr>
              <a:tr h="140505">
                <a:tc>
                  <a:txBody>
                    <a:bodyPr/>
                    <a:lstStyle/>
                    <a:p>
                      <a:r>
                        <a:rPr lang="es-ES" sz="800" b="0">
                          <a:solidFill>
                            <a:schemeClr val="tx1"/>
                          </a:solidFill>
                        </a:rPr>
                        <a:t>13</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a:solidFill>
                            <a:schemeClr val="tx1"/>
                          </a:solidFill>
                          <a:latin typeface="Nunito Sans" pitchFamily="2" charset="0"/>
                          <a:ea typeface="Calibri"/>
                          <a:cs typeface="Calibri"/>
                        </a:rPr>
                        <a:t>Placa Rufino Jose Cuervo Siglo XX – 1921 (ca.)</a:t>
                      </a:r>
                      <a:endParaRPr lang="es-CO" sz="800" b="0">
                        <a:solidFill>
                          <a:schemeClr val="tx1"/>
                        </a:solidFill>
                        <a:latin typeface="Nunito Sans" pitchFamily="2" charset="0"/>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3354213865"/>
                  </a:ext>
                </a:extLst>
              </a:tr>
              <a:tr h="0">
                <a:tc>
                  <a:txBody>
                    <a:bodyPr/>
                    <a:lstStyle/>
                    <a:p>
                      <a:r>
                        <a:rPr lang="es-ES" sz="800" b="0">
                          <a:solidFill>
                            <a:schemeClr val="tx1"/>
                          </a:solidFill>
                        </a:rPr>
                        <a:t>14</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noProof="0">
                          <a:solidFill>
                            <a:schemeClr val="tx1"/>
                          </a:solidFill>
                          <a:latin typeface="Nunito Sans" pitchFamily="2" charset="0"/>
                        </a:rPr>
                        <a:t>Mosaico Virgen con Niño (sin fecha).</a:t>
                      </a:r>
                      <a:endParaRPr lang="es-CO" sz="800" b="0">
                        <a:solidFill>
                          <a:schemeClr val="tx1"/>
                        </a:solidFill>
                        <a:latin typeface="Nunito Sans" pitchFamily="2" charset="0"/>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3473237920"/>
                  </a:ext>
                </a:extLst>
              </a:tr>
              <a:tr h="0">
                <a:tc>
                  <a:txBody>
                    <a:bodyPr/>
                    <a:lstStyle/>
                    <a:p>
                      <a:r>
                        <a:rPr lang="es-ES" sz="800" b="0">
                          <a:solidFill>
                            <a:schemeClr val="tx1"/>
                          </a:solidFill>
                        </a:rPr>
                        <a:t>15</a:t>
                      </a:r>
                      <a:endParaRPr lang="es-CO" sz="800" b="0">
                        <a:solidFill>
                          <a:schemeClr val="tx1"/>
                        </a:solidFill>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800" b="0">
                          <a:solidFill>
                            <a:schemeClr val="tx1"/>
                          </a:solidFill>
                          <a:latin typeface="Nunito Sans" pitchFamily="2" charset="0"/>
                          <a:ea typeface="Calibri"/>
                          <a:cs typeface="Calibri"/>
                        </a:rPr>
                        <a:t>Letrero Hospital San Juan de Dios</a:t>
                      </a:r>
                      <a:endParaRPr lang="es-CO" sz="800" b="0" noProof="0">
                        <a:solidFill>
                          <a:schemeClr val="tx1"/>
                        </a:solidFill>
                        <a:latin typeface="Nunito Sans" pitchFamily="2" charset="0"/>
                        <a:ea typeface="Calibri"/>
                        <a:cs typeface="Calibri"/>
                      </a:endParaRPr>
                    </a:p>
                  </a:txBody>
                  <a:tcPr>
                    <a:lnL w="12700" cap="flat" cmpd="sng" algn="ctr">
                      <a:solidFill>
                        <a:schemeClr val="accent3">
                          <a:lumMod val="40000"/>
                          <a:lumOff val="60000"/>
                        </a:schemeClr>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chemeClr val="accent3">
                          <a:lumMod val="40000"/>
                          <a:lumOff val="60000"/>
                        </a:schemeClr>
                      </a:solidFill>
                      <a:prstDash val="solid"/>
                      <a:round/>
                      <a:headEnd type="none" w="med" len="med"/>
                      <a:tailEnd type="none" w="med" len="med"/>
                    </a:lnT>
                    <a:lnB w="12700" cap="flat" cmpd="sng" algn="ctr">
                      <a:solidFill>
                        <a:schemeClr val="accent3">
                          <a:lumMod val="40000"/>
                          <a:lumOff val="60000"/>
                        </a:schemeClr>
                      </a:solidFill>
                      <a:prstDash val="solid"/>
                      <a:round/>
                      <a:headEnd type="none" w="med" len="med"/>
                      <a:tailEnd type="none" w="med" len="med"/>
                    </a:lnB>
                    <a:solidFill>
                      <a:srgbClr val="F7FCFF"/>
                    </a:solidFill>
                  </a:tcPr>
                </a:tc>
                <a:extLst>
                  <a:ext uri="{0D108BD9-81ED-4DB2-BD59-A6C34878D82A}">
                    <a16:rowId xmlns:a16="http://schemas.microsoft.com/office/drawing/2014/main" val="1131782966"/>
                  </a:ext>
                </a:extLst>
              </a:tr>
            </a:tbl>
          </a:graphicData>
        </a:graphic>
      </p:graphicFrame>
      <p:sp>
        <p:nvSpPr>
          <p:cNvPr id="6" name="Rectángulo 5">
            <a:extLst>
              <a:ext uri="{FF2B5EF4-FFF2-40B4-BE49-F238E27FC236}">
                <a16:creationId xmlns:a16="http://schemas.microsoft.com/office/drawing/2014/main" id="{554A1D42-2978-98AE-F283-908BF5BBDFEF}"/>
              </a:ext>
            </a:extLst>
          </p:cNvPr>
          <p:cNvSpPr/>
          <p:nvPr/>
        </p:nvSpPr>
        <p:spPr>
          <a:xfrm>
            <a:off x="213515" y="71448"/>
            <a:ext cx="11231247"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4. Alcance y actividades a vigilar por el Interventor en el Componente 2: Construcción.</a:t>
            </a:r>
          </a:p>
        </p:txBody>
      </p:sp>
    </p:spTree>
    <p:extLst>
      <p:ext uri="{BB962C8B-B14F-4D97-AF65-F5344CB8AC3E}">
        <p14:creationId xmlns:p14="http://schemas.microsoft.com/office/powerpoint/2010/main" val="224145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B120A-67E2-B8C7-7834-1D727B1A2D85}"/>
            </a:ext>
          </a:extLst>
        </p:cNvPr>
        <p:cNvGrpSpPr/>
        <p:nvPr/>
      </p:nvGrpSpPr>
      <p:grpSpPr>
        <a:xfrm>
          <a:off x="0" y="0"/>
          <a:ext cx="0" cy="0"/>
          <a:chOff x="0" y="0"/>
          <a:chExt cx="0" cy="0"/>
        </a:xfrm>
      </p:grpSpPr>
      <p:sp>
        <p:nvSpPr>
          <p:cNvPr id="33" name="Rectángulo 2">
            <a:extLst>
              <a:ext uri="{FF2B5EF4-FFF2-40B4-BE49-F238E27FC236}">
                <a16:creationId xmlns:a16="http://schemas.microsoft.com/office/drawing/2014/main" id="{326D2ECB-8E9B-4321-5E30-7F59726F2E67}"/>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C087DFD2-CC0E-24C1-FDEC-3ED303CDB449}"/>
              </a:ext>
            </a:extLst>
          </p:cNvPr>
          <p:cNvSpPr txBox="1"/>
          <p:nvPr/>
        </p:nvSpPr>
        <p:spPr>
          <a:xfrm>
            <a:off x="478581" y="469530"/>
            <a:ext cx="2557917" cy="338554"/>
          </a:xfrm>
          <a:prstGeom prst="rect">
            <a:avLst/>
          </a:prstGeom>
          <a:noFill/>
        </p:spPr>
        <p:txBody>
          <a:bodyPr wrap="square" lIns="91440" tIns="45720" rIns="91440" bIns="45720" rtlCol="0" anchor="t">
            <a:spAutoFit/>
          </a:bodyPr>
          <a:lstStyle/>
          <a:p>
            <a:r>
              <a:rPr lang="es-ES" sz="1600" b="1" dirty="0">
                <a:latin typeface="Nunito"/>
              </a:rPr>
              <a:t>4.3 Arqueología en obra.</a:t>
            </a:r>
          </a:p>
        </p:txBody>
      </p:sp>
      <p:grpSp>
        <p:nvGrpSpPr>
          <p:cNvPr id="2" name="Grupo 1">
            <a:extLst>
              <a:ext uri="{FF2B5EF4-FFF2-40B4-BE49-F238E27FC236}">
                <a16:creationId xmlns:a16="http://schemas.microsoft.com/office/drawing/2014/main" id="{36CBE7BE-DED0-B43C-AE97-D998F2A2F545}"/>
              </a:ext>
            </a:extLst>
          </p:cNvPr>
          <p:cNvGrpSpPr/>
          <p:nvPr/>
        </p:nvGrpSpPr>
        <p:grpSpPr>
          <a:xfrm>
            <a:off x="442749" y="3624702"/>
            <a:ext cx="2922748" cy="2086737"/>
            <a:chOff x="18084498" y="6329952"/>
            <a:chExt cx="4208788" cy="1627255"/>
          </a:xfrm>
        </p:grpSpPr>
        <p:sp>
          <p:nvSpPr>
            <p:cNvPr id="4" name="Rectángulo: esquinas redondeadas 3">
              <a:extLst>
                <a:ext uri="{FF2B5EF4-FFF2-40B4-BE49-F238E27FC236}">
                  <a16:creationId xmlns:a16="http://schemas.microsoft.com/office/drawing/2014/main" id="{C5A833D6-D75C-75AD-AF4A-89755EE6FBC5}"/>
                </a:ext>
              </a:extLst>
            </p:cNvPr>
            <p:cNvSpPr/>
            <p:nvPr/>
          </p:nvSpPr>
          <p:spPr>
            <a:xfrm>
              <a:off x="18084498" y="6329952"/>
              <a:ext cx="4208788" cy="1627255"/>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E067AF0B-CA19-4CAB-F9A5-D5371C3FD4B6}"/>
                </a:ext>
              </a:extLst>
            </p:cNvPr>
            <p:cNvSpPr txBox="1"/>
            <p:nvPr/>
          </p:nvSpPr>
          <p:spPr>
            <a:xfrm>
              <a:off x="18217530" y="6507561"/>
              <a:ext cx="3884156" cy="1272036"/>
            </a:xfrm>
            <a:prstGeom prst="rect">
              <a:avLst/>
            </a:prstGeom>
            <a:noFill/>
          </p:spPr>
          <p:txBody>
            <a:bodyPr wrap="square" lIns="91440" tIns="45720" rIns="91440" bIns="45720" rtlCol="0" anchor="t">
              <a:spAutoFit/>
            </a:bodyPr>
            <a:lstStyle/>
            <a:p>
              <a:pPr algn="just"/>
              <a:r>
                <a:rPr lang="es-ES" sz="1000" b="1">
                  <a:latin typeface="Nunito Sans" pitchFamily="2" charset="0"/>
                  <a:ea typeface="+mn-lt"/>
                  <a:cs typeface="+mn-lt"/>
                </a:rPr>
                <a:t>Se deberá llevar a cabo la implementación del Plan de Manejo Arqueológico registrado y aprobado por el ICANH, así como dar cumplimiento a lo establecido en el Decreto 138 de 2019 del ICANH, para el desarrollo de las actividades de obra, especialmente en los procesos de excavación y todas aquellas actividades en las que sea necesario una exploración arqueológica</a:t>
              </a:r>
              <a:endParaRPr lang="es-ES" sz="1000">
                <a:latin typeface="Nunito Sans" pitchFamily="2" charset="0"/>
                <a:ea typeface="+mn-lt"/>
                <a:cs typeface="+mn-lt"/>
              </a:endParaRPr>
            </a:p>
          </p:txBody>
        </p:sp>
      </p:grpSp>
      <p:grpSp>
        <p:nvGrpSpPr>
          <p:cNvPr id="6" name="Grupo 5">
            <a:extLst>
              <a:ext uri="{FF2B5EF4-FFF2-40B4-BE49-F238E27FC236}">
                <a16:creationId xmlns:a16="http://schemas.microsoft.com/office/drawing/2014/main" id="{897C38DC-1760-355D-A05A-F157C5746A77}"/>
              </a:ext>
            </a:extLst>
          </p:cNvPr>
          <p:cNvGrpSpPr/>
          <p:nvPr/>
        </p:nvGrpSpPr>
        <p:grpSpPr>
          <a:xfrm>
            <a:off x="391699" y="1339141"/>
            <a:ext cx="2922748" cy="1850785"/>
            <a:chOff x="-1961469" y="2860279"/>
            <a:chExt cx="770573" cy="2324207"/>
          </a:xfrm>
        </p:grpSpPr>
        <p:sp>
          <p:nvSpPr>
            <p:cNvPr id="7" name="Rectángulo: esquinas redondeadas 6">
              <a:extLst>
                <a:ext uri="{FF2B5EF4-FFF2-40B4-BE49-F238E27FC236}">
                  <a16:creationId xmlns:a16="http://schemas.microsoft.com/office/drawing/2014/main" id="{0731F4E9-A05A-1F5E-C79C-62873D427488}"/>
                </a:ext>
              </a:extLst>
            </p:cNvPr>
            <p:cNvSpPr/>
            <p:nvPr/>
          </p:nvSpPr>
          <p:spPr>
            <a:xfrm>
              <a:off x="-1961469" y="2860280"/>
              <a:ext cx="770573" cy="2324206"/>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A61D3447-FEAB-E061-EE80-35C6FD938C45}"/>
                </a:ext>
              </a:extLst>
            </p:cNvPr>
            <p:cNvSpPr/>
            <p:nvPr/>
          </p:nvSpPr>
          <p:spPr>
            <a:xfrm>
              <a:off x="-1905278" y="2860279"/>
              <a:ext cx="674387" cy="28252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Insumo base</a:t>
              </a:r>
              <a:endParaRPr lang="es-CO" sz="1200"/>
            </a:p>
          </p:txBody>
        </p:sp>
      </p:grpSp>
      <p:sp>
        <p:nvSpPr>
          <p:cNvPr id="9" name="CuadroTexto 8">
            <a:extLst>
              <a:ext uri="{FF2B5EF4-FFF2-40B4-BE49-F238E27FC236}">
                <a16:creationId xmlns:a16="http://schemas.microsoft.com/office/drawing/2014/main" id="{8A0C4DCC-6440-1D0E-7D29-EE545359B73F}"/>
              </a:ext>
            </a:extLst>
          </p:cNvPr>
          <p:cNvSpPr txBox="1"/>
          <p:nvPr/>
        </p:nvSpPr>
        <p:spPr>
          <a:xfrm>
            <a:off x="491729" y="1632429"/>
            <a:ext cx="2684165" cy="1631216"/>
          </a:xfrm>
          <a:prstGeom prst="rect">
            <a:avLst/>
          </a:prstGeom>
          <a:noFill/>
        </p:spPr>
        <p:txBody>
          <a:bodyPr wrap="square">
            <a:spAutoFit/>
          </a:bodyPr>
          <a:lstStyle/>
          <a:p>
            <a:pPr marL="85725" algn="just"/>
            <a:r>
              <a:rPr lang="es-ES" sz="1000">
                <a:latin typeface="Nunito Sans"/>
                <a:ea typeface="+mn-lt"/>
                <a:cs typeface="+mn-lt"/>
              </a:rPr>
              <a:t>Se deberá revisar la información existente con el fin de aprovechar al máximo los estudios técnicos disponibles. Lo anterior teniendo en cuenta que las edificaciones localizadas en el Hospital San Juan de Dios y en el Instituto Materno Infantil presentan un potencial arqueológico medio, asociado al hallazgo de materiales correspondientes a procesos de ocupación de época republicana.</a:t>
            </a:r>
          </a:p>
        </p:txBody>
      </p:sp>
      <p:pic>
        <p:nvPicPr>
          <p:cNvPr id="10" name="Picture 16">
            <a:extLst>
              <a:ext uri="{FF2B5EF4-FFF2-40B4-BE49-F238E27FC236}">
                <a16:creationId xmlns:a16="http://schemas.microsoft.com/office/drawing/2014/main" id="{E56040ED-C559-C14B-50F0-B39500BDAD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18814" y="685261"/>
            <a:ext cx="2073626" cy="5967655"/>
          </a:xfrm>
          <a:prstGeom prst="rect">
            <a:avLst/>
          </a:prstGeom>
        </p:spPr>
      </p:pic>
      <p:grpSp>
        <p:nvGrpSpPr>
          <p:cNvPr id="11" name="Grupo 10">
            <a:extLst>
              <a:ext uri="{FF2B5EF4-FFF2-40B4-BE49-F238E27FC236}">
                <a16:creationId xmlns:a16="http://schemas.microsoft.com/office/drawing/2014/main" id="{CC201EC7-76ED-FDE7-3933-7CDE4CB42AFB}"/>
              </a:ext>
            </a:extLst>
          </p:cNvPr>
          <p:cNvGrpSpPr/>
          <p:nvPr/>
        </p:nvGrpSpPr>
        <p:grpSpPr>
          <a:xfrm>
            <a:off x="6550021" y="605615"/>
            <a:ext cx="5250279" cy="2012435"/>
            <a:chOff x="-1961469" y="2860279"/>
            <a:chExt cx="1204809" cy="2527206"/>
          </a:xfrm>
        </p:grpSpPr>
        <p:sp>
          <p:nvSpPr>
            <p:cNvPr id="12" name="Rectángulo: esquinas redondeadas 11">
              <a:extLst>
                <a:ext uri="{FF2B5EF4-FFF2-40B4-BE49-F238E27FC236}">
                  <a16:creationId xmlns:a16="http://schemas.microsoft.com/office/drawing/2014/main" id="{9960201D-5606-BCFE-C4A9-3CA6AE39E247}"/>
                </a:ext>
              </a:extLst>
            </p:cNvPr>
            <p:cNvSpPr/>
            <p:nvPr/>
          </p:nvSpPr>
          <p:spPr>
            <a:xfrm>
              <a:off x="-1961469" y="2860280"/>
              <a:ext cx="1204809" cy="2527205"/>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4BA62B41-75F7-F10E-044F-595608B5393B}"/>
                </a:ext>
              </a:extLst>
            </p:cNvPr>
            <p:cNvSpPr/>
            <p:nvPr/>
          </p:nvSpPr>
          <p:spPr>
            <a:xfrm>
              <a:off x="-1905278" y="2860279"/>
              <a:ext cx="1095391"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CO" sz="1200"/>
            </a:p>
          </p:txBody>
        </p:sp>
      </p:grpSp>
      <p:sp>
        <p:nvSpPr>
          <p:cNvPr id="14" name="CuadroTexto 13">
            <a:extLst>
              <a:ext uri="{FF2B5EF4-FFF2-40B4-BE49-F238E27FC236}">
                <a16:creationId xmlns:a16="http://schemas.microsoft.com/office/drawing/2014/main" id="{7E289300-BA71-0A9E-FABA-328D5C3950AA}"/>
              </a:ext>
            </a:extLst>
          </p:cNvPr>
          <p:cNvSpPr txBox="1"/>
          <p:nvPr/>
        </p:nvSpPr>
        <p:spPr>
          <a:xfrm>
            <a:off x="6674478" y="986834"/>
            <a:ext cx="5025793" cy="1631216"/>
          </a:xfrm>
          <a:prstGeom prst="rect">
            <a:avLst/>
          </a:prstGeom>
          <a:noFill/>
        </p:spPr>
        <p:txBody>
          <a:bodyPr wrap="square">
            <a:spAutoFit/>
          </a:bodyPr>
          <a:lstStyle/>
          <a:p>
            <a:pPr marL="85725" algn="just"/>
            <a:r>
              <a:rPr lang="es-ES" sz="1000">
                <a:latin typeface="Nunito Sans"/>
                <a:ea typeface="+mn-lt"/>
                <a:cs typeface="+mn-lt"/>
              </a:rPr>
              <a:t>Las especificaciones de arquitectura constituyen el marco técnico vinculante para la rehabilitación, Su propósito es establecer los estándares mínimos obligatorios que garanticen la funcionalidad, habitabilidad y seguridad del entorno físico, asegurando las especificaciones aplicables que </a:t>
            </a:r>
            <a:r>
              <a:rPr lang="es-ES" sz="1000" b="1">
                <a:latin typeface="Nunito Sans"/>
                <a:ea typeface="+mn-lt"/>
                <a:cs typeface="+mn-lt"/>
              </a:rPr>
              <a:t>debe cumplir la obra de acuerdo a las normas vigentes, para lograr la habilitación en salud de la infraestructura.</a:t>
            </a:r>
            <a:r>
              <a:rPr lang="es-ES" sz="1000">
                <a:latin typeface="Nunito Sans"/>
                <a:ea typeface="+mn-lt"/>
                <a:cs typeface="+mn-lt"/>
              </a:rPr>
              <a:t> Dada la naturaleza del inmueble, todas las intervenciones deberán ceñirse a los lineamientos autorizados por el Ministerio de las Culturas, las Artes y los Saberes- Min Culturas, conforme a lo establecido en la Resolución de autorización de la Intervención y sus documentos anexos, asegurando la conservación de los elementos tipológicos que le confieren su valor patrimonial..</a:t>
            </a:r>
          </a:p>
        </p:txBody>
      </p:sp>
      <p:sp>
        <p:nvSpPr>
          <p:cNvPr id="16" name="CuadroTexto 15">
            <a:extLst>
              <a:ext uri="{FF2B5EF4-FFF2-40B4-BE49-F238E27FC236}">
                <a16:creationId xmlns:a16="http://schemas.microsoft.com/office/drawing/2014/main" id="{A5295C00-AE42-E3D0-B7D0-20D3BFC58FA3}"/>
              </a:ext>
            </a:extLst>
          </p:cNvPr>
          <p:cNvSpPr txBox="1"/>
          <p:nvPr/>
        </p:nvSpPr>
        <p:spPr>
          <a:xfrm>
            <a:off x="3975154" y="495202"/>
            <a:ext cx="2120846" cy="338554"/>
          </a:xfrm>
          <a:prstGeom prst="rect">
            <a:avLst/>
          </a:prstGeom>
          <a:noFill/>
        </p:spPr>
        <p:txBody>
          <a:bodyPr wrap="square" lIns="91440" tIns="45720" rIns="91440" bIns="45720" rtlCol="0" anchor="t">
            <a:spAutoFit/>
          </a:bodyPr>
          <a:lstStyle/>
          <a:p>
            <a:r>
              <a:rPr lang="es-ES" sz="1600" b="1" dirty="0">
                <a:latin typeface="Nunito"/>
              </a:rPr>
              <a:t>4.4 Arquitectura.</a:t>
            </a:r>
          </a:p>
        </p:txBody>
      </p:sp>
      <p:pic>
        <p:nvPicPr>
          <p:cNvPr id="18" name="Imagen 17">
            <a:extLst>
              <a:ext uri="{FF2B5EF4-FFF2-40B4-BE49-F238E27FC236}">
                <a16:creationId xmlns:a16="http://schemas.microsoft.com/office/drawing/2014/main" id="{996D4FCB-DC6E-E1C0-BFA0-703EB27AA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409" y="2733878"/>
            <a:ext cx="4305340" cy="3700732"/>
          </a:xfrm>
          <a:prstGeom prst="rect">
            <a:avLst/>
          </a:prstGeom>
        </p:spPr>
      </p:pic>
      <p:sp>
        <p:nvSpPr>
          <p:cNvPr id="17" name="Rectángulo 5">
            <a:extLst>
              <a:ext uri="{FF2B5EF4-FFF2-40B4-BE49-F238E27FC236}">
                <a16:creationId xmlns:a16="http://schemas.microsoft.com/office/drawing/2014/main" id="{C17D8C25-5F39-F372-A137-7660EA292443}"/>
              </a:ext>
            </a:extLst>
          </p:cNvPr>
          <p:cNvSpPr/>
          <p:nvPr/>
        </p:nvSpPr>
        <p:spPr>
          <a:xfrm>
            <a:off x="213515" y="71448"/>
            <a:ext cx="11231247"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4. Alcance y actividades a vigilar por el Interventor en el Componente 2: Construcción.</a:t>
            </a:r>
          </a:p>
        </p:txBody>
      </p:sp>
    </p:spTree>
    <p:extLst>
      <p:ext uri="{BB962C8B-B14F-4D97-AF65-F5344CB8AC3E}">
        <p14:creationId xmlns:p14="http://schemas.microsoft.com/office/powerpoint/2010/main" val="85268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737FC-FA2A-1A94-1F45-FC7D06BD075E}"/>
            </a:ext>
          </a:extLst>
        </p:cNvPr>
        <p:cNvGrpSpPr/>
        <p:nvPr/>
      </p:nvGrpSpPr>
      <p:grpSpPr>
        <a:xfrm>
          <a:off x="0" y="0"/>
          <a:ext cx="0" cy="0"/>
          <a:chOff x="0" y="0"/>
          <a:chExt cx="0" cy="0"/>
        </a:xfrm>
      </p:grpSpPr>
      <p:pic>
        <p:nvPicPr>
          <p:cNvPr id="17" name="Imagen 16">
            <a:extLst>
              <a:ext uri="{FF2B5EF4-FFF2-40B4-BE49-F238E27FC236}">
                <a16:creationId xmlns:a16="http://schemas.microsoft.com/office/drawing/2014/main" id="{1442DAFA-8745-C423-E6BB-84D4570559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1406" y="2087287"/>
            <a:ext cx="2071377" cy="1805661"/>
          </a:xfrm>
          <a:prstGeom prst="rect">
            <a:avLst/>
          </a:prstGeom>
          <a:noFill/>
          <a:ln>
            <a:noFill/>
          </a:ln>
        </p:spPr>
      </p:pic>
      <p:sp>
        <p:nvSpPr>
          <p:cNvPr id="33" name="Rectángulo 2">
            <a:extLst>
              <a:ext uri="{FF2B5EF4-FFF2-40B4-BE49-F238E27FC236}">
                <a16:creationId xmlns:a16="http://schemas.microsoft.com/office/drawing/2014/main" id="{02DBC546-D52B-FD3C-B2DC-D69DA1E59544}"/>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6B0016E6-45D5-397E-657B-400D6455C023}"/>
              </a:ext>
            </a:extLst>
          </p:cNvPr>
          <p:cNvSpPr txBox="1"/>
          <p:nvPr/>
        </p:nvSpPr>
        <p:spPr>
          <a:xfrm>
            <a:off x="478581" y="1370964"/>
            <a:ext cx="11231247" cy="338554"/>
          </a:xfrm>
          <a:prstGeom prst="rect">
            <a:avLst/>
          </a:prstGeom>
          <a:noFill/>
        </p:spPr>
        <p:txBody>
          <a:bodyPr wrap="square" lIns="91440" tIns="45720" rIns="91440" bIns="45720" rtlCol="0" anchor="t">
            <a:spAutoFit/>
          </a:bodyPr>
          <a:lstStyle/>
          <a:p>
            <a:r>
              <a:rPr lang="es-ES" sz="1600" b="1" dirty="0">
                <a:latin typeface="Nunito"/>
              </a:rPr>
              <a:t>4.6 Reforzamiento Estructural.</a:t>
            </a:r>
          </a:p>
        </p:txBody>
      </p:sp>
      <p:pic>
        <p:nvPicPr>
          <p:cNvPr id="2" name="drawing">
            <a:extLst>
              <a:ext uri="{FF2B5EF4-FFF2-40B4-BE49-F238E27FC236}">
                <a16:creationId xmlns:a16="http://schemas.microsoft.com/office/drawing/2014/main" id="{26455B4A-D4BB-7FA8-5217-6E3A4A64C5F8}"/>
              </a:ext>
            </a:extLst>
          </p:cNvPr>
          <p:cNvPicPr>
            <a:picLocks noChangeAspect="1"/>
          </p:cNvPicPr>
          <p:nvPr/>
        </p:nvPicPr>
        <p:blipFill>
          <a:blip r:embed="rId3">
            <a:extLst>
              <a:ext uri="{28A0092B-C50C-407E-A947-70E740481C1C}">
                <a14:useLocalDpi xmlns:a14="http://schemas.microsoft.com/office/drawing/2010/main"/>
              </a:ext>
            </a:extLst>
          </a:blip>
          <a:srcRect t="17213" b="7923"/>
          <a:stretch>
            <a:fillRect/>
          </a:stretch>
        </p:blipFill>
        <p:spPr>
          <a:xfrm>
            <a:off x="108563" y="4311793"/>
            <a:ext cx="3868170" cy="2043646"/>
          </a:xfrm>
          <a:prstGeom prst="rect">
            <a:avLst/>
          </a:prstGeom>
        </p:spPr>
      </p:pic>
      <p:grpSp>
        <p:nvGrpSpPr>
          <p:cNvPr id="4" name="Grupo 3">
            <a:extLst>
              <a:ext uri="{FF2B5EF4-FFF2-40B4-BE49-F238E27FC236}">
                <a16:creationId xmlns:a16="http://schemas.microsoft.com/office/drawing/2014/main" id="{B02A60B0-D849-8A13-1000-4ACC960CFEB2}"/>
              </a:ext>
            </a:extLst>
          </p:cNvPr>
          <p:cNvGrpSpPr/>
          <p:nvPr/>
        </p:nvGrpSpPr>
        <p:grpSpPr>
          <a:xfrm>
            <a:off x="56927" y="1774823"/>
            <a:ext cx="3948093" cy="4752977"/>
            <a:chOff x="-1961469" y="2860279"/>
            <a:chExt cx="1040902" cy="5968766"/>
          </a:xfrm>
        </p:grpSpPr>
        <p:sp>
          <p:nvSpPr>
            <p:cNvPr id="5" name="Rectángulo: esquinas redondeadas 4">
              <a:extLst>
                <a:ext uri="{FF2B5EF4-FFF2-40B4-BE49-F238E27FC236}">
                  <a16:creationId xmlns:a16="http://schemas.microsoft.com/office/drawing/2014/main" id="{A1D9C3EB-2D7F-73D4-E31E-EF20DFA9277B}"/>
                </a:ext>
              </a:extLst>
            </p:cNvPr>
            <p:cNvSpPr/>
            <p:nvPr/>
          </p:nvSpPr>
          <p:spPr>
            <a:xfrm>
              <a:off x="-1961469" y="2860279"/>
              <a:ext cx="1040902" cy="5968766"/>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esquinas redondeadas 5">
              <a:extLst>
                <a:ext uri="{FF2B5EF4-FFF2-40B4-BE49-F238E27FC236}">
                  <a16:creationId xmlns:a16="http://schemas.microsoft.com/office/drawing/2014/main" id="{14A7A652-6493-DD75-C2CF-C8D84F0DD4A9}"/>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DEMOLICIONES/ </a:t>
              </a:r>
              <a:r>
                <a:rPr lang="es-ES" sz="1200">
                  <a:solidFill>
                    <a:schemeClr val="bg1"/>
                  </a:solidFill>
                </a:rPr>
                <a:t>LIBERACIONES</a:t>
              </a:r>
              <a:endParaRPr lang="es-CO" sz="1200">
                <a:solidFill>
                  <a:schemeClr val="bg1"/>
                </a:solidFill>
              </a:endParaRPr>
            </a:p>
          </p:txBody>
        </p:sp>
      </p:grpSp>
      <p:sp>
        <p:nvSpPr>
          <p:cNvPr id="7" name="CuadroTexto 6">
            <a:extLst>
              <a:ext uri="{FF2B5EF4-FFF2-40B4-BE49-F238E27FC236}">
                <a16:creationId xmlns:a16="http://schemas.microsoft.com/office/drawing/2014/main" id="{EC023D24-6CAB-2E40-D883-6549DE3C36EA}"/>
              </a:ext>
            </a:extLst>
          </p:cNvPr>
          <p:cNvSpPr txBox="1"/>
          <p:nvPr/>
        </p:nvSpPr>
        <p:spPr>
          <a:xfrm>
            <a:off x="308986" y="2087287"/>
            <a:ext cx="3467323" cy="2092881"/>
          </a:xfrm>
          <a:prstGeom prst="rect">
            <a:avLst/>
          </a:prstGeom>
          <a:noFill/>
        </p:spPr>
        <p:txBody>
          <a:bodyPr wrap="square">
            <a:spAutoFit/>
          </a:bodyPr>
          <a:lstStyle/>
          <a:p>
            <a:pPr marL="85725" algn="just"/>
            <a:r>
              <a:rPr lang="es-ES" sz="1000">
                <a:latin typeface="Nunito Sans"/>
                <a:ea typeface="+mn-lt"/>
                <a:cs typeface="+mn-lt"/>
              </a:rPr>
              <a:t>La demolición total de la Torre Docente, correspondiente a una edificación de doce (12) niveles superiores y un (1) nivel de sótano, así como la demolición selectiva de elementos constructivos adosados al Edificio Central que no hacen parte de su configuración original y que afectan su lectura arquitectónica, conforme al proyecto arquitectónico y a los criterios de intervención patrimonial. En ese sentido se debe presentar y ejecutar un proceso de demolición efectivo, de bajo impacto y vibraciones mínimas que afecten lo menos posible a las edificaciones vecinas o al mismo edificio, coordinando en todo momento con las otras disciplinas.</a:t>
            </a:r>
          </a:p>
        </p:txBody>
      </p:sp>
      <p:grpSp>
        <p:nvGrpSpPr>
          <p:cNvPr id="8" name="Grupo 7">
            <a:extLst>
              <a:ext uri="{FF2B5EF4-FFF2-40B4-BE49-F238E27FC236}">
                <a16:creationId xmlns:a16="http://schemas.microsoft.com/office/drawing/2014/main" id="{6AE81EF8-BC5C-2AFA-8355-8C27FC7FDC56}"/>
              </a:ext>
            </a:extLst>
          </p:cNvPr>
          <p:cNvGrpSpPr/>
          <p:nvPr/>
        </p:nvGrpSpPr>
        <p:grpSpPr>
          <a:xfrm>
            <a:off x="4088592" y="1774822"/>
            <a:ext cx="3948093" cy="4752978"/>
            <a:chOff x="-1961469" y="2860279"/>
            <a:chExt cx="1040902" cy="5968768"/>
          </a:xfrm>
        </p:grpSpPr>
        <p:sp>
          <p:nvSpPr>
            <p:cNvPr id="9" name="Rectángulo: esquinas redondeadas 8">
              <a:extLst>
                <a:ext uri="{FF2B5EF4-FFF2-40B4-BE49-F238E27FC236}">
                  <a16:creationId xmlns:a16="http://schemas.microsoft.com/office/drawing/2014/main" id="{A5ED0B02-5AB0-D662-EA41-1409DD6A98DF}"/>
                </a:ext>
              </a:extLst>
            </p:cNvPr>
            <p:cNvSpPr/>
            <p:nvPr/>
          </p:nvSpPr>
          <p:spPr>
            <a:xfrm>
              <a:off x="-1961469" y="2860280"/>
              <a:ext cx="1040902" cy="5968767"/>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BDB24A9A-ADB0-8281-324E-5CF92BBEF20A}"/>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CIMENTACÍONES</a:t>
              </a:r>
              <a:endParaRPr lang="es-CO" sz="1200">
                <a:solidFill>
                  <a:srgbClr val="FF0000"/>
                </a:solidFill>
              </a:endParaRPr>
            </a:p>
          </p:txBody>
        </p:sp>
      </p:grpSp>
      <p:grpSp>
        <p:nvGrpSpPr>
          <p:cNvPr id="11" name="Grupo 10">
            <a:extLst>
              <a:ext uri="{FF2B5EF4-FFF2-40B4-BE49-F238E27FC236}">
                <a16:creationId xmlns:a16="http://schemas.microsoft.com/office/drawing/2014/main" id="{EE24CBFE-8128-F17E-7084-7C79AC4C5F54}"/>
              </a:ext>
            </a:extLst>
          </p:cNvPr>
          <p:cNvGrpSpPr/>
          <p:nvPr/>
        </p:nvGrpSpPr>
        <p:grpSpPr>
          <a:xfrm>
            <a:off x="8120258" y="1774822"/>
            <a:ext cx="3948093" cy="4752977"/>
            <a:chOff x="-1961469" y="2860279"/>
            <a:chExt cx="1040902" cy="5968766"/>
          </a:xfrm>
        </p:grpSpPr>
        <p:sp>
          <p:nvSpPr>
            <p:cNvPr id="12" name="Rectángulo: esquinas redondeadas 11">
              <a:extLst>
                <a:ext uri="{FF2B5EF4-FFF2-40B4-BE49-F238E27FC236}">
                  <a16:creationId xmlns:a16="http://schemas.microsoft.com/office/drawing/2014/main" id="{BA340038-878F-1B52-8013-5A736B30F5D3}"/>
                </a:ext>
              </a:extLst>
            </p:cNvPr>
            <p:cNvSpPr/>
            <p:nvPr/>
          </p:nvSpPr>
          <p:spPr>
            <a:xfrm>
              <a:off x="-1961469" y="2860279"/>
              <a:ext cx="1040902" cy="5968766"/>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72E89920-9045-5AC2-E44E-C7AFEDCD10D7}"/>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REFORZAMIENTO ESTRUCTURAL</a:t>
              </a:r>
              <a:endParaRPr lang="es-CO" sz="1200">
                <a:solidFill>
                  <a:srgbClr val="FF0000"/>
                </a:solidFill>
              </a:endParaRPr>
            </a:p>
          </p:txBody>
        </p:sp>
      </p:grpSp>
      <p:sp>
        <p:nvSpPr>
          <p:cNvPr id="16" name="CuadroTexto 15">
            <a:extLst>
              <a:ext uri="{FF2B5EF4-FFF2-40B4-BE49-F238E27FC236}">
                <a16:creationId xmlns:a16="http://schemas.microsoft.com/office/drawing/2014/main" id="{75916E77-FD90-08E1-5891-88591D7D2779}"/>
              </a:ext>
            </a:extLst>
          </p:cNvPr>
          <p:cNvSpPr txBox="1"/>
          <p:nvPr/>
        </p:nvSpPr>
        <p:spPr>
          <a:xfrm>
            <a:off x="4183481" y="4017258"/>
            <a:ext cx="3758313" cy="2400657"/>
          </a:xfrm>
          <a:prstGeom prst="rect">
            <a:avLst/>
          </a:prstGeom>
          <a:noFill/>
        </p:spPr>
        <p:txBody>
          <a:bodyPr wrap="square">
            <a:spAutoFit/>
          </a:bodyPr>
          <a:lstStyle/>
          <a:p>
            <a:pPr marL="85725" algn="just"/>
            <a:r>
              <a:rPr lang="es-ES" sz="1000">
                <a:latin typeface="Nunito Sans"/>
                <a:ea typeface="+mn-lt"/>
                <a:cs typeface="+mn-lt"/>
              </a:rPr>
              <a:t>La alternativa adoptada de manera preliminar consiste en la incorporación de una losa de transferencia o de repartición que integre el sistema de cimentación existente (zapatas) de los Bloques Torre y Plataforma. </a:t>
            </a:r>
          </a:p>
          <a:p>
            <a:pPr marL="85725" algn="just"/>
            <a:endParaRPr lang="es-ES" sz="1000">
              <a:latin typeface="Nunito Sans"/>
              <a:ea typeface="+mn-lt"/>
              <a:cs typeface="+mn-lt"/>
            </a:endParaRPr>
          </a:p>
          <a:p>
            <a:pPr marL="85725" algn="just"/>
            <a:r>
              <a:rPr lang="es-ES" sz="1000">
                <a:latin typeface="Nunito Sans"/>
                <a:ea typeface="+mn-lt"/>
                <a:cs typeface="+mn-lt"/>
              </a:rPr>
              <a:t>•	Para el bloque Torre, se plantea de manera preliminar un sistema combinado, conformado por una losa de cimentación que integre las zapatas existentes apoyada sobre un mejoramiento del terreno y complementada con micropilotes o pilotes de refuerzo, los cuales trabajarán predominantemente por fricción.</a:t>
            </a:r>
          </a:p>
          <a:p>
            <a:pPr marL="85725" algn="just"/>
            <a:r>
              <a:rPr lang="es-ES" sz="1000">
                <a:latin typeface="Nunito Sans"/>
                <a:ea typeface="+mn-lt"/>
                <a:cs typeface="+mn-lt"/>
              </a:rPr>
              <a:t>•	Para el bloque Plataforma, se plantea de manera preliminar la implementación de una losa de cimentación, sin perjuicio de que la ingeniería de detalle defina la necesidad de elementos adicionales de refuerzo. </a:t>
            </a:r>
          </a:p>
        </p:txBody>
      </p:sp>
      <p:sp>
        <p:nvSpPr>
          <p:cNvPr id="19" name="CuadroTexto 18">
            <a:extLst>
              <a:ext uri="{FF2B5EF4-FFF2-40B4-BE49-F238E27FC236}">
                <a16:creationId xmlns:a16="http://schemas.microsoft.com/office/drawing/2014/main" id="{7AA465F1-3C5E-CB49-AAF8-F31B3BF11F36}"/>
              </a:ext>
            </a:extLst>
          </p:cNvPr>
          <p:cNvSpPr txBox="1"/>
          <p:nvPr/>
        </p:nvSpPr>
        <p:spPr>
          <a:xfrm>
            <a:off x="8215147" y="2215391"/>
            <a:ext cx="3748212" cy="2246769"/>
          </a:xfrm>
          <a:prstGeom prst="rect">
            <a:avLst/>
          </a:prstGeom>
          <a:noFill/>
        </p:spPr>
        <p:txBody>
          <a:bodyPr wrap="square">
            <a:spAutoFit/>
          </a:bodyPr>
          <a:lstStyle/>
          <a:p>
            <a:pPr marL="85725" algn="just"/>
            <a:r>
              <a:rPr lang="es-ES" sz="1000">
                <a:latin typeface="Nunito Sans"/>
                <a:ea typeface="+mn-lt"/>
                <a:cs typeface="+mn-lt"/>
              </a:rPr>
              <a:t>El reforzamiento estructural del Edificio Central, partido de los estudios de patología y vulnerabilidad sísmica, los cuales evidenciaron la necesidad de mejorar el desempeño global de la edificación y el cumplimiento de la normativa sísmicas. Si bien la estructura existente presenta condiciones favorables en cuanto a la resistencia de los materiales y su estado general de conservación, el sistema estructural no satisface los requisitos actuales de rigidez, resistencia y ductilidad exigidos por la normativa vigente, particularmente en lo relacionado con el control de derivas, la respuesta dinámica y la capacidad de disipación de energía. En ese sentido, tras la complementación de los estudios, es imperativo seguir las recomendaciones ligadas a los procesos constructivos de la implantación del reforzamiento. </a:t>
            </a:r>
          </a:p>
        </p:txBody>
      </p:sp>
      <p:sp>
        <p:nvSpPr>
          <p:cNvPr id="20" name="CuadroTexto 19">
            <a:extLst>
              <a:ext uri="{FF2B5EF4-FFF2-40B4-BE49-F238E27FC236}">
                <a16:creationId xmlns:a16="http://schemas.microsoft.com/office/drawing/2014/main" id="{98FAB49C-17F0-F5BB-4E42-EFBA7F6BA935}"/>
              </a:ext>
            </a:extLst>
          </p:cNvPr>
          <p:cNvSpPr txBox="1"/>
          <p:nvPr/>
        </p:nvSpPr>
        <p:spPr>
          <a:xfrm>
            <a:off x="517481" y="471558"/>
            <a:ext cx="11231247" cy="338554"/>
          </a:xfrm>
          <a:prstGeom prst="rect">
            <a:avLst/>
          </a:prstGeom>
          <a:noFill/>
        </p:spPr>
        <p:txBody>
          <a:bodyPr wrap="square" lIns="91440" tIns="45720" rIns="91440" bIns="45720" rtlCol="0" anchor="t">
            <a:spAutoFit/>
          </a:bodyPr>
          <a:lstStyle/>
          <a:p>
            <a:r>
              <a:rPr lang="es-ES" sz="1600" b="1" dirty="0">
                <a:latin typeface="Nunito"/>
              </a:rPr>
              <a:t>4.5 Geotecnia.</a:t>
            </a:r>
          </a:p>
        </p:txBody>
      </p:sp>
      <p:grpSp>
        <p:nvGrpSpPr>
          <p:cNvPr id="21" name="Grupo 20">
            <a:extLst>
              <a:ext uri="{FF2B5EF4-FFF2-40B4-BE49-F238E27FC236}">
                <a16:creationId xmlns:a16="http://schemas.microsoft.com/office/drawing/2014/main" id="{9C53588A-BCFA-F187-33F4-0DA7008EF2FF}"/>
              </a:ext>
            </a:extLst>
          </p:cNvPr>
          <p:cNvGrpSpPr/>
          <p:nvPr/>
        </p:nvGrpSpPr>
        <p:grpSpPr>
          <a:xfrm>
            <a:off x="491281" y="754501"/>
            <a:ext cx="11399990" cy="625492"/>
            <a:chOff x="18084497" y="6329952"/>
            <a:chExt cx="6580538" cy="926702"/>
          </a:xfrm>
        </p:grpSpPr>
        <p:sp>
          <p:nvSpPr>
            <p:cNvPr id="22" name="Rectángulo: esquinas redondeadas 21">
              <a:extLst>
                <a:ext uri="{FF2B5EF4-FFF2-40B4-BE49-F238E27FC236}">
                  <a16:creationId xmlns:a16="http://schemas.microsoft.com/office/drawing/2014/main" id="{F663B37B-7D72-7D7D-CEE7-E91E38FD81FC}"/>
                </a:ext>
              </a:extLst>
            </p:cNvPr>
            <p:cNvSpPr/>
            <p:nvPr/>
          </p:nvSpPr>
          <p:spPr>
            <a:xfrm>
              <a:off x="18084497" y="6329952"/>
              <a:ext cx="6580538" cy="926702"/>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a:extLst>
                <a:ext uri="{FF2B5EF4-FFF2-40B4-BE49-F238E27FC236}">
                  <a16:creationId xmlns:a16="http://schemas.microsoft.com/office/drawing/2014/main" id="{C35801F4-E533-9707-08BC-255379FC1D16}"/>
                </a:ext>
              </a:extLst>
            </p:cNvPr>
            <p:cNvSpPr txBox="1"/>
            <p:nvPr/>
          </p:nvSpPr>
          <p:spPr>
            <a:xfrm>
              <a:off x="18209613" y="6403616"/>
              <a:ext cx="6330304" cy="820780"/>
            </a:xfrm>
            <a:prstGeom prst="rect">
              <a:avLst/>
            </a:prstGeom>
            <a:noFill/>
          </p:spPr>
          <p:txBody>
            <a:bodyPr wrap="square" lIns="91440" tIns="45720" rIns="91440" bIns="45720" rtlCol="0" anchor="t">
              <a:spAutoFit/>
            </a:bodyPr>
            <a:lstStyle/>
            <a:p>
              <a:pPr algn="just"/>
              <a:r>
                <a:rPr lang="es-ES" sz="1000" b="1" dirty="0">
                  <a:latin typeface="Nunito Sans" pitchFamily="2" charset="0"/>
                  <a:ea typeface="+mn-lt"/>
                  <a:cs typeface="+mn-lt"/>
                </a:rPr>
                <a:t>Tras la complementación del estudio de suelos, es obligación por parte del contratista de obra cumplir los parámetros establecidos para la ejecución de las excavaciones y cimentaciones bajo supervisión de la interventoría y cumpliendo los reglamentos que las regulan, según aplique. se deberán registrar el comportamiento del suelo antes y durante la ejecución de la obra y las posible fisuras y deformaciones que sufran los edificios colindantes y el bloque plataforma. </a:t>
              </a:r>
              <a:endParaRPr lang="es-ES" sz="1000" dirty="0">
                <a:latin typeface="Nunito Sans" pitchFamily="2" charset="0"/>
                <a:ea typeface="+mn-lt"/>
                <a:cs typeface="+mn-lt"/>
              </a:endParaRPr>
            </a:p>
          </p:txBody>
        </p:sp>
      </p:grpSp>
      <p:grpSp>
        <p:nvGrpSpPr>
          <p:cNvPr id="24" name="Grupo 23">
            <a:extLst>
              <a:ext uri="{FF2B5EF4-FFF2-40B4-BE49-F238E27FC236}">
                <a16:creationId xmlns:a16="http://schemas.microsoft.com/office/drawing/2014/main" id="{B4F34D54-DFD8-5514-F1E8-5C94B1CD2730}"/>
              </a:ext>
            </a:extLst>
          </p:cNvPr>
          <p:cNvGrpSpPr/>
          <p:nvPr/>
        </p:nvGrpSpPr>
        <p:grpSpPr>
          <a:xfrm>
            <a:off x="8276461" y="4744399"/>
            <a:ext cx="3858612" cy="1259806"/>
            <a:chOff x="1375084" y="1170897"/>
            <a:chExt cx="9889948" cy="3228988"/>
          </a:xfrm>
        </p:grpSpPr>
        <p:pic>
          <p:nvPicPr>
            <p:cNvPr id="25" name="Imagen 24">
              <a:extLst>
                <a:ext uri="{FF2B5EF4-FFF2-40B4-BE49-F238E27FC236}">
                  <a16:creationId xmlns:a16="http://schemas.microsoft.com/office/drawing/2014/main" id="{08818065-7ABA-A9F4-5C80-1E48BD5BA42C}"/>
                </a:ext>
              </a:extLst>
            </p:cNvPr>
            <p:cNvPicPr>
              <a:picLocks noChangeAspect="1"/>
            </p:cNvPicPr>
            <p:nvPr/>
          </p:nvPicPr>
          <p:blipFill>
            <a:blip r:embed="rId4">
              <a:clrChange>
                <a:clrFrom>
                  <a:srgbClr val="FEFEFE"/>
                </a:clrFrom>
                <a:clrTo>
                  <a:srgbClr val="FEFEFE">
                    <a:alpha val="0"/>
                  </a:srgbClr>
                </a:clrTo>
              </a:clrChange>
            </a:blip>
            <a:srcRect r="15079"/>
            <a:stretch>
              <a:fillRect/>
            </a:stretch>
          </p:blipFill>
          <p:spPr>
            <a:xfrm>
              <a:off x="1375084" y="1170897"/>
              <a:ext cx="9889948" cy="3228988"/>
            </a:xfrm>
            <a:prstGeom prst="rect">
              <a:avLst/>
            </a:prstGeom>
          </p:spPr>
        </p:pic>
        <p:sp>
          <p:nvSpPr>
            <p:cNvPr id="26" name="Forma libre: forma 25">
              <a:extLst>
                <a:ext uri="{FF2B5EF4-FFF2-40B4-BE49-F238E27FC236}">
                  <a16:creationId xmlns:a16="http://schemas.microsoft.com/office/drawing/2014/main" id="{B9175946-3F11-A5AD-F526-1067F031F30A}"/>
                </a:ext>
              </a:extLst>
            </p:cNvPr>
            <p:cNvSpPr/>
            <p:nvPr/>
          </p:nvSpPr>
          <p:spPr>
            <a:xfrm>
              <a:off x="1837944" y="1664208"/>
              <a:ext cx="8549640" cy="1755648"/>
            </a:xfrm>
            <a:custGeom>
              <a:avLst/>
              <a:gdLst>
                <a:gd name="csX0" fmla="*/ 0 w 8549640"/>
                <a:gd name="csY0" fmla="*/ 0 h 1755648"/>
                <a:gd name="csX1" fmla="*/ 8549640 w 8549640"/>
                <a:gd name="csY1" fmla="*/ 0 h 1755648"/>
                <a:gd name="csX2" fmla="*/ 8549640 w 8549640"/>
                <a:gd name="csY2" fmla="*/ 1261872 h 1755648"/>
                <a:gd name="csX3" fmla="*/ 5047488 w 8549640"/>
                <a:gd name="csY3" fmla="*/ 1261872 h 1755648"/>
                <a:gd name="csX4" fmla="*/ 5047488 w 8549640"/>
                <a:gd name="csY4" fmla="*/ 1755648 h 1755648"/>
                <a:gd name="csX5" fmla="*/ 3511296 w 8549640"/>
                <a:gd name="csY5" fmla="*/ 1755648 h 1755648"/>
                <a:gd name="csX6" fmla="*/ 3511296 w 8549640"/>
                <a:gd name="csY6" fmla="*/ 1252728 h 1755648"/>
                <a:gd name="csX7" fmla="*/ 9144 w 8549640"/>
                <a:gd name="csY7" fmla="*/ 1252728 h 1755648"/>
                <a:gd name="csX8" fmla="*/ 0 w 8549640"/>
                <a:gd name="csY8" fmla="*/ 0 h 17556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549640" h="1755648">
                  <a:moveTo>
                    <a:pt x="0" y="0"/>
                  </a:moveTo>
                  <a:lnTo>
                    <a:pt x="8549640" y="0"/>
                  </a:lnTo>
                  <a:lnTo>
                    <a:pt x="8549640" y="1261872"/>
                  </a:lnTo>
                  <a:lnTo>
                    <a:pt x="5047488" y="1261872"/>
                  </a:lnTo>
                  <a:lnTo>
                    <a:pt x="5047488" y="1755648"/>
                  </a:lnTo>
                  <a:lnTo>
                    <a:pt x="3511296" y="1755648"/>
                  </a:lnTo>
                  <a:lnTo>
                    <a:pt x="3511296" y="1252728"/>
                  </a:lnTo>
                  <a:lnTo>
                    <a:pt x="9144" y="1252728"/>
                  </a:lnTo>
                  <a:lnTo>
                    <a:pt x="0" y="0"/>
                  </a:lnTo>
                  <a:close/>
                </a:path>
              </a:pathLst>
            </a:cu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4" name="Rectángulo 5">
            <a:extLst>
              <a:ext uri="{FF2B5EF4-FFF2-40B4-BE49-F238E27FC236}">
                <a16:creationId xmlns:a16="http://schemas.microsoft.com/office/drawing/2014/main" id="{D65DEC59-8194-EB27-A781-6C23F1536499}"/>
              </a:ext>
            </a:extLst>
          </p:cNvPr>
          <p:cNvSpPr/>
          <p:nvPr/>
        </p:nvSpPr>
        <p:spPr>
          <a:xfrm>
            <a:off x="213515" y="71448"/>
            <a:ext cx="11231247"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4. Alcance y actividades a vigilar por el Interventor en el Componente 2: Construcción.</a:t>
            </a:r>
          </a:p>
        </p:txBody>
      </p:sp>
    </p:spTree>
    <p:extLst>
      <p:ext uri="{BB962C8B-B14F-4D97-AF65-F5344CB8AC3E}">
        <p14:creationId xmlns:p14="http://schemas.microsoft.com/office/powerpoint/2010/main" val="4293091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AB4D1-949C-1812-1422-D023A1394E08}"/>
            </a:ext>
          </a:extLst>
        </p:cNvPr>
        <p:cNvGrpSpPr/>
        <p:nvPr/>
      </p:nvGrpSpPr>
      <p:grpSpPr>
        <a:xfrm>
          <a:off x="0" y="0"/>
          <a:ext cx="0" cy="0"/>
          <a:chOff x="0" y="0"/>
          <a:chExt cx="0" cy="0"/>
        </a:xfrm>
      </p:grpSpPr>
      <p:sp>
        <p:nvSpPr>
          <p:cNvPr id="33" name="Rectángulo 2">
            <a:extLst>
              <a:ext uri="{FF2B5EF4-FFF2-40B4-BE49-F238E27FC236}">
                <a16:creationId xmlns:a16="http://schemas.microsoft.com/office/drawing/2014/main" id="{CC5832E4-B6C1-A684-3885-242D55E960C0}"/>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1533B970-F8E6-2FF1-EDA0-0104B8F0D678}"/>
              </a:ext>
            </a:extLst>
          </p:cNvPr>
          <p:cNvSpPr txBox="1"/>
          <p:nvPr/>
        </p:nvSpPr>
        <p:spPr>
          <a:xfrm>
            <a:off x="478581" y="469530"/>
            <a:ext cx="11231247" cy="338554"/>
          </a:xfrm>
          <a:prstGeom prst="rect">
            <a:avLst/>
          </a:prstGeom>
          <a:noFill/>
        </p:spPr>
        <p:txBody>
          <a:bodyPr wrap="square" lIns="91440" tIns="45720" rIns="91440" bIns="45720" rtlCol="0" anchor="t">
            <a:spAutoFit/>
          </a:bodyPr>
          <a:lstStyle/>
          <a:p>
            <a:r>
              <a:rPr lang="es-ES" sz="1600" b="1" dirty="0">
                <a:latin typeface="Nunito"/>
              </a:rPr>
              <a:t>4.7 Sótanos.</a:t>
            </a:r>
          </a:p>
        </p:txBody>
      </p:sp>
      <p:pic>
        <p:nvPicPr>
          <p:cNvPr id="2" name="Imagen 1" descr="Tabla&#10;&#10;El contenido generado por IA puede ser incorrecto.">
            <a:extLst>
              <a:ext uri="{FF2B5EF4-FFF2-40B4-BE49-F238E27FC236}">
                <a16:creationId xmlns:a16="http://schemas.microsoft.com/office/drawing/2014/main" id="{FAE9402E-E8D7-DDD3-C116-8E69A80D421C}"/>
              </a:ext>
            </a:extLst>
          </p:cNvPr>
          <p:cNvPicPr>
            <a:picLocks noChangeAspect="1"/>
          </p:cNvPicPr>
          <p:nvPr/>
        </p:nvPicPr>
        <p:blipFill>
          <a:blip r:embed="rId2"/>
          <a:srcRect l="1424" t="15978" r="1009" b="16517"/>
          <a:stretch>
            <a:fillRect/>
          </a:stretch>
        </p:blipFill>
        <p:spPr>
          <a:xfrm>
            <a:off x="478581" y="1206166"/>
            <a:ext cx="6185634" cy="2410537"/>
          </a:xfrm>
          <a:prstGeom prst="rect">
            <a:avLst/>
          </a:prstGeom>
        </p:spPr>
      </p:pic>
      <p:sp>
        <p:nvSpPr>
          <p:cNvPr id="5" name="CuadroTexto 4">
            <a:extLst>
              <a:ext uri="{FF2B5EF4-FFF2-40B4-BE49-F238E27FC236}">
                <a16:creationId xmlns:a16="http://schemas.microsoft.com/office/drawing/2014/main" id="{2C7377A3-5991-951E-C488-F29F588709C6}"/>
              </a:ext>
            </a:extLst>
          </p:cNvPr>
          <p:cNvSpPr txBox="1"/>
          <p:nvPr/>
        </p:nvSpPr>
        <p:spPr>
          <a:xfrm>
            <a:off x="386311" y="916311"/>
            <a:ext cx="6094428" cy="369332"/>
          </a:xfrm>
          <a:prstGeom prst="rect">
            <a:avLst/>
          </a:prstGeom>
          <a:noFill/>
        </p:spPr>
        <p:txBody>
          <a:bodyPr wrap="square">
            <a:spAutoFit/>
          </a:bodyPr>
          <a:lstStyle/>
          <a:p>
            <a:r>
              <a:rPr lang="es-ES" b="1">
                <a:latin typeface="Nunito" pitchFamily="2" charset="0"/>
              </a:rPr>
              <a:t>Sótano 2 técnico -Ampliación</a:t>
            </a:r>
            <a:endParaRPr lang="es-CO" b="1">
              <a:latin typeface="Nunito" pitchFamily="2" charset="0"/>
            </a:endParaRPr>
          </a:p>
        </p:txBody>
      </p:sp>
      <p:grpSp>
        <p:nvGrpSpPr>
          <p:cNvPr id="6" name="Grupo 5">
            <a:extLst>
              <a:ext uri="{FF2B5EF4-FFF2-40B4-BE49-F238E27FC236}">
                <a16:creationId xmlns:a16="http://schemas.microsoft.com/office/drawing/2014/main" id="{F912B017-44E5-B858-F11C-C866A0C69BBD}"/>
              </a:ext>
            </a:extLst>
          </p:cNvPr>
          <p:cNvGrpSpPr/>
          <p:nvPr/>
        </p:nvGrpSpPr>
        <p:grpSpPr>
          <a:xfrm>
            <a:off x="6921637" y="1206166"/>
            <a:ext cx="4884052" cy="4106498"/>
            <a:chOff x="-1961469" y="2860280"/>
            <a:chExt cx="1040902" cy="2885416"/>
          </a:xfrm>
        </p:grpSpPr>
        <p:sp>
          <p:nvSpPr>
            <p:cNvPr id="7" name="Rectángulo: esquinas redondeadas 6">
              <a:extLst>
                <a:ext uri="{FF2B5EF4-FFF2-40B4-BE49-F238E27FC236}">
                  <a16:creationId xmlns:a16="http://schemas.microsoft.com/office/drawing/2014/main" id="{2C2D2E89-5E1C-3A8C-B731-6BC6C06D448A}"/>
                </a:ext>
              </a:extLst>
            </p:cNvPr>
            <p:cNvSpPr/>
            <p:nvPr/>
          </p:nvSpPr>
          <p:spPr>
            <a:xfrm>
              <a:off x="-1961469" y="2860280"/>
              <a:ext cx="1040902" cy="2885416"/>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A6FB006D-C546-78B9-19ED-5520077970D4}"/>
                </a:ext>
              </a:extLst>
            </p:cNvPr>
            <p:cNvSpPr/>
            <p:nvPr/>
          </p:nvSpPr>
          <p:spPr>
            <a:xfrm>
              <a:off x="-1905278" y="2860280"/>
              <a:ext cx="934676" cy="21375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CO" sz="1200">
                <a:solidFill>
                  <a:schemeClr val="bg1"/>
                </a:solidFill>
              </a:endParaRPr>
            </a:p>
          </p:txBody>
        </p:sp>
      </p:grpSp>
      <p:sp>
        <p:nvSpPr>
          <p:cNvPr id="9" name="CuadroTexto 8">
            <a:extLst>
              <a:ext uri="{FF2B5EF4-FFF2-40B4-BE49-F238E27FC236}">
                <a16:creationId xmlns:a16="http://schemas.microsoft.com/office/drawing/2014/main" id="{91F642B1-E0DE-8ECA-7026-52D4B8D2239F}"/>
              </a:ext>
            </a:extLst>
          </p:cNvPr>
          <p:cNvSpPr txBox="1"/>
          <p:nvPr/>
        </p:nvSpPr>
        <p:spPr>
          <a:xfrm>
            <a:off x="7043156" y="1690062"/>
            <a:ext cx="4527762" cy="3477875"/>
          </a:xfrm>
          <a:prstGeom prst="rect">
            <a:avLst/>
          </a:prstGeom>
          <a:noFill/>
        </p:spPr>
        <p:txBody>
          <a:bodyPr wrap="square">
            <a:spAutoFit/>
          </a:bodyPr>
          <a:lstStyle/>
          <a:p>
            <a:pPr marL="85725" algn="just"/>
            <a:r>
              <a:rPr lang="es-ES" sz="1000" dirty="0">
                <a:latin typeface="Nunito Sans"/>
                <a:ea typeface="+mn-lt"/>
                <a:cs typeface="+mn-lt"/>
              </a:rPr>
              <a:t>La ejecución de las </a:t>
            </a:r>
            <a:r>
              <a:rPr lang="es-ES" sz="1000" b="1" dirty="0">
                <a:latin typeface="Nunito Sans"/>
                <a:ea typeface="+mn-lt"/>
                <a:cs typeface="+mn-lt"/>
              </a:rPr>
              <a:t>obras asociadas a la construcción del sótano técnico, los tanques de suministro subterráneos, el área para la instalación del tanque criogénico, el paso peatonal exterior y las demás obras complementarias requeridas para la adecuación funcional y constructiva</a:t>
            </a:r>
            <a:r>
              <a:rPr lang="es-ES" sz="1000" dirty="0">
                <a:latin typeface="Nunito Sans"/>
                <a:ea typeface="+mn-lt"/>
                <a:cs typeface="+mn-lt"/>
              </a:rPr>
              <a:t>.</a:t>
            </a:r>
          </a:p>
          <a:p>
            <a:pPr marL="85725" algn="just"/>
            <a:endParaRPr lang="es-ES" sz="1000" dirty="0">
              <a:latin typeface="Nunito Sans"/>
              <a:ea typeface="+mn-lt"/>
              <a:cs typeface="+mn-lt"/>
            </a:endParaRPr>
          </a:p>
          <a:p>
            <a:pPr marL="85725" algn="just"/>
            <a:r>
              <a:rPr lang="es-ES" sz="1000" dirty="0">
                <a:latin typeface="Nunito Sans"/>
                <a:ea typeface="+mn-lt"/>
                <a:cs typeface="+mn-lt"/>
              </a:rPr>
              <a:t>En contratista de obra deberá proponerse una metodología constructiva, Las obras deberán </a:t>
            </a:r>
            <a:r>
              <a:rPr lang="es-ES" sz="1000" b="1" dirty="0">
                <a:latin typeface="Nunito Sans"/>
                <a:ea typeface="+mn-lt"/>
                <a:cs typeface="+mn-lt"/>
              </a:rPr>
              <a:t>ejecutarse por sectores</a:t>
            </a:r>
            <a:r>
              <a:rPr lang="es-ES" sz="1000" dirty="0">
                <a:latin typeface="Nunito Sans"/>
                <a:ea typeface="+mn-lt"/>
                <a:cs typeface="+mn-lt"/>
              </a:rPr>
              <a:t>, </a:t>
            </a:r>
            <a:r>
              <a:rPr lang="es-ES" sz="1000" b="1" dirty="0">
                <a:latin typeface="Nunito Sans"/>
                <a:ea typeface="+mn-lt"/>
                <a:cs typeface="+mn-lt"/>
              </a:rPr>
              <a:t>garantizando el aislamiento de las áreas intervenidas, la protección de las edificaciones existentes y la continuidad operativa de la Fase 0 – bloque plataforma (Antiguas urgencias). </a:t>
            </a:r>
            <a:r>
              <a:rPr lang="es-ES" sz="1000" dirty="0">
                <a:latin typeface="Nunito Sans"/>
                <a:ea typeface="+mn-lt"/>
                <a:cs typeface="+mn-lt"/>
              </a:rPr>
              <a:t>En general, el alcance </a:t>
            </a:r>
            <a:r>
              <a:rPr lang="es-ES" sz="1000" b="1" dirty="0">
                <a:latin typeface="Nunito Sans"/>
                <a:ea typeface="+mn-lt"/>
                <a:cs typeface="+mn-lt"/>
              </a:rPr>
              <a:t>incluye la ejecución de excavaciones, sistemas de contención, manejo de aguas, conformación de subrasante, cimentaciones, estructuras de soporte, redes de conexión, sistemas de impermeabilización y demás actividades necesarias para garantizar la estabilidad del terreno y la adecuada interacción entre las nuevas estructuras y el edificio existente. </a:t>
            </a:r>
            <a:r>
              <a:rPr lang="es-ES" sz="1000" dirty="0">
                <a:latin typeface="Nunito Sans"/>
                <a:ea typeface="+mn-lt"/>
                <a:cs typeface="+mn-lt"/>
              </a:rPr>
              <a:t>Así mismo, se debe implementar las medidas de protección, estabilización temporal, control de cargas y monitoreo del comportamiento geotécnico y estructural —incluyendo las edificaciones aledañas—, así como la gestión de múltiples frentes de trabajo, de manera que las intervenciones se ejecuten sin comprometer la integridad del conjunto ni del entorno patrimonial. </a:t>
            </a:r>
          </a:p>
          <a:p>
            <a:pPr marL="85725" algn="just"/>
            <a:endParaRPr lang="es-ES" sz="1000" dirty="0">
              <a:latin typeface="Nunito Sans"/>
              <a:ea typeface="+mn-lt"/>
              <a:cs typeface="+mn-lt"/>
            </a:endParaRPr>
          </a:p>
        </p:txBody>
      </p:sp>
      <p:pic>
        <p:nvPicPr>
          <p:cNvPr id="10" name="Imagen 9" descr="Imagen que contiene Escala de tiempo&#10;&#10;El contenido generado por IA puede ser incorrecto.">
            <a:extLst>
              <a:ext uri="{FF2B5EF4-FFF2-40B4-BE49-F238E27FC236}">
                <a16:creationId xmlns:a16="http://schemas.microsoft.com/office/drawing/2014/main" id="{7C4406EF-5036-6063-BADE-08B94C6DF5B8}"/>
              </a:ext>
            </a:extLst>
          </p:cNvPr>
          <p:cNvPicPr>
            <a:picLocks noChangeAspect="1"/>
          </p:cNvPicPr>
          <p:nvPr/>
        </p:nvPicPr>
        <p:blipFill>
          <a:blip r:embed="rId3"/>
          <a:stretch>
            <a:fillRect/>
          </a:stretch>
        </p:blipFill>
        <p:spPr>
          <a:xfrm>
            <a:off x="478580" y="4110624"/>
            <a:ext cx="5327079" cy="2034144"/>
          </a:xfrm>
          <a:prstGeom prst="rect">
            <a:avLst/>
          </a:prstGeom>
        </p:spPr>
      </p:pic>
      <p:sp>
        <p:nvSpPr>
          <p:cNvPr id="11" name="CuadroTexto 10">
            <a:extLst>
              <a:ext uri="{FF2B5EF4-FFF2-40B4-BE49-F238E27FC236}">
                <a16:creationId xmlns:a16="http://schemas.microsoft.com/office/drawing/2014/main" id="{BFEB9C6C-4529-7B04-6A77-B83564A37CCA}"/>
              </a:ext>
            </a:extLst>
          </p:cNvPr>
          <p:cNvSpPr txBox="1"/>
          <p:nvPr/>
        </p:nvSpPr>
        <p:spPr>
          <a:xfrm>
            <a:off x="386311" y="3741292"/>
            <a:ext cx="6094428" cy="369332"/>
          </a:xfrm>
          <a:prstGeom prst="rect">
            <a:avLst/>
          </a:prstGeom>
          <a:noFill/>
        </p:spPr>
        <p:txBody>
          <a:bodyPr wrap="square">
            <a:spAutoFit/>
          </a:bodyPr>
          <a:lstStyle/>
          <a:p>
            <a:r>
              <a:rPr lang="es-ES" b="1">
                <a:latin typeface="Nunito" pitchFamily="2" charset="0"/>
              </a:rPr>
              <a:t>Sótano 1-existente</a:t>
            </a:r>
          </a:p>
        </p:txBody>
      </p:sp>
      <p:sp>
        <p:nvSpPr>
          <p:cNvPr id="4" name="Rectángulo 5">
            <a:extLst>
              <a:ext uri="{FF2B5EF4-FFF2-40B4-BE49-F238E27FC236}">
                <a16:creationId xmlns:a16="http://schemas.microsoft.com/office/drawing/2014/main" id="{23B6FD5B-3352-241F-061F-F89659D0D487}"/>
              </a:ext>
            </a:extLst>
          </p:cNvPr>
          <p:cNvSpPr/>
          <p:nvPr/>
        </p:nvSpPr>
        <p:spPr>
          <a:xfrm>
            <a:off x="213515" y="71448"/>
            <a:ext cx="11231247"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4. Alcance y actividades a vigilar por el Interventor en el Componente 2: Construcción.</a:t>
            </a:r>
          </a:p>
        </p:txBody>
      </p:sp>
    </p:spTree>
    <p:extLst>
      <p:ext uri="{BB962C8B-B14F-4D97-AF65-F5344CB8AC3E}">
        <p14:creationId xmlns:p14="http://schemas.microsoft.com/office/powerpoint/2010/main" val="674832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2A156-56B7-95B4-15B9-6F7DEA58DC8B}"/>
            </a:ext>
          </a:extLst>
        </p:cNvPr>
        <p:cNvGrpSpPr/>
        <p:nvPr/>
      </p:nvGrpSpPr>
      <p:grpSpPr>
        <a:xfrm>
          <a:off x="0" y="0"/>
          <a:ext cx="0" cy="0"/>
          <a:chOff x="0" y="0"/>
          <a:chExt cx="0" cy="0"/>
        </a:xfrm>
      </p:grpSpPr>
      <p:sp>
        <p:nvSpPr>
          <p:cNvPr id="33" name="Rectángulo 2">
            <a:extLst>
              <a:ext uri="{FF2B5EF4-FFF2-40B4-BE49-F238E27FC236}">
                <a16:creationId xmlns:a16="http://schemas.microsoft.com/office/drawing/2014/main" id="{67AFA07F-E493-870D-52D7-A9E7FB6FF379}"/>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6FF6F253-ED71-3121-2D31-72D87EA392CD}"/>
              </a:ext>
            </a:extLst>
          </p:cNvPr>
          <p:cNvSpPr txBox="1"/>
          <p:nvPr/>
        </p:nvSpPr>
        <p:spPr>
          <a:xfrm>
            <a:off x="480376" y="473884"/>
            <a:ext cx="11231247" cy="338554"/>
          </a:xfrm>
          <a:prstGeom prst="rect">
            <a:avLst/>
          </a:prstGeom>
          <a:noFill/>
        </p:spPr>
        <p:txBody>
          <a:bodyPr wrap="square" lIns="91440" tIns="45720" rIns="91440" bIns="45720" rtlCol="0" anchor="t">
            <a:spAutoFit/>
          </a:bodyPr>
          <a:lstStyle/>
          <a:p>
            <a:r>
              <a:rPr lang="es-ES" sz="1600" b="1" dirty="0">
                <a:latin typeface="Nunito"/>
              </a:rPr>
              <a:t>4.8 Redes Secas (Instalaciones Eléctricas, Telecomunicaciones, Seguridad y Control).</a:t>
            </a:r>
          </a:p>
        </p:txBody>
      </p:sp>
      <p:sp>
        <p:nvSpPr>
          <p:cNvPr id="4" name="Rectángulo 2">
            <a:extLst>
              <a:ext uri="{FF2B5EF4-FFF2-40B4-BE49-F238E27FC236}">
                <a16:creationId xmlns:a16="http://schemas.microsoft.com/office/drawing/2014/main" id="{B9533B9C-F02B-AD15-16F5-9FEB17C87836}"/>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7" name="Grupo 6">
            <a:extLst>
              <a:ext uri="{FF2B5EF4-FFF2-40B4-BE49-F238E27FC236}">
                <a16:creationId xmlns:a16="http://schemas.microsoft.com/office/drawing/2014/main" id="{E5343B8E-7337-7EAA-C169-FB23F7210C9C}"/>
              </a:ext>
            </a:extLst>
          </p:cNvPr>
          <p:cNvGrpSpPr/>
          <p:nvPr/>
        </p:nvGrpSpPr>
        <p:grpSpPr>
          <a:xfrm>
            <a:off x="90288" y="808084"/>
            <a:ext cx="3948093" cy="940279"/>
            <a:chOff x="-1961469" y="2860279"/>
            <a:chExt cx="1040902" cy="1180798"/>
          </a:xfrm>
        </p:grpSpPr>
        <p:sp>
          <p:nvSpPr>
            <p:cNvPr id="8" name="Rectángulo: esquinas redondeadas 7">
              <a:extLst>
                <a:ext uri="{FF2B5EF4-FFF2-40B4-BE49-F238E27FC236}">
                  <a16:creationId xmlns:a16="http://schemas.microsoft.com/office/drawing/2014/main" id="{160336A9-928D-8FB2-E50A-24F77FA3CA34}"/>
                </a:ext>
              </a:extLst>
            </p:cNvPr>
            <p:cNvSpPr/>
            <p:nvPr/>
          </p:nvSpPr>
          <p:spPr>
            <a:xfrm>
              <a:off x="-1961469" y="2860280"/>
              <a:ext cx="1040902" cy="1180797"/>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05184DEB-1A8D-A766-8822-C4E00E1C94A8}"/>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REDES DE VOZ Y DATOS</a:t>
              </a:r>
              <a:endParaRPr lang="es-CO" sz="1200">
                <a:solidFill>
                  <a:schemeClr val="bg1"/>
                </a:solidFill>
              </a:endParaRPr>
            </a:p>
          </p:txBody>
        </p:sp>
      </p:grpSp>
      <p:grpSp>
        <p:nvGrpSpPr>
          <p:cNvPr id="36" name="Grupo 35">
            <a:extLst>
              <a:ext uri="{FF2B5EF4-FFF2-40B4-BE49-F238E27FC236}">
                <a16:creationId xmlns:a16="http://schemas.microsoft.com/office/drawing/2014/main" id="{BD1B323C-9360-29B4-145C-02379B0D1DED}"/>
              </a:ext>
            </a:extLst>
          </p:cNvPr>
          <p:cNvGrpSpPr/>
          <p:nvPr/>
        </p:nvGrpSpPr>
        <p:grpSpPr>
          <a:xfrm>
            <a:off x="90287" y="1828585"/>
            <a:ext cx="3948093" cy="1678915"/>
            <a:chOff x="4121953" y="1089022"/>
            <a:chExt cx="3948093" cy="1678915"/>
          </a:xfrm>
        </p:grpSpPr>
        <p:sp>
          <p:nvSpPr>
            <p:cNvPr id="12" name="Rectángulo: esquinas redondeadas 11">
              <a:extLst>
                <a:ext uri="{FF2B5EF4-FFF2-40B4-BE49-F238E27FC236}">
                  <a16:creationId xmlns:a16="http://schemas.microsoft.com/office/drawing/2014/main" id="{7AD9FC7A-8367-F7F4-8977-BB6CC8AFA542}"/>
                </a:ext>
              </a:extLst>
            </p:cNvPr>
            <p:cNvSpPr/>
            <p:nvPr/>
          </p:nvSpPr>
          <p:spPr>
            <a:xfrm>
              <a:off x="4121953" y="1089023"/>
              <a:ext cx="3948093" cy="1678914"/>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8C68DE9F-59D3-9180-A6E2-035CB3431EB9}"/>
                </a:ext>
              </a:extLst>
            </p:cNvPr>
            <p:cNvSpPr/>
            <p:nvPr/>
          </p:nvSpPr>
          <p:spPr>
            <a:xfrm>
              <a:off x="4335083" y="1089022"/>
              <a:ext cx="3545183" cy="35877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RED DE SEGURIDAD Y CONTROL Y LLAMADO DE ENFERMERAS</a:t>
              </a:r>
              <a:endParaRPr lang="es-CO" sz="1200">
                <a:solidFill>
                  <a:srgbClr val="FF0000"/>
                </a:solidFill>
              </a:endParaRPr>
            </a:p>
          </p:txBody>
        </p:sp>
      </p:grpSp>
      <p:grpSp>
        <p:nvGrpSpPr>
          <p:cNvPr id="14" name="Grupo 13">
            <a:extLst>
              <a:ext uri="{FF2B5EF4-FFF2-40B4-BE49-F238E27FC236}">
                <a16:creationId xmlns:a16="http://schemas.microsoft.com/office/drawing/2014/main" id="{3B62868A-FEEF-DE10-A14B-B44EA37FF630}"/>
              </a:ext>
            </a:extLst>
          </p:cNvPr>
          <p:cNvGrpSpPr/>
          <p:nvPr/>
        </p:nvGrpSpPr>
        <p:grpSpPr>
          <a:xfrm>
            <a:off x="101961" y="3587722"/>
            <a:ext cx="3948093" cy="1503165"/>
            <a:chOff x="-1961469" y="2860279"/>
            <a:chExt cx="1040902" cy="1887668"/>
          </a:xfrm>
        </p:grpSpPr>
        <p:sp>
          <p:nvSpPr>
            <p:cNvPr id="16" name="Rectángulo: esquinas redondeadas 15">
              <a:extLst>
                <a:ext uri="{FF2B5EF4-FFF2-40B4-BE49-F238E27FC236}">
                  <a16:creationId xmlns:a16="http://schemas.microsoft.com/office/drawing/2014/main" id="{73A2A0B9-FDB3-E297-61D2-0530B72DD20C}"/>
                </a:ext>
              </a:extLst>
            </p:cNvPr>
            <p:cNvSpPr/>
            <p:nvPr/>
          </p:nvSpPr>
          <p:spPr>
            <a:xfrm>
              <a:off x="-1961469" y="2860280"/>
              <a:ext cx="1040902" cy="1887667"/>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12DC7FDE-4E5A-B027-3564-7FBA54ED25A2}"/>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PROYECTO ELÉCTRICO</a:t>
              </a:r>
              <a:endParaRPr lang="es-CO" sz="1200">
                <a:solidFill>
                  <a:srgbClr val="FF0000"/>
                </a:solidFill>
              </a:endParaRPr>
            </a:p>
          </p:txBody>
        </p:sp>
      </p:grpSp>
      <p:grpSp>
        <p:nvGrpSpPr>
          <p:cNvPr id="23" name="Grupo 22">
            <a:extLst>
              <a:ext uri="{FF2B5EF4-FFF2-40B4-BE49-F238E27FC236}">
                <a16:creationId xmlns:a16="http://schemas.microsoft.com/office/drawing/2014/main" id="{E5250EC3-A151-F584-5A90-CCC33D4E6EA0}"/>
              </a:ext>
            </a:extLst>
          </p:cNvPr>
          <p:cNvGrpSpPr/>
          <p:nvPr/>
        </p:nvGrpSpPr>
        <p:grpSpPr>
          <a:xfrm>
            <a:off x="90288" y="5171110"/>
            <a:ext cx="3948093" cy="1443413"/>
            <a:chOff x="-1961469" y="2860279"/>
            <a:chExt cx="1040902" cy="1812631"/>
          </a:xfrm>
        </p:grpSpPr>
        <p:sp>
          <p:nvSpPr>
            <p:cNvPr id="24" name="Rectángulo: esquinas redondeadas 23">
              <a:extLst>
                <a:ext uri="{FF2B5EF4-FFF2-40B4-BE49-F238E27FC236}">
                  <a16:creationId xmlns:a16="http://schemas.microsoft.com/office/drawing/2014/main" id="{4BFF5FEA-0DA6-6F47-4848-0B522D4C3C25}"/>
                </a:ext>
              </a:extLst>
            </p:cNvPr>
            <p:cNvSpPr/>
            <p:nvPr/>
          </p:nvSpPr>
          <p:spPr>
            <a:xfrm>
              <a:off x="-1961469" y="2860280"/>
              <a:ext cx="1040902" cy="1812630"/>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E0DD5F16-41CD-1B59-37DC-1BF0449A933C}"/>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RED DE ILUMINACIÓN GENERAL</a:t>
              </a:r>
              <a:endParaRPr lang="es-CO" sz="1200">
                <a:solidFill>
                  <a:schemeClr val="bg1"/>
                </a:solidFill>
              </a:endParaRPr>
            </a:p>
          </p:txBody>
        </p:sp>
      </p:grpSp>
      <p:grpSp>
        <p:nvGrpSpPr>
          <p:cNvPr id="26" name="Grupo 25">
            <a:extLst>
              <a:ext uri="{FF2B5EF4-FFF2-40B4-BE49-F238E27FC236}">
                <a16:creationId xmlns:a16="http://schemas.microsoft.com/office/drawing/2014/main" id="{4F0CCD2D-BADA-22A9-6FC1-22FA22E78FFB}"/>
              </a:ext>
            </a:extLst>
          </p:cNvPr>
          <p:cNvGrpSpPr/>
          <p:nvPr/>
        </p:nvGrpSpPr>
        <p:grpSpPr>
          <a:xfrm>
            <a:off x="4121953" y="5171110"/>
            <a:ext cx="3948093" cy="1443413"/>
            <a:chOff x="-1961469" y="2860279"/>
            <a:chExt cx="1040902" cy="1812632"/>
          </a:xfrm>
        </p:grpSpPr>
        <p:sp>
          <p:nvSpPr>
            <p:cNvPr id="27" name="Rectángulo: esquinas redondeadas 26">
              <a:extLst>
                <a:ext uri="{FF2B5EF4-FFF2-40B4-BE49-F238E27FC236}">
                  <a16:creationId xmlns:a16="http://schemas.microsoft.com/office/drawing/2014/main" id="{201536B8-72BF-7B64-2A3E-7BC0C4C7089B}"/>
                </a:ext>
              </a:extLst>
            </p:cNvPr>
            <p:cNvSpPr/>
            <p:nvPr/>
          </p:nvSpPr>
          <p:spPr>
            <a:xfrm>
              <a:off x="-1961469" y="2860280"/>
              <a:ext cx="1040902" cy="1812631"/>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esquinas redondeadas 27">
              <a:extLst>
                <a:ext uri="{FF2B5EF4-FFF2-40B4-BE49-F238E27FC236}">
                  <a16:creationId xmlns:a16="http://schemas.microsoft.com/office/drawing/2014/main" id="{D4A83721-6BBB-DA6F-DF07-C20AC6724F02}"/>
                </a:ext>
              </a:extLst>
            </p:cNvPr>
            <p:cNvSpPr/>
            <p:nvPr/>
          </p:nvSpPr>
          <p:spPr>
            <a:xfrm>
              <a:off x="-1905278" y="2860279"/>
              <a:ext cx="934676" cy="30647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PLANTA ELÉCTRICA</a:t>
              </a:r>
              <a:endParaRPr lang="es-CO" sz="1200">
                <a:solidFill>
                  <a:srgbClr val="FF0000"/>
                </a:solidFill>
              </a:endParaRPr>
            </a:p>
          </p:txBody>
        </p:sp>
      </p:grpSp>
      <p:grpSp>
        <p:nvGrpSpPr>
          <p:cNvPr id="29" name="Grupo 28">
            <a:extLst>
              <a:ext uri="{FF2B5EF4-FFF2-40B4-BE49-F238E27FC236}">
                <a16:creationId xmlns:a16="http://schemas.microsoft.com/office/drawing/2014/main" id="{63E33D2E-FA13-EE4B-7F21-0C83D774FFE6}"/>
              </a:ext>
            </a:extLst>
          </p:cNvPr>
          <p:cNvGrpSpPr/>
          <p:nvPr/>
        </p:nvGrpSpPr>
        <p:grpSpPr>
          <a:xfrm>
            <a:off x="8153618" y="5171109"/>
            <a:ext cx="3948093" cy="1449368"/>
            <a:chOff x="-1961469" y="2860279"/>
            <a:chExt cx="1040902" cy="1820110"/>
          </a:xfrm>
        </p:grpSpPr>
        <p:sp>
          <p:nvSpPr>
            <p:cNvPr id="30" name="Rectángulo: esquinas redondeadas 29">
              <a:extLst>
                <a:ext uri="{FF2B5EF4-FFF2-40B4-BE49-F238E27FC236}">
                  <a16:creationId xmlns:a16="http://schemas.microsoft.com/office/drawing/2014/main" id="{D13957B1-7651-3CEB-7A25-5D7C5957B8C1}"/>
                </a:ext>
              </a:extLst>
            </p:cNvPr>
            <p:cNvSpPr/>
            <p:nvPr/>
          </p:nvSpPr>
          <p:spPr>
            <a:xfrm>
              <a:off x="-1961469" y="2860280"/>
              <a:ext cx="1040902" cy="1820109"/>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esquinas redondeadas 30">
              <a:extLst>
                <a:ext uri="{FF2B5EF4-FFF2-40B4-BE49-F238E27FC236}">
                  <a16:creationId xmlns:a16="http://schemas.microsoft.com/office/drawing/2014/main" id="{9B06B0C3-880B-912C-812F-DCDF2C6B33E9}"/>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SUBESTACIÓN ELECTRICA</a:t>
              </a:r>
              <a:endParaRPr lang="es-CO" sz="1200">
                <a:solidFill>
                  <a:srgbClr val="FF0000"/>
                </a:solidFill>
              </a:endParaRPr>
            </a:p>
          </p:txBody>
        </p:sp>
      </p:grpSp>
      <p:sp>
        <p:nvSpPr>
          <p:cNvPr id="34" name="CuadroTexto 33">
            <a:extLst>
              <a:ext uri="{FF2B5EF4-FFF2-40B4-BE49-F238E27FC236}">
                <a16:creationId xmlns:a16="http://schemas.microsoft.com/office/drawing/2014/main" id="{15AB66EE-6A85-CF04-F7C0-3BBA0988CCD5}"/>
              </a:ext>
            </a:extLst>
          </p:cNvPr>
          <p:cNvSpPr txBox="1"/>
          <p:nvPr/>
        </p:nvSpPr>
        <p:spPr>
          <a:xfrm>
            <a:off x="160273" y="2184061"/>
            <a:ext cx="3771900" cy="1323439"/>
          </a:xfrm>
          <a:prstGeom prst="rect">
            <a:avLst/>
          </a:prstGeom>
          <a:noFill/>
        </p:spPr>
        <p:txBody>
          <a:bodyPr wrap="square">
            <a:spAutoFit/>
          </a:bodyPr>
          <a:lstStyle/>
          <a:p>
            <a:pPr marL="85725" algn="just"/>
            <a:r>
              <a:rPr lang="es-ES" sz="1000">
                <a:latin typeface="Nunito Sans"/>
                <a:ea typeface="+mn-lt"/>
                <a:cs typeface="+mn-lt"/>
              </a:rPr>
              <a:t>La ejecución integral de los </a:t>
            </a:r>
            <a:r>
              <a:rPr lang="es-ES" sz="1000" b="1">
                <a:latin typeface="Nunito Sans"/>
                <a:ea typeface="+mn-lt"/>
                <a:cs typeface="+mn-lt"/>
              </a:rPr>
              <a:t>sistemas de seguridad, control, comunicación médica y telemedicina del proyecto, incluyendo el sistema de comunicación paciente-enfermera, el monitoreo clínico centralizado, la infraestructura audiovisual para telemedicina y docencia, la señalética digital y orientación al paciente, y su integración con la red de voz y datos, los sistemas clínicos del operador y las plataformas tecnológicas </a:t>
            </a:r>
            <a:r>
              <a:rPr lang="es-ES" sz="1000">
                <a:latin typeface="Nunito Sans"/>
                <a:ea typeface="+mn-lt"/>
                <a:cs typeface="+mn-lt"/>
              </a:rPr>
              <a:t>del edificio.</a:t>
            </a:r>
          </a:p>
        </p:txBody>
      </p:sp>
      <p:sp>
        <p:nvSpPr>
          <p:cNvPr id="35" name="CuadroTexto 34">
            <a:extLst>
              <a:ext uri="{FF2B5EF4-FFF2-40B4-BE49-F238E27FC236}">
                <a16:creationId xmlns:a16="http://schemas.microsoft.com/office/drawing/2014/main" id="{B76DC57C-9F35-CD11-2440-DCF358558755}"/>
              </a:ext>
            </a:extLst>
          </p:cNvPr>
          <p:cNvSpPr txBox="1"/>
          <p:nvPr/>
        </p:nvSpPr>
        <p:spPr>
          <a:xfrm>
            <a:off x="216680" y="1040477"/>
            <a:ext cx="3718657" cy="707886"/>
          </a:xfrm>
          <a:prstGeom prst="rect">
            <a:avLst/>
          </a:prstGeom>
          <a:noFill/>
        </p:spPr>
        <p:txBody>
          <a:bodyPr wrap="square">
            <a:spAutoFit/>
          </a:bodyPr>
          <a:lstStyle/>
          <a:p>
            <a:pPr marL="85725" algn="just"/>
            <a:r>
              <a:rPr lang="es-ES" sz="1000">
                <a:latin typeface="Nunito Sans"/>
                <a:ea typeface="+mn-lt"/>
                <a:cs typeface="+mn-lt"/>
              </a:rPr>
              <a:t>La ejecución integral </a:t>
            </a:r>
            <a:r>
              <a:rPr lang="es-ES" sz="1000" b="1">
                <a:latin typeface="Nunito Sans"/>
                <a:ea typeface="+mn-lt"/>
                <a:cs typeface="+mn-lt"/>
              </a:rPr>
              <a:t>del sistema de voz, datos y telecomunicaciones </a:t>
            </a:r>
            <a:r>
              <a:rPr lang="es-ES" sz="1000">
                <a:latin typeface="Nunito Sans"/>
                <a:ea typeface="+mn-lt"/>
                <a:cs typeface="+mn-lt"/>
              </a:rPr>
              <a:t>deberá hacerse de acuerdo con lo establecido en la ingeniería de detalle y documentos de obra.</a:t>
            </a:r>
          </a:p>
        </p:txBody>
      </p:sp>
      <p:sp>
        <p:nvSpPr>
          <p:cNvPr id="37" name="CuadroTexto 36">
            <a:extLst>
              <a:ext uri="{FF2B5EF4-FFF2-40B4-BE49-F238E27FC236}">
                <a16:creationId xmlns:a16="http://schemas.microsoft.com/office/drawing/2014/main" id="{AB74C41D-9796-FBBC-394E-F85F3A3F3C98}"/>
              </a:ext>
            </a:extLst>
          </p:cNvPr>
          <p:cNvSpPr txBox="1"/>
          <p:nvPr/>
        </p:nvSpPr>
        <p:spPr>
          <a:xfrm>
            <a:off x="160273" y="3862975"/>
            <a:ext cx="3771900" cy="1169551"/>
          </a:xfrm>
          <a:prstGeom prst="rect">
            <a:avLst/>
          </a:prstGeom>
          <a:noFill/>
        </p:spPr>
        <p:txBody>
          <a:bodyPr wrap="square">
            <a:spAutoFit/>
          </a:bodyPr>
          <a:lstStyle/>
          <a:p>
            <a:pPr marL="85725" algn="just"/>
            <a:r>
              <a:rPr lang="es-ES" sz="1000">
                <a:latin typeface="Nunito Sans"/>
                <a:ea typeface="+mn-lt"/>
                <a:cs typeface="+mn-lt"/>
              </a:rPr>
              <a:t>La ejecución el conjunto de sistemas, redes y componentes que conforman la infraestructura eléctrica del proyecto, a partir de las </a:t>
            </a:r>
            <a:r>
              <a:rPr lang="es-ES" sz="1000" b="1">
                <a:latin typeface="Nunito Sans"/>
                <a:ea typeface="+mn-lt"/>
                <a:cs typeface="+mn-lt"/>
              </a:rPr>
              <a:t>acometidas y sistemas de distribución en alimentación normal, de emergencia y de respaldo. </a:t>
            </a:r>
            <a:r>
              <a:rPr lang="es-ES" sz="1000">
                <a:latin typeface="Nunito Sans"/>
                <a:ea typeface="+mn-lt"/>
                <a:cs typeface="+mn-lt"/>
              </a:rPr>
              <a:t>Este incluye la instrumentación, control, automatización y sistemas de fuerza requeridos para la operación de los equipos y sistemas asociados</a:t>
            </a:r>
          </a:p>
        </p:txBody>
      </p:sp>
      <p:sp>
        <p:nvSpPr>
          <p:cNvPr id="38" name="CuadroTexto 37">
            <a:extLst>
              <a:ext uri="{FF2B5EF4-FFF2-40B4-BE49-F238E27FC236}">
                <a16:creationId xmlns:a16="http://schemas.microsoft.com/office/drawing/2014/main" id="{D480F0C3-FD66-1298-9D68-37B6CDF00C19}"/>
              </a:ext>
            </a:extLst>
          </p:cNvPr>
          <p:cNvSpPr txBox="1"/>
          <p:nvPr/>
        </p:nvSpPr>
        <p:spPr>
          <a:xfrm>
            <a:off x="160273" y="5498493"/>
            <a:ext cx="3771900" cy="1169551"/>
          </a:xfrm>
          <a:prstGeom prst="rect">
            <a:avLst/>
          </a:prstGeom>
          <a:noFill/>
        </p:spPr>
        <p:txBody>
          <a:bodyPr wrap="square">
            <a:spAutoFit/>
          </a:bodyPr>
          <a:lstStyle/>
          <a:p>
            <a:pPr marL="85725" algn="just"/>
            <a:r>
              <a:rPr lang="es-ES" sz="1000">
                <a:latin typeface="Nunito Sans"/>
                <a:ea typeface="+mn-lt"/>
                <a:cs typeface="+mn-lt"/>
              </a:rPr>
              <a:t>Se deberá ejecutar </a:t>
            </a:r>
            <a:r>
              <a:rPr lang="es-ES" sz="1000" b="1">
                <a:latin typeface="Nunito Sans"/>
                <a:ea typeface="+mn-lt"/>
                <a:cs typeface="+mn-lt"/>
              </a:rPr>
              <a:t>la ingeniería de detalle, revisión y ajuste de diseños, suministro, instalación, montaje, configuración, pruebas, dictamen y entrega funcional de la totalidad del sistema</a:t>
            </a:r>
            <a:r>
              <a:rPr lang="es-ES" sz="1000">
                <a:latin typeface="Nunito Sans"/>
                <a:ea typeface="+mn-lt"/>
                <a:cs typeface="+mn-lt"/>
              </a:rPr>
              <a:t>, garantizando confort visual, asepsia, eficiencia energética, seguridad humana, humanización de espacios y compatibilidad con la arquitectura y los criterios de intervención patrimonial</a:t>
            </a:r>
          </a:p>
        </p:txBody>
      </p:sp>
      <p:sp>
        <p:nvSpPr>
          <p:cNvPr id="39" name="CuadroTexto 38">
            <a:extLst>
              <a:ext uri="{FF2B5EF4-FFF2-40B4-BE49-F238E27FC236}">
                <a16:creationId xmlns:a16="http://schemas.microsoft.com/office/drawing/2014/main" id="{821E67F5-9938-183B-7859-8F6385800C56}"/>
              </a:ext>
            </a:extLst>
          </p:cNvPr>
          <p:cNvSpPr txBox="1"/>
          <p:nvPr/>
        </p:nvSpPr>
        <p:spPr>
          <a:xfrm>
            <a:off x="4145303" y="5439081"/>
            <a:ext cx="3839157" cy="1169551"/>
          </a:xfrm>
          <a:prstGeom prst="rect">
            <a:avLst/>
          </a:prstGeom>
          <a:noFill/>
        </p:spPr>
        <p:txBody>
          <a:bodyPr wrap="square">
            <a:spAutoFit/>
          </a:bodyPr>
          <a:lstStyle/>
          <a:p>
            <a:pPr marL="85725" algn="just"/>
            <a:r>
              <a:rPr lang="es-ES" sz="1000">
                <a:latin typeface="Nunito Sans"/>
                <a:ea typeface="+mn-lt"/>
                <a:cs typeface="+mn-lt"/>
              </a:rPr>
              <a:t>Se </a:t>
            </a:r>
            <a:r>
              <a:rPr lang="es-ES" sz="1000" b="1">
                <a:latin typeface="Nunito Sans"/>
                <a:ea typeface="+mn-lt"/>
                <a:cs typeface="+mn-lt"/>
              </a:rPr>
              <a:t>debe instalar una planta eléctrica al interior del inmueble teniendo en cuanta las características de uso y los valores del Edificio</a:t>
            </a:r>
            <a:r>
              <a:rPr lang="es-ES" sz="1000">
                <a:latin typeface="Nunito Sans"/>
                <a:ea typeface="+mn-lt"/>
                <a:cs typeface="+mn-lt"/>
              </a:rPr>
              <a:t> y acogiendo las recomendaciones del PEMP de minimizar la instalación de equipos técnicos sobre superficie fuera de los inmuebles. Durante el proceso de obra el contratista deberá tener en cuenta todos aquellos elementos susceptibles a la reutilización provenientes de la fase 0</a:t>
            </a:r>
          </a:p>
        </p:txBody>
      </p:sp>
      <p:sp>
        <p:nvSpPr>
          <p:cNvPr id="40" name="CuadroTexto 39">
            <a:extLst>
              <a:ext uri="{FF2B5EF4-FFF2-40B4-BE49-F238E27FC236}">
                <a16:creationId xmlns:a16="http://schemas.microsoft.com/office/drawing/2014/main" id="{362216D0-6CE6-2FC6-2963-67C1DDF7C1FF}"/>
              </a:ext>
            </a:extLst>
          </p:cNvPr>
          <p:cNvSpPr txBox="1"/>
          <p:nvPr/>
        </p:nvSpPr>
        <p:spPr>
          <a:xfrm>
            <a:off x="8093396" y="5439081"/>
            <a:ext cx="3946079" cy="1169551"/>
          </a:xfrm>
          <a:prstGeom prst="rect">
            <a:avLst/>
          </a:prstGeom>
          <a:noFill/>
        </p:spPr>
        <p:txBody>
          <a:bodyPr wrap="square">
            <a:spAutoFit/>
          </a:bodyPr>
          <a:lstStyle/>
          <a:p>
            <a:pPr marL="85725" algn="just"/>
            <a:r>
              <a:rPr lang="es-ES" sz="1000" b="1">
                <a:latin typeface="Nunito Sans"/>
                <a:ea typeface="+mn-lt"/>
                <a:cs typeface="+mn-lt"/>
              </a:rPr>
              <a:t>Se debe instalar subestación eléctrica al interior del inmueble teniendo en cuanta las características de uso y los valores del Edificio </a:t>
            </a:r>
            <a:r>
              <a:rPr lang="es-ES" sz="1000">
                <a:latin typeface="Nunito Sans"/>
                <a:ea typeface="+mn-lt"/>
                <a:cs typeface="+mn-lt"/>
              </a:rPr>
              <a:t>y acogiendo las recomendaciones del PEMP de minimizar la instalación de equipos técnicos sobre superficie fuera de los inmuebles. Durante el proceso de obra el contratista deberá tener en cuenta todos aquellos elementos susceptibles a la reutilización provenientes de la fase 0</a:t>
            </a:r>
          </a:p>
        </p:txBody>
      </p:sp>
      <p:grpSp>
        <p:nvGrpSpPr>
          <p:cNvPr id="41" name="Grupo 40">
            <a:extLst>
              <a:ext uri="{FF2B5EF4-FFF2-40B4-BE49-F238E27FC236}">
                <a16:creationId xmlns:a16="http://schemas.microsoft.com/office/drawing/2014/main" id="{4798B759-E941-3B19-BEFB-A1A9DB0B3119}"/>
              </a:ext>
            </a:extLst>
          </p:cNvPr>
          <p:cNvGrpSpPr/>
          <p:nvPr/>
        </p:nvGrpSpPr>
        <p:grpSpPr>
          <a:xfrm>
            <a:off x="4201761" y="873673"/>
            <a:ext cx="7837714" cy="754663"/>
            <a:chOff x="5280726" y="5140723"/>
            <a:chExt cx="6580539" cy="754663"/>
          </a:xfrm>
        </p:grpSpPr>
        <p:sp>
          <p:nvSpPr>
            <p:cNvPr id="42" name="Rectángulo: esquinas redondeadas 41">
              <a:extLst>
                <a:ext uri="{FF2B5EF4-FFF2-40B4-BE49-F238E27FC236}">
                  <a16:creationId xmlns:a16="http://schemas.microsoft.com/office/drawing/2014/main" id="{0DD26ACA-3968-72E8-DF7C-6A4D4E8AE39E}"/>
                </a:ext>
              </a:extLst>
            </p:cNvPr>
            <p:cNvSpPr/>
            <p:nvPr/>
          </p:nvSpPr>
          <p:spPr>
            <a:xfrm>
              <a:off x="5280726" y="5140723"/>
              <a:ext cx="6580539" cy="754663"/>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CuadroTexto 42">
              <a:extLst>
                <a:ext uri="{FF2B5EF4-FFF2-40B4-BE49-F238E27FC236}">
                  <a16:creationId xmlns:a16="http://schemas.microsoft.com/office/drawing/2014/main" id="{7926F4D8-AEAC-C16B-00B9-6283AB2F9B69}"/>
                </a:ext>
              </a:extLst>
            </p:cNvPr>
            <p:cNvSpPr txBox="1"/>
            <p:nvPr/>
          </p:nvSpPr>
          <p:spPr>
            <a:xfrm>
              <a:off x="5418944" y="5187500"/>
              <a:ext cx="6330305" cy="553998"/>
            </a:xfrm>
            <a:prstGeom prst="rect">
              <a:avLst/>
            </a:prstGeom>
            <a:noFill/>
          </p:spPr>
          <p:txBody>
            <a:bodyPr wrap="square" lIns="91440" tIns="45720" rIns="91440" bIns="45720" rtlCol="0" anchor="t">
              <a:spAutoFit/>
            </a:bodyPr>
            <a:lstStyle/>
            <a:p>
              <a:pPr algn="just"/>
              <a:r>
                <a:rPr lang="es-ES" sz="1000" b="1" dirty="0">
                  <a:latin typeface="Nunito Sans" pitchFamily="2" charset="0"/>
                  <a:ea typeface="+mn-lt"/>
                  <a:cs typeface="+mn-lt"/>
                </a:rPr>
                <a:t>El contratista de obra deberá llevar a cabo el suministro y la instalación, el montaje, la configuración, las pruebas requeridas y el dictamen y entrega funcional de la totalidad del sistema, comprobando la compatibilidad con el sistema que se encuentre en funcionamiento desde la fase 0 y en concordancia con los requerimientos del operador.</a:t>
              </a:r>
            </a:p>
          </p:txBody>
        </p:sp>
      </p:grpSp>
      <p:pic>
        <p:nvPicPr>
          <p:cNvPr id="45" name="Imagen 44">
            <a:extLst>
              <a:ext uri="{FF2B5EF4-FFF2-40B4-BE49-F238E27FC236}">
                <a16:creationId xmlns:a16="http://schemas.microsoft.com/office/drawing/2014/main" id="{33512708-3056-4CDC-A0F6-52E08EEBC85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4643447" y="1828585"/>
            <a:ext cx="6853198" cy="3090761"/>
          </a:xfrm>
          <a:prstGeom prst="rect">
            <a:avLst/>
          </a:prstGeom>
        </p:spPr>
      </p:pic>
      <p:sp>
        <p:nvSpPr>
          <p:cNvPr id="2" name="Rectángulo 5">
            <a:extLst>
              <a:ext uri="{FF2B5EF4-FFF2-40B4-BE49-F238E27FC236}">
                <a16:creationId xmlns:a16="http://schemas.microsoft.com/office/drawing/2014/main" id="{10684F59-41D9-F4A4-FE2C-62E9A27C5F7E}"/>
              </a:ext>
            </a:extLst>
          </p:cNvPr>
          <p:cNvSpPr/>
          <p:nvPr/>
        </p:nvSpPr>
        <p:spPr>
          <a:xfrm>
            <a:off x="213515" y="71448"/>
            <a:ext cx="11231247"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4. Alcance y actividades a vigilar por el Interventor en el Componente 2: Construcción.</a:t>
            </a:r>
          </a:p>
        </p:txBody>
      </p:sp>
    </p:spTree>
    <p:extLst>
      <p:ext uri="{BB962C8B-B14F-4D97-AF65-F5344CB8AC3E}">
        <p14:creationId xmlns:p14="http://schemas.microsoft.com/office/powerpoint/2010/main" val="1301944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6F474-6660-2D44-0FED-98123B490596}"/>
            </a:ext>
          </a:extLst>
        </p:cNvPr>
        <p:cNvGrpSpPr/>
        <p:nvPr/>
      </p:nvGrpSpPr>
      <p:grpSpPr>
        <a:xfrm>
          <a:off x="0" y="0"/>
          <a:ext cx="0" cy="0"/>
          <a:chOff x="0" y="0"/>
          <a:chExt cx="0" cy="0"/>
        </a:xfrm>
      </p:grpSpPr>
      <p:sp>
        <p:nvSpPr>
          <p:cNvPr id="33" name="Rectángulo 2">
            <a:extLst>
              <a:ext uri="{FF2B5EF4-FFF2-40B4-BE49-F238E27FC236}">
                <a16:creationId xmlns:a16="http://schemas.microsoft.com/office/drawing/2014/main" id="{CAC5782E-0266-2468-5E71-AD6D7F0BD308}"/>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F7629CE8-0C51-6BDC-DB1F-4B32929E09BB}"/>
              </a:ext>
            </a:extLst>
          </p:cNvPr>
          <p:cNvSpPr txBox="1"/>
          <p:nvPr/>
        </p:nvSpPr>
        <p:spPr>
          <a:xfrm>
            <a:off x="478581" y="469530"/>
            <a:ext cx="11231247" cy="338554"/>
          </a:xfrm>
          <a:prstGeom prst="rect">
            <a:avLst/>
          </a:prstGeom>
          <a:noFill/>
        </p:spPr>
        <p:txBody>
          <a:bodyPr wrap="square" lIns="91440" tIns="45720" rIns="91440" bIns="45720" rtlCol="0" anchor="t">
            <a:spAutoFit/>
          </a:bodyPr>
          <a:lstStyle/>
          <a:p>
            <a:r>
              <a:rPr lang="es-ES" sz="1600" b="1" dirty="0">
                <a:latin typeface="Nunito"/>
              </a:rPr>
              <a:t>4.9 Redes húmedas y gas natural.</a:t>
            </a:r>
          </a:p>
        </p:txBody>
      </p:sp>
      <p:sp>
        <p:nvSpPr>
          <p:cNvPr id="4" name="Rectángulo 2">
            <a:extLst>
              <a:ext uri="{FF2B5EF4-FFF2-40B4-BE49-F238E27FC236}">
                <a16:creationId xmlns:a16="http://schemas.microsoft.com/office/drawing/2014/main" id="{54068184-C1F2-18F5-9674-C7D7268B72EE}"/>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7" name="Grupo 6">
            <a:extLst>
              <a:ext uri="{FF2B5EF4-FFF2-40B4-BE49-F238E27FC236}">
                <a16:creationId xmlns:a16="http://schemas.microsoft.com/office/drawing/2014/main" id="{CA9FC172-FF38-6B5D-F6E5-5FB54D4804B8}"/>
              </a:ext>
            </a:extLst>
          </p:cNvPr>
          <p:cNvGrpSpPr/>
          <p:nvPr/>
        </p:nvGrpSpPr>
        <p:grpSpPr>
          <a:xfrm>
            <a:off x="90288" y="808083"/>
            <a:ext cx="3948093" cy="1195055"/>
            <a:chOff x="-1961469" y="2860279"/>
            <a:chExt cx="1040902" cy="1500745"/>
          </a:xfrm>
        </p:grpSpPr>
        <p:sp>
          <p:nvSpPr>
            <p:cNvPr id="8" name="Rectángulo: esquinas redondeadas 7">
              <a:extLst>
                <a:ext uri="{FF2B5EF4-FFF2-40B4-BE49-F238E27FC236}">
                  <a16:creationId xmlns:a16="http://schemas.microsoft.com/office/drawing/2014/main" id="{5EEBE20A-4961-5733-A7A6-21E9B4598159}"/>
                </a:ext>
              </a:extLst>
            </p:cNvPr>
            <p:cNvSpPr/>
            <p:nvPr/>
          </p:nvSpPr>
          <p:spPr>
            <a:xfrm>
              <a:off x="-1961469" y="2860279"/>
              <a:ext cx="1040902" cy="1500745"/>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7DD1C10D-C0CF-4731-9EED-87F0E141D878}"/>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REDES DE AGUA POTABLE</a:t>
              </a:r>
              <a:endParaRPr lang="es-CO" sz="1200">
                <a:solidFill>
                  <a:schemeClr val="bg1"/>
                </a:solidFill>
              </a:endParaRPr>
            </a:p>
          </p:txBody>
        </p:sp>
      </p:grpSp>
      <p:grpSp>
        <p:nvGrpSpPr>
          <p:cNvPr id="36" name="Grupo 35">
            <a:extLst>
              <a:ext uri="{FF2B5EF4-FFF2-40B4-BE49-F238E27FC236}">
                <a16:creationId xmlns:a16="http://schemas.microsoft.com/office/drawing/2014/main" id="{B403A105-9CB3-8D95-E3BE-10E82F8B9719}"/>
              </a:ext>
            </a:extLst>
          </p:cNvPr>
          <p:cNvGrpSpPr/>
          <p:nvPr/>
        </p:nvGrpSpPr>
        <p:grpSpPr>
          <a:xfrm>
            <a:off x="90287" y="2081540"/>
            <a:ext cx="3948093" cy="1372328"/>
            <a:chOff x="4121953" y="1089022"/>
            <a:chExt cx="3948093" cy="1372328"/>
          </a:xfrm>
        </p:grpSpPr>
        <p:sp>
          <p:nvSpPr>
            <p:cNvPr id="12" name="Rectángulo: esquinas redondeadas 11">
              <a:extLst>
                <a:ext uri="{FF2B5EF4-FFF2-40B4-BE49-F238E27FC236}">
                  <a16:creationId xmlns:a16="http://schemas.microsoft.com/office/drawing/2014/main" id="{B12FCDB8-FAA9-AD8C-60B8-D13EA3ABD60D}"/>
                </a:ext>
              </a:extLst>
            </p:cNvPr>
            <p:cNvSpPr/>
            <p:nvPr/>
          </p:nvSpPr>
          <p:spPr>
            <a:xfrm>
              <a:off x="4121953" y="1089023"/>
              <a:ext cx="3948093" cy="1372327"/>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C3DDD021-D7D8-DA6B-C584-397C974CDAD7}"/>
                </a:ext>
              </a:extLst>
            </p:cNvPr>
            <p:cNvSpPr/>
            <p:nvPr/>
          </p:nvSpPr>
          <p:spPr>
            <a:xfrm>
              <a:off x="4335083" y="1089022"/>
              <a:ext cx="3545183" cy="24405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SISTEMAS DE BOMBEO</a:t>
              </a:r>
            </a:p>
          </p:txBody>
        </p:sp>
      </p:grpSp>
      <p:grpSp>
        <p:nvGrpSpPr>
          <p:cNvPr id="14" name="Grupo 13">
            <a:extLst>
              <a:ext uri="{FF2B5EF4-FFF2-40B4-BE49-F238E27FC236}">
                <a16:creationId xmlns:a16="http://schemas.microsoft.com/office/drawing/2014/main" id="{5F8FD063-4AF6-338B-5CEE-CD5A96C2106D}"/>
              </a:ext>
            </a:extLst>
          </p:cNvPr>
          <p:cNvGrpSpPr/>
          <p:nvPr/>
        </p:nvGrpSpPr>
        <p:grpSpPr>
          <a:xfrm>
            <a:off x="101961" y="3539887"/>
            <a:ext cx="3948093" cy="1314976"/>
            <a:chOff x="-1961469" y="2860279"/>
            <a:chExt cx="1040902" cy="1651341"/>
          </a:xfrm>
        </p:grpSpPr>
        <p:sp>
          <p:nvSpPr>
            <p:cNvPr id="16" name="Rectángulo: esquinas redondeadas 15">
              <a:extLst>
                <a:ext uri="{FF2B5EF4-FFF2-40B4-BE49-F238E27FC236}">
                  <a16:creationId xmlns:a16="http://schemas.microsoft.com/office/drawing/2014/main" id="{E2A5BD86-F2CF-D83F-7E6F-2C4C8CBB9E63}"/>
                </a:ext>
              </a:extLst>
            </p:cNvPr>
            <p:cNvSpPr/>
            <p:nvPr/>
          </p:nvSpPr>
          <p:spPr>
            <a:xfrm>
              <a:off x="-1961469" y="2860280"/>
              <a:ext cx="1040902" cy="1651340"/>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9A85B955-6950-1BB2-4933-C3B7349E47FD}"/>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REDES SANITARIAS Y DRENAJE</a:t>
              </a:r>
            </a:p>
          </p:txBody>
        </p:sp>
      </p:grpSp>
      <p:grpSp>
        <p:nvGrpSpPr>
          <p:cNvPr id="23" name="Grupo 22">
            <a:extLst>
              <a:ext uri="{FF2B5EF4-FFF2-40B4-BE49-F238E27FC236}">
                <a16:creationId xmlns:a16="http://schemas.microsoft.com/office/drawing/2014/main" id="{BF088D7F-E727-2088-08BA-594548A66288}"/>
              </a:ext>
            </a:extLst>
          </p:cNvPr>
          <p:cNvGrpSpPr/>
          <p:nvPr/>
        </p:nvGrpSpPr>
        <p:grpSpPr>
          <a:xfrm>
            <a:off x="90288" y="5031995"/>
            <a:ext cx="3948093" cy="1443413"/>
            <a:chOff x="-1961469" y="2860279"/>
            <a:chExt cx="1040902" cy="1812631"/>
          </a:xfrm>
        </p:grpSpPr>
        <p:sp>
          <p:nvSpPr>
            <p:cNvPr id="24" name="Rectángulo: esquinas redondeadas 23">
              <a:extLst>
                <a:ext uri="{FF2B5EF4-FFF2-40B4-BE49-F238E27FC236}">
                  <a16:creationId xmlns:a16="http://schemas.microsoft.com/office/drawing/2014/main" id="{EB05B861-4977-3950-92F5-43F8A2F1F05A}"/>
                </a:ext>
              </a:extLst>
            </p:cNvPr>
            <p:cNvSpPr/>
            <p:nvPr/>
          </p:nvSpPr>
          <p:spPr>
            <a:xfrm>
              <a:off x="-1961469" y="2860280"/>
              <a:ext cx="1040902" cy="1812630"/>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9D1D4D13-E480-9B7C-EFD7-8BE546542EA0}"/>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SISTEMAS DE AGUAS LLUVIAS</a:t>
              </a:r>
            </a:p>
          </p:txBody>
        </p:sp>
      </p:grpSp>
      <p:grpSp>
        <p:nvGrpSpPr>
          <p:cNvPr id="26" name="Grupo 25">
            <a:extLst>
              <a:ext uri="{FF2B5EF4-FFF2-40B4-BE49-F238E27FC236}">
                <a16:creationId xmlns:a16="http://schemas.microsoft.com/office/drawing/2014/main" id="{5F0665E5-6FA9-2759-B942-442932552FF5}"/>
              </a:ext>
            </a:extLst>
          </p:cNvPr>
          <p:cNvGrpSpPr/>
          <p:nvPr/>
        </p:nvGrpSpPr>
        <p:grpSpPr>
          <a:xfrm>
            <a:off x="4121953" y="4996305"/>
            <a:ext cx="3948093" cy="1479105"/>
            <a:chOff x="-1961469" y="2860279"/>
            <a:chExt cx="1040902" cy="1857453"/>
          </a:xfrm>
        </p:grpSpPr>
        <p:sp>
          <p:nvSpPr>
            <p:cNvPr id="27" name="Rectángulo: esquinas redondeadas 26">
              <a:extLst>
                <a:ext uri="{FF2B5EF4-FFF2-40B4-BE49-F238E27FC236}">
                  <a16:creationId xmlns:a16="http://schemas.microsoft.com/office/drawing/2014/main" id="{61F6133E-D1ED-C3F9-1C69-992ECC2C1A75}"/>
                </a:ext>
              </a:extLst>
            </p:cNvPr>
            <p:cNvSpPr/>
            <p:nvPr/>
          </p:nvSpPr>
          <p:spPr>
            <a:xfrm>
              <a:off x="-1961469" y="2860280"/>
              <a:ext cx="1040902" cy="1857452"/>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esquinas redondeadas 27">
              <a:extLst>
                <a:ext uri="{FF2B5EF4-FFF2-40B4-BE49-F238E27FC236}">
                  <a16:creationId xmlns:a16="http://schemas.microsoft.com/office/drawing/2014/main" id="{FD959F2F-452B-FBB6-7EF5-D9EAFDEC427B}"/>
                </a:ext>
              </a:extLst>
            </p:cNvPr>
            <p:cNvSpPr/>
            <p:nvPr/>
          </p:nvSpPr>
          <p:spPr>
            <a:xfrm>
              <a:off x="-1905278" y="2860279"/>
              <a:ext cx="934676" cy="30647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RED CONTRA INCENDIOS</a:t>
              </a:r>
              <a:endParaRPr lang="es-CO" sz="1200">
                <a:solidFill>
                  <a:srgbClr val="FF0000"/>
                </a:solidFill>
              </a:endParaRPr>
            </a:p>
          </p:txBody>
        </p:sp>
      </p:grpSp>
      <p:grpSp>
        <p:nvGrpSpPr>
          <p:cNvPr id="29" name="Grupo 28">
            <a:extLst>
              <a:ext uri="{FF2B5EF4-FFF2-40B4-BE49-F238E27FC236}">
                <a16:creationId xmlns:a16="http://schemas.microsoft.com/office/drawing/2014/main" id="{745DE679-F116-A062-1EF6-493AF79D7E7F}"/>
              </a:ext>
            </a:extLst>
          </p:cNvPr>
          <p:cNvGrpSpPr/>
          <p:nvPr/>
        </p:nvGrpSpPr>
        <p:grpSpPr>
          <a:xfrm>
            <a:off x="8153618" y="4996303"/>
            <a:ext cx="3948093" cy="1449368"/>
            <a:chOff x="-1961469" y="2860279"/>
            <a:chExt cx="1040902" cy="1820110"/>
          </a:xfrm>
        </p:grpSpPr>
        <p:sp>
          <p:nvSpPr>
            <p:cNvPr id="30" name="Rectángulo: esquinas redondeadas 29">
              <a:extLst>
                <a:ext uri="{FF2B5EF4-FFF2-40B4-BE49-F238E27FC236}">
                  <a16:creationId xmlns:a16="http://schemas.microsoft.com/office/drawing/2014/main" id="{B4B34A1D-1DFB-C3EA-9FEB-97A39C6A086C}"/>
                </a:ext>
              </a:extLst>
            </p:cNvPr>
            <p:cNvSpPr/>
            <p:nvPr/>
          </p:nvSpPr>
          <p:spPr>
            <a:xfrm>
              <a:off x="-1961469" y="2860280"/>
              <a:ext cx="1040902" cy="1820109"/>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esquinas redondeadas 30">
              <a:extLst>
                <a:ext uri="{FF2B5EF4-FFF2-40B4-BE49-F238E27FC236}">
                  <a16:creationId xmlns:a16="http://schemas.microsoft.com/office/drawing/2014/main" id="{1F8E6C03-1DBF-BB6F-D1CD-B25203BA2174}"/>
                </a:ext>
              </a:extLst>
            </p:cNvPr>
            <p:cNvSpPr/>
            <p:nvPr/>
          </p:nvSpPr>
          <p:spPr>
            <a:xfrm>
              <a:off x="-1905278" y="2860279"/>
              <a:ext cx="934676" cy="31038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RED DE GAS NATURAL</a:t>
              </a:r>
              <a:endParaRPr lang="es-CO" sz="1200">
                <a:solidFill>
                  <a:srgbClr val="FF0000"/>
                </a:solidFill>
              </a:endParaRPr>
            </a:p>
          </p:txBody>
        </p:sp>
      </p:grpSp>
      <p:sp>
        <p:nvSpPr>
          <p:cNvPr id="35" name="CuadroTexto 34">
            <a:extLst>
              <a:ext uri="{FF2B5EF4-FFF2-40B4-BE49-F238E27FC236}">
                <a16:creationId xmlns:a16="http://schemas.microsoft.com/office/drawing/2014/main" id="{43E90DC3-D277-118C-AEF8-8D8437B878E3}"/>
              </a:ext>
            </a:extLst>
          </p:cNvPr>
          <p:cNvSpPr txBox="1"/>
          <p:nvPr/>
        </p:nvSpPr>
        <p:spPr>
          <a:xfrm>
            <a:off x="216680" y="1040477"/>
            <a:ext cx="3718657" cy="1015663"/>
          </a:xfrm>
          <a:prstGeom prst="rect">
            <a:avLst/>
          </a:prstGeom>
          <a:noFill/>
        </p:spPr>
        <p:txBody>
          <a:bodyPr wrap="square">
            <a:spAutoFit/>
          </a:bodyPr>
          <a:lstStyle/>
          <a:p>
            <a:pPr marL="85725" algn="just"/>
            <a:r>
              <a:rPr lang="es-ES" sz="1000">
                <a:latin typeface="Nunito Sans"/>
                <a:ea typeface="+mn-lt"/>
                <a:cs typeface="+mn-lt"/>
              </a:rPr>
              <a:t>La ejecución integral de los </a:t>
            </a:r>
            <a:r>
              <a:rPr lang="es-ES" sz="1000" b="1">
                <a:latin typeface="Nunito Sans"/>
                <a:ea typeface="+mn-lt"/>
                <a:cs typeface="+mn-lt"/>
              </a:rPr>
              <a:t>sistemas hidrosanitarios y la implementación de una red de agua potable </a:t>
            </a:r>
            <a:r>
              <a:rPr lang="es-ES" sz="1000">
                <a:latin typeface="Nunito Sans"/>
                <a:ea typeface="+mn-lt"/>
                <a:cs typeface="+mn-lt"/>
              </a:rPr>
              <a:t>en el bloque Torre y del bloque Plataforma, incluyendo las redes de suministro de agua potable fría y caliente, la infraestructura de almacenamiento, captación, retención o regulación hidráulica que haga parte de la solución aprobada</a:t>
            </a:r>
          </a:p>
        </p:txBody>
      </p:sp>
      <p:grpSp>
        <p:nvGrpSpPr>
          <p:cNvPr id="41" name="Grupo 40">
            <a:extLst>
              <a:ext uri="{FF2B5EF4-FFF2-40B4-BE49-F238E27FC236}">
                <a16:creationId xmlns:a16="http://schemas.microsoft.com/office/drawing/2014/main" id="{709E31B4-0948-050D-FA00-5B22DB4B8B77}"/>
              </a:ext>
            </a:extLst>
          </p:cNvPr>
          <p:cNvGrpSpPr/>
          <p:nvPr/>
        </p:nvGrpSpPr>
        <p:grpSpPr>
          <a:xfrm>
            <a:off x="4201761" y="873673"/>
            <a:ext cx="7837714" cy="754663"/>
            <a:chOff x="5280726" y="5140723"/>
            <a:chExt cx="6580539" cy="754663"/>
          </a:xfrm>
        </p:grpSpPr>
        <p:sp>
          <p:nvSpPr>
            <p:cNvPr id="42" name="Rectángulo: esquinas redondeadas 41">
              <a:extLst>
                <a:ext uri="{FF2B5EF4-FFF2-40B4-BE49-F238E27FC236}">
                  <a16:creationId xmlns:a16="http://schemas.microsoft.com/office/drawing/2014/main" id="{32A4AC93-717D-E7D0-9131-1F9BC554EA54}"/>
                </a:ext>
              </a:extLst>
            </p:cNvPr>
            <p:cNvSpPr/>
            <p:nvPr/>
          </p:nvSpPr>
          <p:spPr>
            <a:xfrm>
              <a:off x="5280726" y="5140723"/>
              <a:ext cx="6580539" cy="754663"/>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CuadroTexto 42">
              <a:extLst>
                <a:ext uri="{FF2B5EF4-FFF2-40B4-BE49-F238E27FC236}">
                  <a16:creationId xmlns:a16="http://schemas.microsoft.com/office/drawing/2014/main" id="{70F0CC4F-9B79-BA37-B615-91F0DC0BC496}"/>
                </a:ext>
              </a:extLst>
            </p:cNvPr>
            <p:cNvSpPr txBox="1"/>
            <p:nvPr/>
          </p:nvSpPr>
          <p:spPr>
            <a:xfrm>
              <a:off x="5418944" y="5187500"/>
              <a:ext cx="6330305" cy="553998"/>
            </a:xfrm>
            <a:prstGeom prst="rect">
              <a:avLst/>
            </a:prstGeom>
            <a:noFill/>
          </p:spPr>
          <p:txBody>
            <a:bodyPr wrap="square" lIns="91440" tIns="45720" rIns="91440" bIns="45720" rtlCol="0" anchor="t">
              <a:spAutoFit/>
            </a:bodyPr>
            <a:lstStyle/>
            <a:p>
              <a:pPr algn="just"/>
              <a:r>
                <a:rPr lang="es-ES" sz="1000" b="1" dirty="0">
                  <a:latin typeface="Nunito Sans" pitchFamily="2" charset="0"/>
                  <a:ea typeface="+mn-lt"/>
                  <a:cs typeface="+mn-lt"/>
                </a:rPr>
                <a:t>El contratista de obra deberá llevar a cabo el suministro y la instalación, el montaje, la configuración, las pruebas requeridas y el dictamen y entrega funcional de la totalidad del sistema, comprobando la compatibilidad con el sistema que se encuentre en funcionamiento desde la fase 0 y en concordancia con los requerimientos del operador.</a:t>
              </a:r>
            </a:p>
          </p:txBody>
        </p:sp>
      </p:grpSp>
      <p:pic>
        <p:nvPicPr>
          <p:cNvPr id="2" name="Imagen 1" descr="Diagrama&#10;&#10;El contenido generado por IA puede ser incorrecto.">
            <a:extLst>
              <a:ext uri="{FF2B5EF4-FFF2-40B4-BE49-F238E27FC236}">
                <a16:creationId xmlns:a16="http://schemas.microsoft.com/office/drawing/2014/main" id="{299571C3-FC34-3AE7-9F0E-4FED212473A3}"/>
              </a:ext>
            </a:extLst>
          </p:cNvPr>
          <p:cNvPicPr>
            <a:picLocks noChangeAspect="1"/>
          </p:cNvPicPr>
          <p:nvPr/>
        </p:nvPicPr>
        <p:blipFill>
          <a:blip r:embed="rId2"/>
          <a:stretch>
            <a:fillRect/>
          </a:stretch>
        </p:blipFill>
        <p:spPr>
          <a:xfrm>
            <a:off x="4356374" y="1730704"/>
            <a:ext cx="4151275" cy="3044530"/>
          </a:xfrm>
          <a:prstGeom prst="rect">
            <a:avLst/>
          </a:prstGeom>
        </p:spPr>
      </p:pic>
      <p:sp>
        <p:nvSpPr>
          <p:cNvPr id="6" name="CuadroTexto 5">
            <a:extLst>
              <a:ext uri="{FF2B5EF4-FFF2-40B4-BE49-F238E27FC236}">
                <a16:creationId xmlns:a16="http://schemas.microsoft.com/office/drawing/2014/main" id="{17E7D8CE-B797-B479-FF05-1297A348C55B}"/>
              </a:ext>
            </a:extLst>
          </p:cNvPr>
          <p:cNvSpPr txBox="1"/>
          <p:nvPr/>
        </p:nvSpPr>
        <p:spPr>
          <a:xfrm>
            <a:off x="216680" y="2348847"/>
            <a:ext cx="3718657" cy="1169551"/>
          </a:xfrm>
          <a:prstGeom prst="rect">
            <a:avLst/>
          </a:prstGeom>
          <a:noFill/>
        </p:spPr>
        <p:txBody>
          <a:bodyPr wrap="square">
            <a:spAutoFit/>
          </a:bodyPr>
          <a:lstStyle/>
          <a:p>
            <a:pPr marL="85725" algn="just"/>
            <a:r>
              <a:rPr lang="es-ES" sz="1000">
                <a:latin typeface="Nunito Sans"/>
                <a:ea typeface="+mn-lt"/>
                <a:cs typeface="+mn-lt"/>
              </a:rPr>
              <a:t>La localización de este elemento se presenta en la </a:t>
            </a:r>
            <a:r>
              <a:rPr lang="es-ES" sz="1000" b="1">
                <a:latin typeface="Nunito Sans"/>
                <a:ea typeface="+mn-lt"/>
                <a:cs typeface="+mn-lt"/>
              </a:rPr>
              <a:t>zona exterior del edificio principal, haciendo parte de las áreas de urbanismo del proyecto como una estructura independiente</a:t>
            </a:r>
            <a:r>
              <a:rPr lang="es-ES" sz="1000">
                <a:latin typeface="Nunito Sans"/>
                <a:ea typeface="+mn-lt"/>
                <a:cs typeface="+mn-lt"/>
              </a:rPr>
              <a:t>. Para ello el diseño consideró las presiones hidrostáticas en reposo y las acciones sísmicas que resultan en presiones hidrodinámicas en dos condiciones impulsivas y conductivas.</a:t>
            </a:r>
          </a:p>
        </p:txBody>
      </p:sp>
      <p:sp>
        <p:nvSpPr>
          <p:cNvPr id="10" name="CuadroTexto 9">
            <a:extLst>
              <a:ext uri="{FF2B5EF4-FFF2-40B4-BE49-F238E27FC236}">
                <a16:creationId xmlns:a16="http://schemas.microsoft.com/office/drawing/2014/main" id="{E0D2E2C5-C5E7-4C9C-1518-9D541B8DEC2A}"/>
              </a:ext>
            </a:extLst>
          </p:cNvPr>
          <p:cNvSpPr txBox="1"/>
          <p:nvPr/>
        </p:nvSpPr>
        <p:spPr>
          <a:xfrm>
            <a:off x="216680" y="3810909"/>
            <a:ext cx="3718657" cy="1015663"/>
          </a:xfrm>
          <a:prstGeom prst="rect">
            <a:avLst/>
          </a:prstGeom>
          <a:noFill/>
        </p:spPr>
        <p:txBody>
          <a:bodyPr wrap="square">
            <a:spAutoFit/>
          </a:bodyPr>
          <a:lstStyle/>
          <a:p>
            <a:pPr marL="85725" algn="just"/>
            <a:r>
              <a:rPr lang="es-ES" sz="1000">
                <a:latin typeface="Nunito Sans"/>
                <a:ea typeface="+mn-lt"/>
                <a:cs typeface="+mn-lt"/>
              </a:rPr>
              <a:t>La ejecución integral de los </a:t>
            </a:r>
            <a:r>
              <a:rPr lang="es-ES" sz="1000" b="1">
                <a:latin typeface="Nunito Sans"/>
                <a:ea typeface="+mn-lt"/>
                <a:cs typeface="+mn-lt"/>
              </a:rPr>
              <a:t>sistemas sanitarios y drenaje, seguido por la implementación de las redes patológicas y servidas en el bloque Torre y del bloque Plataforma</a:t>
            </a:r>
            <a:r>
              <a:rPr lang="es-ES" sz="1000">
                <a:latin typeface="Nunito Sans"/>
                <a:ea typeface="+mn-lt"/>
                <a:cs typeface="+mn-lt"/>
              </a:rPr>
              <a:t>, deben incluidos todos los materiales, equipos, accesorios, maniobras, fijaciones, uniones, sellos, soportes, pruebas, ajustes, trámites, certificaciones y documentos técnicos. </a:t>
            </a:r>
          </a:p>
        </p:txBody>
      </p:sp>
      <p:sp>
        <p:nvSpPr>
          <p:cNvPr id="11" name="CuadroTexto 10">
            <a:extLst>
              <a:ext uri="{FF2B5EF4-FFF2-40B4-BE49-F238E27FC236}">
                <a16:creationId xmlns:a16="http://schemas.microsoft.com/office/drawing/2014/main" id="{2CD7803A-3214-3A6B-31C0-F3C90C9E275E}"/>
              </a:ext>
            </a:extLst>
          </p:cNvPr>
          <p:cNvSpPr txBox="1"/>
          <p:nvPr/>
        </p:nvSpPr>
        <p:spPr>
          <a:xfrm>
            <a:off x="216680" y="5293135"/>
            <a:ext cx="3718657" cy="1169551"/>
          </a:xfrm>
          <a:prstGeom prst="rect">
            <a:avLst/>
          </a:prstGeom>
          <a:noFill/>
        </p:spPr>
        <p:txBody>
          <a:bodyPr wrap="square">
            <a:spAutoFit/>
          </a:bodyPr>
          <a:lstStyle/>
          <a:p>
            <a:pPr marL="85725" algn="just"/>
            <a:r>
              <a:rPr lang="es-ES" sz="1000">
                <a:latin typeface="Nunito Sans"/>
                <a:ea typeface="+mn-lt"/>
                <a:cs typeface="+mn-lt"/>
              </a:rPr>
              <a:t>Sistema independiente que alimenta el tanque de tormentas, este </a:t>
            </a:r>
            <a:r>
              <a:rPr lang="es-ES" sz="1000" b="1">
                <a:latin typeface="Nunito Sans"/>
                <a:ea typeface="+mn-lt"/>
                <a:cs typeface="+mn-lt"/>
              </a:rPr>
              <a:t>sistema deberá ser ajustado y optimizado para cumplir con los requerimientos técnicos y ambientales del proyecto, así como la normatividad vigente. Se deberá discriminar los elementos y equipos necesarios para la recolección, manejo, tratamiento</a:t>
            </a:r>
            <a:r>
              <a:rPr lang="es-ES" sz="1000">
                <a:latin typeface="Nunito Sans"/>
                <a:ea typeface="+mn-lt"/>
                <a:cs typeface="+mn-lt"/>
              </a:rPr>
              <a:t> y entrega a las áreas verdes perimetrales del</a:t>
            </a:r>
          </a:p>
        </p:txBody>
      </p:sp>
      <p:sp>
        <p:nvSpPr>
          <p:cNvPr id="18" name="CuadroTexto 17">
            <a:extLst>
              <a:ext uri="{FF2B5EF4-FFF2-40B4-BE49-F238E27FC236}">
                <a16:creationId xmlns:a16="http://schemas.microsoft.com/office/drawing/2014/main" id="{28B730ED-D6F5-B511-92BF-D2C364B73DD6}"/>
              </a:ext>
            </a:extLst>
          </p:cNvPr>
          <p:cNvSpPr txBox="1"/>
          <p:nvPr/>
        </p:nvSpPr>
        <p:spPr>
          <a:xfrm>
            <a:off x="4191720" y="5240355"/>
            <a:ext cx="3718657" cy="1323439"/>
          </a:xfrm>
          <a:prstGeom prst="rect">
            <a:avLst/>
          </a:prstGeom>
          <a:noFill/>
        </p:spPr>
        <p:txBody>
          <a:bodyPr wrap="square">
            <a:spAutoFit/>
          </a:bodyPr>
          <a:lstStyle/>
          <a:p>
            <a:pPr marL="85725" algn="just"/>
            <a:r>
              <a:rPr lang="es-ES" sz="1000" b="1">
                <a:latin typeface="Nunito Sans"/>
                <a:ea typeface="+mn-lt"/>
                <a:cs typeface="+mn-lt"/>
              </a:rPr>
              <a:t>El tanque y la red contra incendios deberán ejecutarse conforme a las condicionantes físicas del Edificio Central y a la normativa vigente aplicable</a:t>
            </a:r>
            <a:r>
              <a:rPr lang="es-ES" sz="1000">
                <a:latin typeface="Nunito Sans"/>
                <a:ea typeface="+mn-lt"/>
                <a:cs typeface="+mn-lt"/>
              </a:rPr>
              <a:t>. El alcance incluye el suministro e instalación de materiales certificados, la ejecución de pruebas hidráulicas y de funcionamiento, la realización de ajustes y puesta en marcha, así como la gestión de trámites, inspecciones y la obtención de las certificaciones requeridas para su operación.</a:t>
            </a:r>
          </a:p>
        </p:txBody>
      </p:sp>
      <p:sp>
        <p:nvSpPr>
          <p:cNvPr id="19" name="CuadroTexto 18">
            <a:extLst>
              <a:ext uri="{FF2B5EF4-FFF2-40B4-BE49-F238E27FC236}">
                <a16:creationId xmlns:a16="http://schemas.microsoft.com/office/drawing/2014/main" id="{72E73646-C3DB-3ABD-C20C-FE594B628694}"/>
              </a:ext>
            </a:extLst>
          </p:cNvPr>
          <p:cNvSpPr txBox="1"/>
          <p:nvPr/>
        </p:nvSpPr>
        <p:spPr>
          <a:xfrm>
            <a:off x="8203154" y="5280427"/>
            <a:ext cx="3718657" cy="1015663"/>
          </a:xfrm>
          <a:prstGeom prst="rect">
            <a:avLst/>
          </a:prstGeom>
          <a:noFill/>
        </p:spPr>
        <p:txBody>
          <a:bodyPr wrap="square">
            <a:spAutoFit/>
          </a:bodyPr>
          <a:lstStyle/>
          <a:p>
            <a:pPr marL="85725" algn="just"/>
            <a:r>
              <a:rPr lang="es-ES" sz="1000">
                <a:latin typeface="Nunito Sans"/>
                <a:ea typeface="+mn-lt"/>
                <a:cs typeface="+mn-lt"/>
              </a:rPr>
              <a:t>Para la ejecución e implementación integral de la red de gas natural, </a:t>
            </a:r>
            <a:r>
              <a:rPr lang="es-ES" sz="1000" b="1">
                <a:latin typeface="Nunito Sans"/>
                <a:ea typeface="+mn-lt"/>
                <a:cs typeface="+mn-lt"/>
              </a:rPr>
              <a:t>se deben incluidos todos los materiales, equipos, accesorios, maniobras, fijaciones, uniones, sellos, soportes, pruebas, ajustes, trámites, certificaciones y documentos técnicos para dar cumplimiento a la norma vigente aplicable</a:t>
            </a:r>
            <a:r>
              <a:rPr lang="es-ES" sz="1000">
                <a:latin typeface="Nunito Sans"/>
                <a:ea typeface="+mn-lt"/>
                <a:cs typeface="+mn-lt"/>
              </a:rPr>
              <a:t>.</a:t>
            </a:r>
          </a:p>
        </p:txBody>
      </p:sp>
      <p:sp>
        <p:nvSpPr>
          <p:cNvPr id="5" name="Rectángulo 5">
            <a:extLst>
              <a:ext uri="{FF2B5EF4-FFF2-40B4-BE49-F238E27FC236}">
                <a16:creationId xmlns:a16="http://schemas.microsoft.com/office/drawing/2014/main" id="{BB1A93D5-577F-018C-6558-A6AE818A8851}"/>
              </a:ext>
            </a:extLst>
          </p:cNvPr>
          <p:cNvSpPr/>
          <p:nvPr/>
        </p:nvSpPr>
        <p:spPr>
          <a:xfrm>
            <a:off x="213515" y="71448"/>
            <a:ext cx="11231247"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4. Alcance y actividades a vigilar por el Interventor en el Componente 2: Construcción.</a:t>
            </a:r>
          </a:p>
        </p:txBody>
      </p:sp>
    </p:spTree>
    <p:extLst>
      <p:ext uri="{BB962C8B-B14F-4D97-AF65-F5344CB8AC3E}">
        <p14:creationId xmlns:p14="http://schemas.microsoft.com/office/powerpoint/2010/main" val="3954290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DCA7F-9B9E-6393-D1B5-B3CC661E89E1}"/>
            </a:ext>
          </a:extLst>
        </p:cNvPr>
        <p:cNvGrpSpPr/>
        <p:nvPr/>
      </p:nvGrpSpPr>
      <p:grpSpPr>
        <a:xfrm>
          <a:off x="0" y="0"/>
          <a:ext cx="0" cy="0"/>
          <a:chOff x="0" y="0"/>
          <a:chExt cx="0" cy="0"/>
        </a:xfrm>
      </p:grpSpPr>
      <p:sp>
        <p:nvSpPr>
          <p:cNvPr id="33" name="Rectángulo 2">
            <a:extLst>
              <a:ext uri="{FF2B5EF4-FFF2-40B4-BE49-F238E27FC236}">
                <a16:creationId xmlns:a16="http://schemas.microsoft.com/office/drawing/2014/main" id="{80CE2BDB-FFAC-E1B8-8CB8-229E15301AAB}"/>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E3EFE11A-F14D-E256-5A82-3B540A7789A9}"/>
              </a:ext>
            </a:extLst>
          </p:cNvPr>
          <p:cNvSpPr txBox="1"/>
          <p:nvPr/>
        </p:nvSpPr>
        <p:spPr>
          <a:xfrm>
            <a:off x="478581" y="469530"/>
            <a:ext cx="4410919" cy="584775"/>
          </a:xfrm>
          <a:prstGeom prst="rect">
            <a:avLst/>
          </a:prstGeom>
          <a:noFill/>
        </p:spPr>
        <p:txBody>
          <a:bodyPr wrap="square" lIns="91440" tIns="45720" rIns="91440" bIns="45720" rtlCol="0" anchor="t">
            <a:spAutoFit/>
          </a:bodyPr>
          <a:lstStyle/>
          <a:p>
            <a:r>
              <a:rPr lang="es-ES" sz="1600" b="1" dirty="0">
                <a:latin typeface="Nunito"/>
              </a:rPr>
              <a:t>4.10 Red HVAC- Aire acondicionado y ventilación mecánica.</a:t>
            </a:r>
          </a:p>
        </p:txBody>
      </p:sp>
      <p:sp>
        <p:nvSpPr>
          <p:cNvPr id="2" name="CuadroTexto 1">
            <a:extLst>
              <a:ext uri="{FF2B5EF4-FFF2-40B4-BE49-F238E27FC236}">
                <a16:creationId xmlns:a16="http://schemas.microsoft.com/office/drawing/2014/main" id="{6E494C7C-8C25-D496-97B1-D5C7D508017B}"/>
              </a:ext>
            </a:extLst>
          </p:cNvPr>
          <p:cNvSpPr txBox="1"/>
          <p:nvPr/>
        </p:nvSpPr>
        <p:spPr>
          <a:xfrm>
            <a:off x="6231681" y="469530"/>
            <a:ext cx="2645619" cy="338554"/>
          </a:xfrm>
          <a:prstGeom prst="rect">
            <a:avLst/>
          </a:prstGeom>
          <a:noFill/>
        </p:spPr>
        <p:txBody>
          <a:bodyPr wrap="square" lIns="91440" tIns="45720" rIns="91440" bIns="45720" rtlCol="0" anchor="t">
            <a:spAutoFit/>
          </a:bodyPr>
          <a:lstStyle/>
          <a:p>
            <a:r>
              <a:rPr lang="es-ES" sz="1600" b="1" dirty="0">
                <a:latin typeface="Nunito"/>
              </a:rPr>
              <a:t>4.11 Gases medicinales.</a:t>
            </a:r>
          </a:p>
        </p:txBody>
      </p:sp>
      <p:pic>
        <p:nvPicPr>
          <p:cNvPr id="4" name="Imagen 3">
            <a:extLst>
              <a:ext uri="{FF2B5EF4-FFF2-40B4-BE49-F238E27FC236}">
                <a16:creationId xmlns:a16="http://schemas.microsoft.com/office/drawing/2014/main" id="{DBAB6383-F2E1-B4D5-D38F-A0E8BF465E8E}"/>
              </a:ext>
            </a:extLst>
          </p:cNvPr>
          <p:cNvPicPr>
            <a:picLocks noChangeAspect="1"/>
          </p:cNvPicPr>
          <p:nvPr/>
        </p:nvPicPr>
        <p:blipFill>
          <a:blip r:embed="rId2"/>
          <a:stretch>
            <a:fillRect/>
          </a:stretch>
        </p:blipFill>
        <p:spPr>
          <a:xfrm>
            <a:off x="401466" y="1206167"/>
            <a:ext cx="4839648" cy="2451434"/>
          </a:xfrm>
          <a:prstGeom prst="rect">
            <a:avLst/>
          </a:prstGeom>
        </p:spPr>
      </p:pic>
      <p:grpSp>
        <p:nvGrpSpPr>
          <p:cNvPr id="6" name="Grupo 5">
            <a:extLst>
              <a:ext uri="{FF2B5EF4-FFF2-40B4-BE49-F238E27FC236}">
                <a16:creationId xmlns:a16="http://schemas.microsoft.com/office/drawing/2014/main" id="{D0E24DDA-DE97-664B-DA96-934A1A26F14C}"/>
              </a:ext>
            </a:extLst>
          </p:cNvPr>
          <p:cNvGrpSpPr/>
          <p:nvPr/>
        </p:nvGrpSpPr>
        <p:grpSpPr>
          <a:xfrm>
            <a:off x="5867938" y="4233848"/>
            <a:ext cx="6235162" cy="2428169"/>
            <a:chOff x="4686838" y="1558265"/>
            <a:chExt cx="7505162" cy="2922747"/>
          </a:xfrm>
        </p:grpSpPr>
        <p:pic>
          <p:nvPicPr>
            <p:cNvPr id="7" name="Imagen 6">
              <a:extLst>
                <a:ext uri="{FF2B5EF4-FFF2-40B4-BE49-F238E27FC236}">
                  <a16:creationId xmlns:a16="http://schemas.microsoft.com/office/drawing/2014/main" id="{38BE0904-FC70-E2E7-858A-66E774671481}"/>
                </a:ext>
              </a:extLst>
            </p:cNvPr>
            <p:cNvPicPr>
              <a:picLocks noChangeAspect="1"/>
            </p:cNvPicPr>
            <p:nvPr/>
          </p:nvPicPr>
          <p:blipFill>
            <a:blip r:embed="rId3">
              <a:extLst>
                <a:ext uri="{28A0092B-C50C-407E-A947-70E740481C1C}">
                  <a14:useLocalDpi xmlns:a14="http://schemas.microsoft.com/office/drawing/2010/main" val="0"/>
                </a:ext>
              </a:extLst>
            </a:blip>
            <a:srcRect r="30639"/>
            <a:stretch>
              <a:fillRect/>
            </a:stretch>
          </p:blipFill>
          <p:spPr>
            <a:xfrm>
              <a:off x="4686838" y="1674351"/>
              <a:ext cx="7505162" cy="2488691"/>
            </a:xfrm>
            <a:prstGeom prst="rect">
              <a:avLst/>
            </a:prstGeom>
          </p:spPr>
        </p:pic>
        <p:sp>
          <p:nvSpPr>
            <p:cNvPr id="8" name="Rectángulo 7">
              <a:extLst>
                <a:ext uri="{FF2B5EF4-FFF2-40B4-BE49-F238E27FC236}">
                  <a16:creationId xmlns:a16="http://schemas.microsoft.com/office/drawing/2014/main" id="{43C213C2-998B-0D45-7986-D8F477C63B82}"/>
                </a:ext>
              </a:extLst>
            </p:cNvPr>
            <p:cNvSpPr/>
            <p:nvPr/>
          </p:nvSpPr>
          <p:spPr>
            <a:xfrm>
              <a:off x="5186193" y="3957370"/>
              <a:ext cx="475488" cy="16459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2B39F600-3629-7B02-F6A1-21088492B25B}"/>
                </a:ext>
              </a:extLst>
            </p:cNvPr>
            <p:cNvSpPr txBox="1"/>
            <p:nvPr/>
          </p:nvSpPr>
          <p:spPr>
            <a:xfrm>
              <a:off x="4688126" y="4234791"/>
              <a:ext cx="6098344" cy="246221"/>
            </a:xfrm>
            <a:prstGeom prst="rect">
              <a:avLst/>
            </a:prstGeom>
            <a:noFill/>
          </p:spPr>
          <p:txBody>
            <a:bodyPr wrap="square" lIns="91440" tIns="45720" rIns="91440" bIns="45720" anchor="t">
              <a:spAutoFit/>
            </a:bodyPr>
            <a:lstStyle/>
            <a:p>
              <a:r>
                <a:rPr lang="es-CO" sz="1000" b="1">
                  <a:latin typeface="Nunito Sans" pitchFamily="2" charset="0"/>
                  <a:ea typeface="Calibri" panose="020F0502020204030204"/>
                  <a:cs typeface="Times New Roman"/>
                </a:rPr>
                <a:t>Ubicación central de gases (Plantas productoras de oxígeno)</a:t>
              </a:r>
            </a:p>
          </p:txBody>
        </p:sp>
        <p:sp>
          <p:nvSpPr>
            <p:cNvPr id="10" name="Rectángulo 8">
              <a:extLst>
                <a:ext uri="{FF2B5EF4-FFF2-40B4-BE49-F238E27FC236}">
                  <a16:creationId xmlns:a16="http://schemas.microsoft.com/office/drawing/2014/main" id="{FA23147C-6A0B-04D9-557D-89EDCE0BCCC4}"/>
                </a:ext>
              </a:extLst>
            </p:cNvPr>
            <p:cNvSpPr/>
            <p:nvPr/>
          </p:nvSpPr>
          <p:spPr>
            <a:xfrm>
              <a:off x="4690892" y="3662095"/>
              <a:ext cx="237363" cy="21221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1">
              <a:extLst>
                <a:ext uri="{FF2B5EF4-FFF2-40B4-BE49-F238E27FC236}">
                  <a16:creationId xmlns:a16="http://schemas.microsoft.com/office/drawing/2014/main" id="{57CC7FF2-2506-637F-3D99-37BA7C23DE49}"/>
                </a:ext>
              </a:extLst>
            </p:cNvPr>
            <p:cNvSpPr txBox="1"/>
            <p:nvPr/>
          </p:nvSpPr>
          <p:spPr>
            <a:xfrm>
              <a:off x="6088301" y="1815440"/>
              <a:ext cx="2069269" cy="246221"/>
            </a:xfrm>
            <a:prstGeom prst="rect">
              <a:avLst/>
            </a:prstGeom>
            <a:noFill/>
          </p:spPr>
          <p:txBody>
            <a:bodyPr wrap="square" lIns="91440" tIns="45720" rIns="91440" bIns="45720" anchor="t">
              <a:spAutoFit/>
            </a:bodyPr>
            <a:lstStyle/>
            <a:p>
              <a:r>
                <a:rPr lang="es-CO" sz="1000" b="1">
                  <a:latin typeface="Nunito Sans"/>
                  <a:ea typeface="Calibri" panose="020F0502020204030204"/>
                  <a:cs typeface="Times New Roman"/>
                </a:rPr>
                <a:t>Plantas productoras de oxígeno</a:t>
              </a:r>
            </a:p>
          </p:txBody>
        </p:sp>
        <p:sp>
          <p:nvSpPr>
            <p:cNvPr id="12" name="CuadroTexto 11">
              <a:extLst>
                <a:ext uri="{FF2B5EF4-FFF2-40B4-BE49-F238E27FC236}">
                  <a16:creationId xmlns:a16="http://schemas.microsoft.com/office/drawing/2014/main" id="{E067FA1A-B8E7-B23A-9629-FE42E166C335}"/>
                </a:ext>
              </a:extLst>
            </p:cNvPr>
            <p:cNvSpPr txBox="1"/>
            <p:nvPr/>
          </p:nvSpPr>
          <p:spPr>
            <a:xfrm>
              <a:off x="6107351" y="1558265"/>
              <a:ext cx="2069269" cy="246221"/>
            </a:xfrm>
            <a:prstGeom prst="rect">
              <a:avLst/>
            </a:prstGeom>
            <a:noFill/>
          </p:spPr>
          <p:txBody>
            <a:bodyPr wrap="square" lIns="91440" tIns="45720" rIns="91440" bIns="45720" anchor="t">
              <a:spAutoFit/>
            </a:bodyPr>
            <a:lstStyle/>
            <a:p>
              <a:r>
                <a:rPr lang="es-CO" sz="1000" b="1">
                  <a:latin typeface="Nunito Sans"/>
                  <a:ea typeface="Calibri" panose="020F0502020204030204"/>
                  <a:cs typeface="Times New Roman"/>
                </a:rPr>
                <a:t>Tanque de Respaldo</a:t>
              </a:r>
            </a:p>
          </p:txBody>
        </p:sp>
        <p:cxnSp>
          <p:nvCxnSpPr>
            <p:cNvPr id="13" name="Connector: Elbow 10">
              <a:extLst>
                <a:ext uri="{FF2B5EF4-FFF2-40B4-BE49-F238E27FC236}">
                  <a16:creationId xmlns:a16="http://schemas.microsoft.com/office/drawing/2014/main" id="{05173C9A-C1AD-C9FA-50F8-F3D8AD186C5F}"/>
                </a:ext>
              </a:extLst>
            </p:cNvPr>
            <p:cNvCxnSpPr/>
            <p:nvPr/>
          </p:nvCxnSpPr>
          <p:spPr>
            <a:xfrm flipH="1">
              <a:off x="5676900" y="1933575"/>
              <a:ext cx="390525" cy="2105025"/>
            </a:xfrm>
            <a:prstGeom prst="bentConnector3">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2">
              <a:extLst>
                <a:ext uri="{FF2B5EF4-FFF2-40B4-BE49-F238E27FC236}">
                  <a16:creationId xmlns:a16="http://schemas.microsoft.com/office/drawing/2014/main" id="{0068F44D-59FC-A18F-7EAB-8C0D512CE997}"/>
                </a:ext>
              </a:extLst>
            </p:cNvPr>
            <p:cNvCxnSpPr>
              <a:cxnSpLocks/>
            </p:cNvCxnSpPr>
            <p:nvPr/>
          </p:nvCxnSpPr>
          <p:spPr>
            <a:xfrm flipH="1">
              <a:off x="4943475" y="1676400"/>
              <a:ext cx="1123950" cy="2095500"/>
            </a:xfrm>
            <a:prstGeom prst="bentConnector3">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upo 4">
            <a:extLst>
              <a:ext uri="{FF2B5EF4-FFF2-40B4-BE49-F238E27FC236}">
                <a16:creationId xmlns:a16="http://schemas.microsoft.com/office/drawing/2014/main" id="{1240A100-03C8-C450-40A2-6BAAA8A6D4C0}"/>
              </a:ext>
            </a:extLst>
          </p:cNvPr>
          <p:cNvGrpSpPr/>
          <p:nvPr/>
        </p:nvGrpSpPr>
        <p:grpSpPr>
          <a:xfrm>
            <a:off x="357062" y="4221992"/>
            <a:ext cx="4884052" cy="2297680"/>
            <a:chOff x="-1961469" y="2860280"/>
            <a:chExt cx="1040902" cy="2885416"/>
          </a:xfrm>
        </p:grpSpPr>
        <p:sp>
          <p:nvSpPr>
            <p:cNvPr id="16" name="Rectángulo: esquinas redondeadas 15">
              <a:extLst>
                <a:ext uri="{FF2B5EF4-FFF2-40B4-BE49-F238E27FC236}">
                  <a16:creationId xmlns:a16="http://schemas.microsoft.com/office/drawing/2014/main" id="{2F810593-5F43-0F75-9450-87B07C61B5E9}"/>
                </a:ext>
              </a:extLst>
            </p:cNvPr>
            <p:cNvSpPr/>
            <p:nvPr/>
          </p:nvSpPr>
          <p:spPr>
            <a:xfrm>
              <a:off x="-1961469" y="2860280"/>
              <a:ext cx="1040902" cy="2885416"/>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esquinas redondeadas 16">
              <a:extLst>
                <a:ext uri="{FF2B5EF4-FFF2-40B4-BE49-F238E27FC236}">
                  <a16:creationId xmlns:a16="http://schemas.microsoft.com/office/drawing/2014/main" id="{29AB0B39-6C28-A78B-167B-6D2AB9A5A5F2}"/>
                </a:ext>
              </a:extLst>
            </p:cNvPr>
            <p:cNvSpPr/>
            <p:nvPr/>
          </p:nvSpPr>
          <p:spPr>
            <a:xfrm>
              <a:off x="-1905278" y="2860280"/>
              <a:ext cx="934676" cy="21375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CO" sz="1200">
                <a:solidFill>
                  <a:schemeClr val="bg1"/>
                </a:solidFill>
              </a:endParaRPr>
            </a:p>
          </p:txBody>
        </p:sp>
      </p:grpSp>
      <p:sp>
        <p:nvSpPr>
          <p:cNvPr id="18" name="CuadroTexto 17">
            <a:extLst>
              <a:ext uri="{FF2B5EF4-FFF2-40B4-BE49-F238E27FC236}">
                <a16:creationId xmlns:a16="http://schemas.microsoft.com/office/drawing/2014/main" id="{9D890BAB-1DF3-E464-DE86-4BC5752CE959}"/>
              </a:ext>
            </a:extLst>
          </p:cNvPr>
          <p:cNvSpPr txBox="1"/>
          <p:nvPr/>
        </p:nvSpPr>
        <p:spPr>
          <a:xfrm>
            <a:off x="478581" y="4444752"/>
            <a:ext cx="4527762" cy="1938992"/>
          </a:xfrm>
          <a:prstGeom prst="rect">
            <a:avLst/>
          </a:prstGeom>
          <a:noFill/>
        </p:spPr>
        <p:txBody>
          <a:bodyPr wrap="square">
            <a:spAutoFit/>
          </a:bodyPr>
          <a:lstStyle/>
          <a:p>
            <a:pPr marL="85725" algn="just"/>
            <a:r>
              <a:rPr lang="es-ES" sz="1000">
                <a:latin typeface="Nunito Sans"/>
                <a:ea typeface="+mn-lt"/>
                <a:cs typeface="+mn-lt"/>
              </a:rPr>
              <a:t>La ejecución integral de las obras correspondientes a los </a:t>
            </a:r>
            <a:r>
              <a:rPr lang="es-ES" sz="1000" b="1">
                <a:latin typeface="Nunito Sans"/>
                <a:ea typeface="+mn-lt"/>
                <a:cs typeface="+mn-lt"/>
              </a:rPr>
              <a:t>sistemas de climatización, ventilación mecánica, extracción y enfriamiento (HVAC) del proyecto, incluyendo el suministro, instalación, integración, pruebas, balanceo y puesta en operación de todos los equipos, redes y componentes asociado</a:t>
            </a:r>
            <a:r>
              <a:rPr lang="es-ES" sz="1000">
                <a:latin typeface="Nunito Sans"/>
                <a:ea typeface="+mn-lt"/>
                <a:cs typeface="+mn-lt"/>
              </a:rPr>
              <a:t>s, con base en los estudios y diseños desarrollados a nivel de ingeniería de detalle en el Componente 1 – Estudios y Diseños. En el marco del esquema contractual de llave en mano</a:t>
            </a:r>
            <a:r>
              <a:rPr lang="es-ES" sz="1000" b="1">
                <a:latin typeface="Nunito Sans"/>
                <a:ea typeface="+mn-lt"/>
                <a:cs typeface="+mn-lt"/>
              </a:rPr>
              <a:t>, el alcance incluye todos los elementos, equipos, accesorios, soportes, aislamientos, instrumentación, sistemas de control y demás componentes requeridos para garantizar el funcionamiento integral del sistema HVAC</a:t>
            </a:r>
            <a:r>
              <a:rPr lang="es-ES" sz="1000">
                <a:latin typeface="Nunito Sans"/>
                <a:ea typeface="+mn-lt"/>
                <a:cs typeface="+mn-lt"/>
              </a:rPr>
              <a:t>, aun cuando no se encuentren expresamente indicados en la información suministrada por la Entidad. </a:t>
            </a:r>
          </a:p>
        </p:txBody>
      </p:sp>
      <p:grpSp>
        <p:nvGrpSpPr>
          <p:cNvPr id="19" name="Grupo 18">
            <a:extLst>
              <a:ext uri="{FF2B5EF4-FFF2-40B4-BE49-F238E27FC236}">
                <a16:creationId xmlns:a16="http://schemas.microsoft.com/office/drawing/2014/main" id="{4F7A4512-446D-734B-3104-6EE5DBB92F69}"/>
              </a:ext>
            </a:extLst>
          </p:cNvPr>
          <p:cNvGrpSpPr/>
          <p:nvPr/>
        </p:nvGrpSpPr>
        <p:grpSpPr>
          <a:xfrm>
            <a:off x="6435274" y="1031355"/>
            <a:ext cx="4884052" cy="1038639"/>
            <a:chOff x="-1961469" y="2860280"/>
            <a:chExt cx="1040902" cy="1304318"/>
          </a:xfrm>
        </p:grpSpPr>
        <p:sp>
          <p:nvSpPr>
            <p:cNvPr id="20" name="Rectángulo: esquinas redondeadas 19">
              <a:extLst>
                <a:ext uri="{FF2B5EF4-FFF2-40B4-BE49-F238E27FC236}">
                  <a16:creationId xmlns:a16="http://schemas.microsoft.com/office/drawing/2014/main" id="{987F2C3A-C701-8B49-A440-3666E0D2C592}"/>
                </a:ext>
              </a:extLst>
            </p:cNvPr>
            <p:cNvSpPr/>
            <p:nvPr/>
          </p:nvSpPr>
          <p:spPr>
            <a:xfrm>
              <a:off x="-1961469" y="2860280"/>
              <a:ext cx="1040902" cy="1304318"/>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54C6BED5-34E0-4938-92A8-B4C229601175}"/>
                </a:ext>
              </a:extLst>
            </p:cNvPr>
            <p:cNvSpPr/>
            <p:nvPr/>
          </p:nvSpPr>
          <p:spPr>
            <a:xfrm>
              <a:off x="-1905278" y="2860280"/>
              <a:ext cx="934676" cy="21375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solidFill>
                    <a:schemeClr val="bg1"/>
                  </a:solidFill>
                </a:rPr>
                <a:t>RED DE GAS MEDICINAL</a:t>
              </a:r>
              <a:endParaRPr lang="es-CO" sz="1200">
                <a:solidFill>
                  <a:schemeClr val="bg1"/>
                </a:solidFill>
              </a:endParaRPr>
            </a:p>
          </p:txBody>
        </p:sp>
      </p:grpSp>
      <p:sp>
        <p:nvSpPr>
          <p:cNvPr id="22" name="CuadroTexto 21">
            <a:extLst>
              <a:ext uri="{FF2B5EF4-FFF2-40B4-BE49-F238E27FC236}">
                <a16:creationId xmlns:a16="http://schemas.microsoft.com/office/drawing/2014/main" id="{A42215B4-440F-AD16-B21F-A823B5A04CB2}"/>
              </a:ext>
            </a:extLst>
          </p:cNvPr>
          <p:cNvSpPr txBox="1"/>
          <p:nvPr/>
        </p:nvSpPr>
        <p:spPr>
          <a:xfrm>
            <a:off x="6556793" y="1254115"/>
            <a:ext cx="4527762" cy="707886"/>
          </a:xfrm>
          <a:prstGeom prst="rect">
            <a:avLst/>
          </a:prstGeom>
          <a:noFill/>
        </p:spPr>
        <p:txBody>
          <a:bodyPr wrap="square">
            <a:spAutoFit/>
          </a:bodyPr>
          <a:lstStyle/>
          <a:p>
            <a:pPr marL="85725" algn="just"/>
            <a:r>
              <a:rPr lang="es-ES" sz="1000">
                <a:latin typeface="Nunito Sans"/>
                <a:ea typeface="+mn-lt"/>
                <a:cs typeface="+mn-lt"/>
              </a:rPr>
              <a:t>La ejecución integral de las obras correspondientes al sistema de gases medicinales del proyecto, incluyendo el suministro, instalación, integración, pruebas, certificación y puesta en operación de redes, equipos y componentes asociados</a:t>
            </a:r>
          </a:p>
        </p:txBody>
      </p:sp>
      <p:grpSp>
        <p:nvGrpSpPr>
          <p:cNvPr id="23" name="Grupo 22">
            <a:extLst>
              <a:ext uri="{FF2B5EF4-FFF2-40B4-BE49-F238E27FC236}">
                <a16:creationId xmlns:a16="http://schemas.microsoft.com/office/drawing/2014/main" id="{4CF211AC-E7CD-7AA0-6900-0FBEC9A3CC7F}"/>
              </a:ext>
            </a:extLst>
          </p:cNvPr>
          <p:cNvGrpSpPr/>
          <p:nvPr/>
        </p:nvGrpSpPr>
        <p:grpSpPr>
          <a:xfrm>
            <a:off x="6424497" y="2200271"/>
            <a:ext cx="4884052" cy="1886521"/>
            <a:chOff x="-1961469" y="2860280"/>
            <a:chExt cx="1040902" cy="1304318"/>
          </a:xfrm>
        </p:grpSpPr>
        <p:sp>
          <p:nvSpPr>
            <p:cNvPr id="24" name="Rectángulo: esquinas redondeadas 23">
              <a:extLst>
                <a:ext uri="{FF2B5EF4-FFF2-40B4-BE49-F238E27FC236}">
                  <a16:creationId xmlns:a16="http://schemas.microsoft.com/office/drawing/2014/main" id="{900A8C23-3D4C-64F2-AFC1-2604151CAB39}"/>
                </a:ext>
              </a:extLst>
            </p:cNvPr>
            <p:cNvSpPr/>
            <p:nvPr/>
          </p:nvSpPr>
          <p:spPr>
            <a:xfrm>
              <a:off x="-1961469" y="2860280"/>
              <a:ext cx="1040902" cy="1304318"/>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AC957455-7F06-5E81-ED53-842BF4D6752E}"/>
                </a:ext>
              </a:extLst>
            </p:cNvPr>
            <p:cNvSpPr/>
            <p:nvPr/>
          </p:nvSpPr>
          <p:spPr>
            <a:xfrm>
              <a:off x="-1905278" y="2860280"/>
              <a:ext cx="934676" cy="1412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solidFill>
                    <a:schemeClr val="bg1"/>
                  </a:solidFill>
                </a:rPr>
                <a:t>PLANTA DE PRODUCCIÓN DE OXIGENO </a:t>
              </a:r>
              <a:endParaRPr lang="es-CO" sz="1200">
                <a:solidFill>
                  <a:schemeClr val="bg1"/>
                </a:solidFill>
              </a:endParaRPr>
            </a:p>
          </p:txBody>
        </p:sp>
      </p:grpSp>
      <p:sp>
        <p:nvSpPr>
          <p:cNvPr id="26" name="CuadroTexto 25">
            <a:extLst>
              <a:ext uri="{FF2B5EF4-FFF2-40B4-BE49-F238E27FC236}">
                <a16:creationId xmlns:a16="http://schemas.microsoft.com/office/drawing/2014/main" id="{BF6F405B-10DE-5F47-31C8-257C501FB7DB}"/>
              </a:ext>
            </a:extLst>
          </p:cNvPr>
          <p:cNvSpPr txBox="1"/>
          <p:nvPr/>
        </p:nvSpPr>
        <p:spPr>
          <a:xfrm>
            <a:off x="6592130" y="2411008"/>
            <a:ext cx="4527762" cy="1631216"/>
          </a:xfrm>
          <a:prstGeom prst="rect">
            <a:avLst/>
          </a:prstGeom>
          <a:noFill/>
        </p:spPr>
        <p:txBody>
          <a:bodyPr wrap="square">
            <a:spAutoFit/>
          </a:bodyPr>
          <a:lstStyle/>
          <a:p>
            <a:pPr marL="85725" algn="just"/>
            <a:r>
              <a:rPr lang="es-ES" sz="1000" b="1">
                <a:latin typeface="Nunito Sans"/>
                <a:ea typeface="+mn-lt"/>
                <a:cs typeface="+mn-lt"/>
              </a:rPr>
              <a:t>La planta de producción de oxígeno debe ejecutarse en concordancia con las condiciones arquitectónicas, estructurales y patrimoniales del edificio, priorizando soluciones no invasivas y siguiendo las recomendaciones del PEMP, </a:t>
            </a:r>
            <a:r>
              <a:rPr lang="es-ES" sz="1000">
                <a:latin typeface="Nunito Sans"/>
                <a:ea typeface="+mn-lt"/>
                <a:cs typeface="+mn-lt"/>
              </a:rPr>
              <a:t>en la que estas estructuras deben ubicarse subterráneamente. Se deberá </a:t>
            </a:r>
            <a:r>
              <a:rPr lang="es-ES" sz="1000" b="1">
                <a:latin typeface="Nunito Sans"/>
                <a:ea typeface="+mn-lt"/>
                <a:cs typeface="+mn-lt"/>
              </a:rPr>
              <a:t>garantizar el cumplimiento de los requerimientos de los servicios expresados en el Programa Médico Arquitectónico (PMA)</a:t>
            </a:r>
            <a:r>
              <a:rPr lang="es-ES" sz="1000">
                <a:latin typeface="Nunito Sans"/>
                <a:ea typeface="+mn-lt"/>
                <a:cs typeface="+mn-lt"/>
              </a:rPr>
              <a:t> y de la normativa vigente aplicable. Los elementos externos o asociados a esta planta como es </a:t>
            </a:r>
            <a:r>
              <a:rPr lang="es-ES" sz="1000" b="1">
                <a:latin typeface="Nunito Sans"/>
                <a:ea typeface="+mn-lt"/>
                <a:cs typeface="+mn-lt"/>
              </a:rPr>
              <a:t>la implementación de un tanque criogénico deben en lo posible soterrarse o </a:t>
            </a:r>
            <a:r>
              <a:rPr lang="es-ES" sz="1000" b="1" err="1">
                <a:latin typeface="Nunito Sans"/>
                <a:ea typeface="+mn-lt"/>
                <a:cs typeface="+mn-lt"/>
              </a:rPr>
              <a:t>semisoterrarse</a:t>
            </a:r>
            <a:r>
              <a:rPr lang="es-ES" sz="1000" b="1">
                <a:latin typeface="Nunito Sans"/>
                <a:ea typeface="+mn-lt"/>
                <a:cs typeface="+mn-lt"/>
              </a:rPr>
              <a:t> </a:t>
            </a:r>
            <a:r>
              <a:rPr lang="es-ES" sz="1000">
                <a:latin typeface="Nunito Sans"/>
                <a:ea typeface="+mn-lt"/>
                <a:cs typeface="+mn-lt"/>
              </a:rPr>
              <a:t>para evitar la contaminación visual y las afectaciones al paisaje patrimonial.</a:t>
            </a:r>
          </a:p>
        </p:txBody>
      </p:sp>
      <p:sp>
        <p:nvSpPr>
          <p:cNvPr id="27" name="Rectángulo 5">
            <a:extLst>
              <a:ext uri="{FF2B5EF4-FFF2-40B4-BE49-F238E27FC236}">
                <a16:creationId xmlns:a16="http://schemas.microsoft.com/office/drawing/2014/main" id="{13DC8952-0C8E-E1D0-6DB7-84F9D0721D35}"/>
              </a:ext>
            </a:extLst>
          </p:cNvPr>
          <p:cNvSpPr/>
          <p:nvPr/>
        </p:nvSpPr>
        <p:spPr>
          <a:xfrm>
            <a:off x="213515" y="71448"/>
            <a:ext cx="11231247"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4. Alcance y actividades a vigilar por el Interventor en el Componente 2: Construcción.</a:t>
            </a:r>
          </a:p>
        </p:txBody>
      </p:sp>
    </p:spTree>
    <p:extLst>
      <p:ext uri="{BB962C8B-B14F-4D97-AF65-F5344CB8AC3E}">
        <p14:creationId xmlns:p14="http://schemas.microsoft.com/office/powerpoint/2010/main" val="718511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3D680-159D-18F5-6EE5-74CE42579EC6}"/>
            </a:ext>
          </a:extLst>
        </p:cNvPr>
        <p:cNvGrpSpPr/>
        <p:nvPr/>
      </p:nvGrpSpPr>
      <p:grpSpPr>
        <a:xfrm>
          <a:off x="0" y="0"/>
          <a:ext cx="0" cy="0"/>
          <a:chOff x="0" y="0"/>
          <a:chExt cx="0" cy="0"/>
        </a:xfrm>
      </p:grpSpPr>
      <p:sp>
        <p:nvSpPr>
          <p:cNvPr id="33" name="Rectángulo 2">
            <a:extLst>
              <a:ext uri="{FF2B5EF4-FFF2-40B4-BE49-F238E27FC236}">
                <a16:creationId xmlns:a16="http://schemas.microsoft.com/office/drawing/2014/main" id="{C7B434DA-B035-F684-FE16-A5DB8D34647C}"/>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363CC60B-B51D-30F9-255C-0B64182F32A2}"/>
              </a:ext>
            </a:extLst>
          </p:cNvPr>
          <p:cNvSpPr txBox="1"/>
          <p:nvPr/>
        </p:nvSpPr>
        <p:spPr>
          <a:xfrm>
            <a:off x="478581" y="469530"/>
            <a:ext cx="11231247" cy="338554"/>
          </a:xfrm>
          <a:prstGeom prst="rect">
            <a:avLst/>
          </a:prstGeom>
          <a:noFill/>
        </p:spPr>
        <p:txBody>
          <a:bodyPr wrap="square" lIns="91440" tIns="45720" rIns="91440" bIns="45720" rtlCol="0" anchor="t">
            <a:spAutoFit/>
          </a:bodyPr>
          <a:lstStyle/>
          <a:p>
            <a:r>
              <a:rPr lang="es-ES" sz="1600" b="1" dirty="0">
                <a:latin typeface="Nunito"/>
              </a:rPr>
              <a:t>4.12 Forestal y ambiental.</a:t>
            </a:r>
          </a:p>
        </p:txBody>
      </p:sp>
      <p:grpSp>
        <p:nvGrpSpPr>
          <p:cNvPr id="2" name="Grupo 1">
            <a:extLst>
              <a:ext uri="{FF2B5EF4-FFF2-40B4-BE49-F238E27FC236}">
                <a16:creationId xmlns:a16="http://schemas.microsoft.com/office/drawing/2014/main" id="{1D36FCE0-6334-5DD7-630C-BD0660971998}"/>
              </a:ext>
            </a:extLst>
          </p:cNvPr>
          <p:cNvGrpSpPr/>
          <p:nvPr/>
        </p:nvGrpSpPr>
        <p:grpSpPr>
          <a:xfrm>
            <a:off x="478581" y="2006687"/>
            <a:ext cx="4239723" cy="2844626"/>
            <a:chOff x="-1961469" y="2860280"/>
            <a:chExt cx="1040902" cy="3572268"/>
          </a:xfrm>
        </p:grpSpPr>
        <p:sp>
          <p:nvSpPr>
            <p:cNvPr id="4" name="Rectángulo: esquinas redondeadas 3">
              <a:extLst>
                <a:ext uri="{FF2B5EF4-FFF2-40B4-BE49-F238E27FC236}">
                  <a16:creationId xmlns:a16="http://schemas.microsoft.com/office/drawing/2014/main" id="{49F3CB02-9AB1-EC29-C096-6A5274B041B5}"/>
                </a:ext>
              </a:extLst>
            </p:cNvPr>
            <p:cNvSpPr/>
            <p:nvPr/>
          </p:nvSpPr>
          <p:spPr>
            <a:xfrm>
              <a:off x="-1961469" y="2860280"/>
              <a:ext cx="1040902" cy="3572268"/>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esquinas redondeadas 4">
              <a:extLst>
                <a:ext uri="{FF2B5EF4-FFF2-40B4-BE49-F238E27FC236}">
                  <a16:creationId xmlns:a16="http://schemas.microsoft.com/office/drawing/2014/main" id="{CFCE5C05-905D-D801-B5C2-D7CBB3D02709}"/>
                </a:ext>
              </a:extLst>
            </p:cNvPr>
            <p:cNvSpPr/>
            <p:nvPr/>
          </p:nvSpPr>
          <p:spPr>
            <a:xfrm>
              <a:off x="-1905278" y="2860280"/>
              <a:ext cx="934676" cy="21375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CO" sz="1200">
                <a:solidFill>
                  <a:schemeClr val="bg1"/>
                </a:solidFill>
              </a:endParaRPr>
            </a:p>
          </p:txBody>
        </p:sp>
      </p:grpSp>
      <p:sp>
        <p:nvSpPr>
          <p:cNvPr id="6" name="CuadroTexto 5">
            <a:extLst>
              <a:ext uri="{FF2B5EF4-FFF2-40B4-BE49-F238E27FC236}">
                <a16:creationId xmlns:a16="http://schemas.microsoft.com/office/drawing/2014/main" id="{997E03B3-4F97-82BF-D3B1-F898F21B541E}"/>
              </a:ext>
            </a:extLst>
          </p:cNvPr>
          <p:cNvSpPr txBox="1"/>
          <p:nvPr/>
        </p:nvSpPr>
        <p:spPr>
          <a:xfrm>
            <a:off x="600100" y="2272705"/>
            <a:ext cx="3930437" cy="2246769"/>
          </a:xfrm>
          <a:prstGeom prst="rect">
            <a:avLst/>
          </a:prstGeom>
          <a:noFill/>
        </p:spPr>
        <p:txBody>
          <a:bodyPr wrap="square">
            <a:spAutoFit/>
          </a:bodyPr>
          <a:lstStyle/>
          <a:p>
            <a:pPr marL="85725" algn="just"/>
            <a:r>
              <a:rPr lang="es-ES" sz="1000" dirty="0">
                <a:latin typeface="Nunito Sans"/>
                <a:ea typeface="+mn-lt"/>
                <a:cs typeface="+mn-lt"/>
              </a:rPr>
              <a:t>Durante la ejecución de las obras, el contratista de obra deberá </a:t>
            </a:r>
            <a:r>
              <a:rPr lang="es-ES" sz="1000" b="1" dirty="0">
                <a:latin typeface="Nunito Sans"/>
                <a:ea typeface="+mn-lt"/>
                <a:cs typeface="+mn-lt"/>
              </a:rPr>
              <a:t>garantizar la seguridad y el manejo adecuado del componente arbóreo, mediante la implementación de medidas de protección, señalización, aislamiento y tratamientos silviculturales, en cumplimiento de la normativa vigente y de las autorizaciones ambientales otorgadas. </a:t>
            </a:r>
          </a:p>
          <a:p>
            <a:pPr marL="85725" algn="just"/>
            <a:endParaRPr lang="es-ES" sz="1000" dirty="0">
              <a:latin typeface="Nunito Sans"/>
              <a:ea typeface="+mn-lt"/>
              <a:cs typeface="+mn-lt"/>
            </a:endParaRPr>
          </a:p>
          <a:p>
            <a:pPr marL="85725" algn="just"/>
            <a:r>
              <a:rPr lang="es-ES" sz="1000" dirty="0">
                <a:latin typeface="Nunito Sans"/>
                <a:ea typeface="+mn-lt"/>
                <a:cs typeface="+mn-lt"/>
              </a:rPr>
              <a:t>En relación con el </a:t>
            </a:r>
            <a:r>
              <a:rPr lang="es-ES" sz="1000" b="1" dirty="0">
                <a:latin typeface="Nunito Sans"/>
                <a:ea typeface="+mn-lt"/>
                <a:cs typeface="+mn-lt"/>
              </a:rPr>
              <a:t>control de residuos, previo y durante la ejecución de la obra</a:t>
            </a:r>
            <a:r>
              <a:rPr lang="es-ES" sz="1000" dirty="0">
                <a:latin typeface="Nunito Sans"/>
                <a:ea typeface="+mn-lt"/>
                <a:cs typeface="+mn-lt"/>
              </a:rPr>
              <a:t>, el contratista deberá garantizar la adecuada gestión, incluyendo la clasificación, almacenamiento temporal, recolección, transporte y disposición final de los residuos, así como su salida oportuna del predio, en cumplimiento de la normativa ambiental vigente y las autorizaciones correspondientes. </a:t>
            </a:r>
          </a:p>
        </p:txBody>
      </p:sp>
      <p:pic>
        <p:nvPicPr>
          <p:cNvPr id="7" name="Picture 1">
            <a:extLst>
              <a:ext uri="{FF2B5EF4-FFF2-40B4-BE49-F238E27FC236}">
                <a16:creationId xmlns:a16="http://schemas.microsoft.com/office/drawing/2014/main" id="{506A701E-F106-1EA1-59BE-28CCD6170C6E}"/>
              </a:ext>
            </a:extLst>
          </p:cNvPr>
          <p:cNvPicPr>
            <a:picLocks noChangeAspect="1"/>
          </p:cNvPicPr>
          <p:nvPr/>
        </p:nvPicPr>
        <p:blipFill>
          <a:blip r:embed="rId2"/>
          <a:srcRect l="6136" t="-520" r="5455" b="-6"/>
          <a:stretch>
            <a:fillRect/>
          </a:stretch>
        </p:blipFill>
        <p:spPr>
          <a:xfrm>
            <a:off x="5448048" y="1073330"/>
            <a:ext cx="5744207" cy="4999019"/>
          </a:xfrm>
          <a:prstGeom prst="rect">
            <a:avLst/>
          </a:prstGeom>
        </p:spPr>
      </p:pic>
      <p:sp>
        <p:nvSpPr>
          <p:cNvPr id="8" name="Rectángulo 5">
            <a:extLst>
              <a:ext uri="{FF2B5EF4-FFF2-40B4-BE49-F238E27FC236}">
                <a16:creationId xmlns:a16="http://schemas.microsoft.com/office/drawing/2014/main" id="{AE6D8A7B-CE8C-DB44-986A-20C187CB54A6}"/>
              </a:ext>
            </a:extLst>
          </p:cNvPr>
          <p:cNvSpPr/>
          <p:nvPr/>
        </p:nvSpPr>
        <p:spPr>
          <a:xfrm>
            <a:off x="213515" y="71448"/>
            <a:ext cx="11231247"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4. Alcance y actividades a vigilar por el Interventor en el Componente 2: Construcción.</a:t>
            </a:r>
          </a:p>
        </p:txBody>
      </p:sp>
    </p:spTree>
    <p:extLst>
      <p:ext uri="{BB962C8B-B14F-4D97-AF65-F5344CB8AC3E}">
        <p14:creationId xmlns:p14="http://schemas.microsoft.com/office/powerpoint/2010/main" val="1056312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8F00D-D00D-B9E4-3DED-AEA9BD9E5D5A}"/>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D8D04B2E-AF1D-1C40-B48E-A08C268ADCE5}"/>
              </a:ext>
            </a:extLst>
          </p:cNvPr>
          <p:cNvSpPr txBox="1"/>
          <p:nvPr/>
        </p:nvSpPr>
        <p:spPr>
          <a:xfrm>
            <a:off x="1023982" y="3507085"/>
            <a:ext cx="5449824" cy="3939540"/>
          </a:xfrm>
          <a:prstGeom prst="rect">
            <a:avLst/>
          </a:prstGeom>
          <a:noFill/>
        </p:spPr>
        <p:txBody>
          <a:bodyPr wrap="square" lIns="91440" tIns="45720" rIns="91440" bIns="45720" rtlCol="0" anchor="t">
            <a:spAutoFit/>
          </a:bodyPr>
          <a:lstStyle/>
          <a:p>
            <a:r>
              <a:rPr lang="es-ES" sz="25000" dirty="0">
                <a:solidFill>
                  <a:schemeClr val="accent4"/>
                </a:solidFill>
                <a:latin typeface="Aptos Display"/>
              </a:rPr>
              <a:t>05</a:t>
            </a:r>
            <a:endParaRPr lang="es-CO" sz="25000" dirty="0">
              <a:solidFill>
                <a:schemeClr val="accent4"/>
              </a:solidFill>
              <a:latin typeface="Aptos Display" panose="020B0004020202020204" pitchFamily="34" charset="0"/>
            </a:endParaRPr>
          </a:p>
        </p:txBody>
      </p:sp>
      <p:pic>
        <p:nvPicPr>
          <p:cNvPr id="3" name="Imagen 2">
            <a:extLst>
              <a:ext uri="{FF2B5EF4-FFF2-40B4-BE49-F238E27FC236}">
                <a16:creationId xmlns:a16="http://schemas.microsoft.com/office/drawing/2014/main" id="{1F251329-86F1-4242-CD30-FEFD3F9072FF}"/>
              </a:ext>
            </a:extLst>
          </p:cNvPr>
          <p:cNvPicPr>
            <a:picLocks noChangeAspect="1"/>
          </p:cNvPicPr>
          <p:nvPr/>
        </p:nvPicPr>
        <p:blipFill>
          <a:blip r:embed="rId2">
            <a:extLst>
              <a:ext uri="{28A0092B-C50C-407E-A947-70E740481C1C}">
                <a14:useLocalDpi xmlns:a14="http://schemas.microsoft.com/office/drawing/2010/main" val="0"/>
              </a:ext>
            </a:extLst>
          </a:blip>
          <a:srcRect l="13348" r="13339"/>
          <a:stretch>
            <a:fillRect/>
          </a:stretch>
        </p:blipFill>
        <p:spPr>
          <a:xfrm>
            <a:off x="224355" y="215218"/>
            <a:ext cx="4034660" cy="4127538"/>
          </a:xfrm>
          <a:prstGeom prst="rect">
            <a:avLst/>
          </a:prstGeom>
        </p:spPr>
      </p:pic>
      <p:sp>
        <p:nvSpPr>
          <p:cNvPr id="5" name="Rectángulo 4">
            <a:extLst>
              <a:ext uri="{FF2B5EF4-FFF2-40B4-BE49-F238E27FC236}">
                <a16:creationId xmlns:a16="http://schemas.microsoft.com/office/drawing/2014/main" id="{68E1A599-6492-FF2A-CABE-92432A379DA2}"/>
              </a:ext>
            </a:extLst>
          </p:cNvPr>
          <p:cNvSpPr/>
          <p:nvPr/>
        </p:nvSpPr>
        <p:spPr>
          <a:xfrm>
            <a:off x="0" y="5469532"/>
            <a:ext cx="12192000" cy="1388468"/>
          </a:xfrm>
          <a:prstGeom prst="rect">
            <a:avLst/>
          </a:prstGeom>
          <a:solidFill>
            <a:schemeClr val="accent4">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0</a:t>
            </a:r>
            <a:endParaRPr lang="es-CO"/>
          </a:p>
        </p:txBody>
      </p:sp>
      <p:sp>
        <p:nvSpPr>
          <p:cNvPr id="63" name="CuadroTexto 62">
            <a:extLst>
              <a:ext uri="{FF2B5EF4-FFF2-40B4-BE49-F238E27FC236}">
                <a16:creationId xmlns:a16="http://schemas.microsoft.com/office/drawing/2014/main" id="{D60BB980-5799-8FF7-9F62-5ED22B3B9EAE}"/>
              </a:ext>
            </a:extLst>
          </p:cNvPr>
          <p:cNvSpPr txBox="1"/>
          <p:nvPr/>
        </p:nvSpPr>
        <p:spPr>
          <a:xfrm>
            <a:off x="4492696" y="5625052"/>
            <a:ext cx="7465526" cy="1015663"/>
          </a:xfrm>
          <a:prstGeom prst="rect">
            <a:avLst/>
          </a:prstGeom>
          <a:noFill/>
        </p:spPr>
        <p:txBody>
          <a:bodyPr vert="horz" wrap="square" lIns="91440" tIns="45720" rIns="91440" bIns="45720" rtlCol="0" anchor="t">
            <a:spAutoFit/>
          </a:bodyPr>
          <a:lstStyle/>
          <a:p>
            <a:pPr algn="just"/>
            <a:r>
              <a:rPr lang="es-ES" sz="3000" b="1">
                <a:solidFill>
                  <a:schemeClr val="accent4"/>
                </a:solidFill>
                <a:latin typeface="Nunito"/>
              </a:rPr>
              <a:t>Condiciones para el desarrollo de las actividades.</a:t>
            </a:r>
          </a:p>
        </p:txBody>
      </p:sp>
      <p:grpSp>
        <p:nvGrpSpPr>
          <p:cNvPr id="15" name="Grupo 14">
            <a:extLst>
              <a:ext uri="{FF2B5EF4-FFF2-40B4-BE49-F238E27FC236}">
                <a16:creationId xmlns:a16="http://schemas.microsoft.com/office/drawing/2014/main" id="{12548226-766C-65DF-807D-1233654F6D8E}"/>
              </a:ext>
            </a:extLst>
          </p:cNvPr>
          <p:cNvGrpSpPr/>
          <p:nvPr/>
        </p:nvGrpSpPr>
        <p:grpSpPr>
          <a:xfrm>
            <a:off x="5558903" y="4963656"/>
            <a:ext cx="5270848" cy="377297"/>
            <a:chOff x="4998948" y="2272994"/>
            <a:chExt cx="5270848" cy="377297"/>
          </a:xfrm>
        </p:grpSpPr>
        <p:grpSp>
          <p:nvGrpSpPr>
            <p:cNvPr id="16" name="Grupo 15">
              <a:extLst>
                <a:ext uri="{FF2B5EF4-FFF2-40B4-BE49-F238E27FC236}">
                  <a16:creationId xmlns:a16="http://schemas.microsoft.com/office/drawing/2014/main" id="{22E9BBFE-2223-5D50-F790-F39A0E0C4336}"/>
                </a:ext>
              </a:extLst>
            </p:cNvPr>
            <p:cNvGrpSpPr/>
            <p:nvPr/>
          </p:nvGrpSpPr>
          <p:grpSpPr>
            <a:xfrm>
              <a:off x="4998948" y="2290291"/>
              <a:ext cx="5270848" cy="360000"/>
              <a:chOff x="4998948" y="2290291"/>
              <a:chExt cx="5270848" cy="360000"/>
            </a:xfrm>
          </p:grpSpPr>
          <p:sp>
            <p:nvSpPr>
              <p:cNvPr id="23" name="Elipse 22">
                <a:extLst>
                  <a:ext uri="{FF2B5EF4-FFF2-40B4-BE49-F238E27FC236}">
                    <a16:creationId xmlns:a16="http://schemas.microsoft.com/office/drawing/2014/main" id="{F7B0DBC4-3858-34B0-D674-1ACBFC8A783D}"/>
                  </a:ext>
                </a:extLst>
              </p:cNvPr>
              <p:cNvSpPr/>
              <p:nvPr/>
            </p:nvSpPr>
            <p:spPr>
              <a:xfrm>
                <a:off x="4998948" y="2290291"/>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prstClr val="white"/>
                    </a:solidFill>
                    <a:latin typeface="Nunito"/>
                  </a:rPr>
                  <a:t>5.2</a:t>
                </a:r>
                <a:endParaRPr kumimoji="0" lang="es-CO" sz="1100" b="1" i="0" u="none" strike="noStrike" kern="1200" cap="none" spc="0" normalizeH="0" baseline="0" noProof="0" dirty="0">
                  <a:ln>
                    <a:noFill/>
                  </a:ln>
                  <a:solidFill>
                    <a:prstClr val="white"/>
                  </a:solidFill>
                  <a:effectLst/>
                  <a:uLnTx/>
                  <a:uFillTx/>
                  <a:latin typeface="Nunito" pitchFamily="2" charset="0"/>
                </a:endParaRPr>
              </a:p>
            </p:txBody>
          </p:sp>
          <p:cxnSp>
            <p:nvCxnSpPr>
              <p:cNvPr id="24" name="Conector recto 23">
                <a:extLst>
                  <a:ext uri="{FF2B5EF4-FFF2-40B4-BE49-F238E27FC236}">
                    <a16:creationId xmlns:a16="http://schemas.microsoft.com/office/drawing/2014/main" id="{63959DEE-A1B7-4224-AEEA-EE3D8CBC6EDC}"/>
                  </a:ext>
                </a:extLst>
              </p:cNvPr>
              <p:cNvCxnSpPr>
                <a:cxnSpLocks/>
              </p:cNvCxnSpPr>
              <p:nvPr/>
            </p:nvCxnSpPr>
            <p:spPr>
              <a:xfrm>
                <a:off x="5294965" y="2618200"/>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2" name="CuadroTexto 21">
              <a:extLst>
                <a:ext uri="{FF2B5EF4-FFF2-40B4-BE49-F238E27FC236}">
                  <a16:creationId xmlns:a16="http://schemas.microsoft.com/office/drawing/2014/main" id="{D349BEC4-49C4-2A7F-CCA5-6C79074B61AC}"/>
                </a:ext>
              </a:extLst>
            </p:cNvPr>
            <p:cNvSpPr txBox="1"/>
            <p:nvPr/>
          </p:nvSpPr>
          <p:spPr>
            <a:xfrm>
              <a:off x="5334118" y="2272994"/>
              <a:ext cx="4935678" cy="307777"/>
            </a:xfrm>
            <a:prstGeom prst="rect">
              <a:avLst/>
            </a:prstGeom>
            <a:noFill/>
          </p:spPr>
          <p:txBody>
            <a:bodyPr wrap="square" lIns="91440" tIns="45720" rIns="91440" bIns="45720" rtlCol="0" anchor="t">
              <a:spAutoFit/>
            </a:bodyPr>
            <a:lstStyle/>
            <a:p>
              <a:r>
                <a:rPr lang="es-ES" sz="1400" b="1" dirty="0">
                  <a:latin typeface="Nunito"/>
                </a:rPr>
                <a:t>Informes de Interventoría.</a:t>
              </a:r>
            </a:p>
          </p:txBody>
        </p:sp>
      </p:grpSp>
      <p:grpSp>
        <p:nvGrpSpPr>
          <p:cNvPr id="2" name="Grupo 1">
            <a:extLst>
              <a:ext uri="{FF2B5EF4-FFF2-40B4-BE49-F238E27FC236}">
                <a16:creationId xmlns:a16="http://schemas.microsoft.com/office/drawing/2014/main" id="{C941AEA9-7C69-6F4B-C83C-EF84EC7A9268}"/>
              </a:ext>
            </a:extLst>
          </p:cNvPr>
          <p:cNvGrpSpPr/>
          <p:nvPr/>
        </p:nvGrpSpPr>
        <p:grpSpPr>
          <a:xfrm>
            <a:off x="5548346" y="4527587"/>
            <a:ext cx="5270848" cy="377297"/>
            <a:chOff x="4998948" y="2272994"/>
            <a:chExt cx="5270848" cy="377297"/>
          </a:xfrm>
        </p:grpSpPr>
        <p:grpSp>
          <p:nvGrpSpPr>
            <p:cNvPr id="6" name="Grupo 5">
              <a:extLst>
                <a:ext uri="{FF2B5EF4-FFF2-40B4-BE49-F238E27FC236}">
                  <a16:creationId xmlns:a16="http://schemas.microsoft.com/office/drawing/2014/main" id="{F934EC0E-F986-9E45-0D5C-7785B71FD8E7}"/>
                </a:ext>
              </a:extLst>
            </p:cNvPr>
            <p:cNvGrpSpPr/>
            <p:nvPr/>
          </p:nvGrpSpPr>
          <p:grpSpPr>
            <a:xfrm>
              <a:off x="4998948" y="2290291"/>
              <a:ext cx="5270848" cy="360000"/>
              <a:chOff x="4998948" y="2290291"/>
              <a:chExt cx="5270848" cy="360000"/>
            </a:xfrm>
          </p:grpSpPr>
          <p:sp>
            <p:nvSpPr>
              <p:cNvPr id="8" name="Elipse 7">
                <a:extLst>
                  <a:ext uri="{FF2B5EF4-FFF2-40B4-BE49-F238E27FC236}">
                    <a16:creationId xmlns:a16="http://schemas.microsoft.com/office/drawing/2014/main" id="{1C525E5D-20A7-172B-2F7D-41556C577E02}"/>
                  </a:ext>
                </a:extLst>
              </p:cNvPr>
              <p:cNvSpPr/>
              <p:nvPr/>
            </p:nvSpPr>
            <p:spPr>
              <a:xfrm>
                <a:off x="4998948" y="2290291"/>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prstClr val="white"/>
                    </a:solidFill>
                    <a:latin typeface="Nunito"/>
                  </a:rPr>
                  <a:t>5.1</a:t>
                </a:r>
                <a:endParaRPr kumimoji="0" lang="es-CO" sz="1100" b="1" i="0" u="none" strike="noStrike" kern="1200" cap="none" spc="0" normalizeH="0" baseline="0" noProof="0" dirty="0">
                  <a:ln>
                    <a:noFill/>
                  </a:ln>
                  <a:solidFill>
                    <a:prstClr val="white"/>
                  </a:solidFill>
                  <a:effectLst/>
                  <a:uLnTx/>
                  <a:uFillTx/>
                  <a:latin typeface="Nunito" pitchFamily="2" charset="0"/>
                </a:endParaRPr>
              </a:p>
            </p:txBody>
          </p:sp>
          <p:cxnSp>
            <p:nvCxnSpPr>
              <p:cNvPr id="9" name="Conector recto 8">
                <a:extLst>
                  <a:ext uri="{FF2B5EF4-FFF2-40B4-BE49-F238E27FC236}">
                    <a16:creationId xmlns:a16="http://schemas.microsoft.com/office/drawing/2014/main" id="{7571243F-5B1F-FA33-0EA8-52058CCB9562}"/>
                  </a:ext>
                </a:extLst>
              </p:cNvPr>
              <p:cNvCxnSpPr>
                <a:cxnSpLocks/>
              </p:cNvCxnSpPr>
              <p:nvPr/>
            </p:nvCxnSpPr>
            <p:spPr>
              <a:xfrm>
                <a:off x="5294965" y="2618200"/>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7" name="CuadroTexto 6">
              <a:extLst>
                <a:ext uri="{FF2B5EF4-FFF2-40B4-BE49-F238E27FC236}">
                  <a16:creationId xmlns:a16="http://schemas.microsoft.com/office/drawing/2014/main" id="{A14F04F0-AD6B-B275-F699-2504E56336B0}"/>
                </a:ext>
              </a:extLst>
            </p:cNvPr>
            <p:cNvSpPr txBox="1"/>
            <p:nvPr/>
          </p:nvSpPr>
          <p:spPr>
            <a:xfrm>
              <a:off x="5334118" y="2272994"/>
              <a:ext cx="4935678" cy="307777"/>
            </a:xfrm>
            <a:prstGeom prst="rect">
              <a:avLst/>
            </a:prstGeom>
            <a:noFill/>
          </p:spPr>
          <p:txBody>
            <a:bodyPr wrap="square" lIns="91440" tIns="45720" rIns="91440" bIns="45720" rtlCol="0" anchor="t">
              <a:spAutoFit/>
            </a:bodyPr>
            <a:lstStyle/>
            <a:p>
              <a:r>
                <a:rPr lang="es-ES" sz="1400" b="1" dirty="0">
                  <a:latin typeface="Nunito"/>
                </a:rPr>
                <a:t>Personal Mínimo de Interventoría.</a:t>
              </a:r>
            </a:p>
          </p:txBody>
        </p:sp>
      </p:grpSp>
    </p:spTree>
    <p:extLst>
      <p:ext uri="{BB962C8B-B14F-4D97-AF65-F5344CB8AC3E}">
        <p14:creationId xmlns:p14="http://schemas.microsoft.com/office/powerpoint/2010/main" val="2860441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C97C9-4A26-3F88-CD1F-0DA66609B6CB}"/>
            </a:ext>
          </a:extLst>
        </p:cNvPr>
        <p:cNvGrpSpPr/>
        <p:nvPr/>
      </p:nvGrpSpPr>
      <p:grpSpPr>
        <a:xfrm>
          <a:off x="0" y="0"/>
          <a:ext cx="0" cy="0"/>
          <a:chOff x="0" y="0"/>
          <a:chExt cx="0" cy="0"/>
        </a:xfrm>
      </p:grpSpPr>
      <p:sp>
        <p:nvSpPr>
          <p:cNvPr id="15" name="Rectángulo 5">
            <a:extLst>
              <a:ext uri="{FF2B5EF4-FFF2-40B4-BE49-F238E27FC236}">
                <a16:creationId xmlns:a16="http://schemas.microsoft.com/office/drawing/2014/main" id="{D4020855-07AE-9EEE-70FA-4C66A34BBAB9}"/>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5. Condiciones para el desarrollo de las actividades.</a:t>
            </a:r>
          </a:p>
        </p:txBody>
      </p:sp>
      <p:sp>
        <p:nvSpPr>
          <p:cNvPr id="33" name="Rectángulo 2">
            <a:extLst>
              <a:ext uri="{FF2B5EF4-FFF2-40B4-BE49-F238E27FC236}">
                <a16:creationId xmlns:a16="http://schemas.microsoft.com/office/drawing/2014/main" id="{7476FBB6-A810-5187-9868-96B6738C7D57}"/>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02CEA96B-91AF-F6FB-FB96-B82993D0382C}"/>
              </a:ext>
            </a:extLst>
          </p:cNvPr>
          <p:cNvSpPr txBox="1"/>
          <p:nvPr/>
        </p:nvSpPr>
        <p:spPr>
          <a:xfrm>
            <a:off x="478581" y="469530"/>
            <a:ext cx="11231247" cy="338554"/>
          </a:xfrm>
          <a:prstGeom prst="rect">
            <a:avLst/>
          </a:prstGeom>
          <a:noFill/>
        </p:spPr>
        <p:txBody>
          <a:bodyPr wrap="square" lIns="91440" tIns="45720" rIns="91440" bIns="45720" rtlCol="0" anchor="t">
            <a:spAutoFit/>
          </a:bodyPr>
          <a:lstStyle/>
          <a:p>
            <a:r>
              <a:rPr lang="es-ES" sz="1600" b="1" dirty="0">
                <a:latin typeface="Nunito"/>
              </a:rPr>
              <a:t>5.1 Personal Mínimo de la Interventoría.</a:t>
            </a:r>
          </a:p>
        </p:txBody>
      </p:sp>
      <p:grpSp>
        <p:nvGrpSpPr>
          <p:cNvPr id="6" name="Grupo 5">
            <a:extLst>
              <a:ext uri="{FF2B5EF4-FFF2-40B4-BE49-F238E27FC236}">
                <a16:creationId xmlns:a16="http://schemas.microsoft.com/office/drawing/2014/main" id="{4B98740F-E7DD-19DA-640E-A8A95A0D345D}"/>
              </a:ext>
            </a:extLst>
          </p:cNvPr>
          <p:cNvGrpSpPr/>
          <p:nvPr/>
        </p:nvGrpSpPr>
        <p:grpSpPr>
          <a:xfrm>
            <a:off x="478581" y="1048405"/>
            <a:ext cx="5151747" cy="5507670"/>
            <a:chOff x="-1961469" y="2860279"/>
            <a:chExt cx="4326888" cy="5214290"/>
          </a:xfrm>
        </p:grpSpPr>
        <p:sp>
          <p:nvSpPr>
            <p:cNvPr id="8" name="Rectángulo: esquinas redondeadas 7">
              <a:extLst>
                <a:ext uri="{FF2B5EF4-FFF2-40B4-BE49-F238E27FC236}">
                  <a16:creationId xmlns:a16="http://schemas.microsoft.com/office/drawing/2014/main" id="{E2E174BE-B13B-79F4-AFFC-20A39F2B701A}"/>
                </a:ext>
              </a:extLst>
            </p:cNvPr>
            <p:cNvSpPr/>
            <p:nvPr/>
          </p:nvSpPr>
          <p:spPr>
            <a:xfrm>
              <a:off x="-1961469" y="2860279"/>
              <a:ext cx="4326888" cy="5214290"/>
            </a:xfrm>
            <a:prstGeom prst="roundRect">
              <a:avLst>
                <a:gd name="adj" fmla="val 8982"/>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BA16194E-8EB8-87ED-391E-1BB4C641B53B}"/>
                </a:ext>
              </a:extLst>
            </p:cNvPr>
            <p:cNvSpPr/>
            <p:nvPr/>
          </p:nvSpPr>
          <p:spPr>
            <a:xfrm>
              <a:off x="-1393043" y="2860279"/>
              <a:ext cx="3173885" cy="3103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a:t>Componente 1: Estudios, diseños e ingeniería de detalle.</a:t>
              </a:r>
              <a:endParaRPr lang="es-CO" sz="1200"/>
            </a:p>
          </p:txBody>
        </p:sp>
      </p:grpSp>
      <p:grpSp>
        <p:nvGrpSpPr>
          <p:cNvPr id="11" name="Grupo 10">
            <a:extLst>
              <a:ext uri="{FF2B5EF4-FFF2-40B4-BE49-F238E27FC236}">
                <a16:creationId xmlns:a16="http://schemas.microsoft.com/office/drawing/2014/main" id="{7F372255-2BE0-8CBC-245F-59DCA14D6897}"/>
              </a:ext>
            </a:extLst>
          </p:cNvPr>
          <p:cNvGrpSpPr/>
          <p:nvPr/>
        </p:nvGrpSpPr>
        <p:grpSpPr>
          <a:xfrm>
            <a:off x="5764717" y="1048405"/>
            <a:ext cx="5151747" cy="5507670"/>
            <a:chOff x="-1961469" y="2860279"/>
            <a:chExt cx="3865479" cy="5214290"/>
          </a:xfrm>
        </p:grpSpPr>
        <p:sp>
          <p:nvSpPr>
            <p:cNvPr id="12" name="Rectángulo: esquinas redondeadas 11">
              <a:extLst>
                <a:ext uri="{FF2B5EF4-FFF2-40B4-BE49-F238E27FC236}">
                  <a16:creationId xmlns:a16="http://schemas.microsoft.com/office/drawing/2014/main" id="{1B0A40DD-E61B-2ED9-5397-270AB2E62E05}"/>
                </a:ext>
              </a:extLst>
            </p:cNvPr>
            <p:cNvSpPr/>
            <p:nvPr/>
          </p:nvSpPr>
          <p:spPr>
            <a:xfrm>
              <a:off x="-1961469" y="2860279"/>
              <a:ext cx="3865479" cy="5214290"/>
            </a:xfrm>
            <a:prstGeom prst="roundRect">
              <a:avLst>
                <a:gd name="adj" fmla="val 8982"/>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2B17F0B5-510C-8C7D-2ECA-80501EC76F0D}"/>
                </a:ext>
              </a:extLst>
            </p:cNvPr>
            <p:cNvSpPr/>
            <p:nvPr/>
          </p:nvSpPr>
          <p:spPr>
            <a:xfrm>
              <a:off x="-1393043" y="2860279"/>
              <a:ext cx="2604827" cy="3103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dirty="0"/>
                <a:t>Componente 2: Construcción</a:t>
              </a:r>
              <a:endParaRPr lang="es-CO" sz="1200" dirty="0"/>
            </a:p>
          </p:txBody>
        </p:sp>
      </p:grpSp>
      <p:graphicFrame>
        <p:nvGraphicFramePr>
          <p:cNvPr id="2" name="Tabla 1">
            <a:extLst>
              <a:ext uri="{FF2B5EF4-FFF2-40B4-BE49-F238E27FC236}">
                <a16:creationId xmlns:a16="http://schemas.microsoft.com/office/drawing/2014/main" id="{1DB7F3C0-D661-EE0D-805B-0B535796F7B8}"/>
              </a:ext>
            </a:extLst>
          </p:cNvPr>
          <p:cNvGraphicFramePr>
            <a:graphicFrameLocks noGrp="1"/>
          </p:cNvGraphicFramePr>
          <p:nvPr>
            <p:extLst>
              <p:ext uri="{D42A27DB-BD31-4B8C-83A1-F6EECF244321}">
                <p14:modId xmlns:p14="http://schemas.microsoft.com/office/powerpoint/2010/main" val="593047240"/>
              </p:ext>
            </p:extLst>
          </p:nvPr>
        </p:nvGraphicFramePr>
        <p:xfrm>
          <a:off x="569724" y="1616573"/>
          <a:ext cx="4950230" cy="4579134"/>
        </p:xfrm>
        <a:graphic>
          <a:graphicData uri="http://schemas.openxmlformats.org/drawingml/2006/table">
            <a:tbl>
              <a:tblPr firstRow="1" firstCol="1" bandRow="1">
                <a:tableStyleId>{5940675A-B579-460E-94D1-54222C63F5DA}</a:tableStyleId>
              </a:tblPr>
              <a:tblGrid>
                <a:gridCol w="390187">
                  <a:extLst>
                    <a:ext uri="{9D8B030D-6E8A-4147-A177-3AD203B41FA5}">
                      <a16:colId xmlns:a16="http://schemas.microsoft.com/office/drawing/2014/main" val="610942602"/>
                    </a:ext>
                  </a:extLst>
                </a:gridCol>
                <a:gridCol w="2547412">
                  <a:extLst>
                    <a:ext uri="{9D8B030D-6E8A-4147-A177-3AD203B41FA5}">
                      <a16:colId xmlns:a16="http://schemas.microsoft.com/office/drawing/2014/main" val="1213940183"/>
                    </a:ext>
                  </a:extLst>
                </a:gridCol>
                <a:gridCol w="403654">
                  <a:extLst>
                    <a:ext uri="{9D8B030D-6E8A-4147-A177-3AD203B41FA5}">
                      <a16:colId xmlns:a16="http://schemas.microsoft.com/office/drawing/2014/main" val="1298916161"/>
                    </a:ext>
                  </a:extLst>
                </a:gridCol>
                <a:gridCol w="790674">
                  <a:extLst>
                    <a:ext uri="{9D8B030D-6E8A-4147-A177-3AD203B41FA5}">
                      <a16:colId xmlns:a16="http://schemas.microsoft.com/office/drawing/2014/main" val="2400009234"/>
                    </a:ext>
                  </a:extLst>
                </a:gridCol>
                <a:gridCol w="818303">
                  <a:extLst>
                    <a:ext uri="{9D8B030D-6E8A-4147-A177-3AD203B41FA5}">
                      <a16:colId xmlns:a16="http://schemas.microsoft.com/office/drawing/2014/main" val="3603120068"/>
                    </a:ext>
                  </a:extLst>
                </a:gridCol>
              </a:tblGrid>
              <a:tr h="319660">
                <a:tc>
                  <a:txBody>
                    <a:bodyPr/>
                    <a:lstStyle/>
                    <a:p>
                      <a:pPr algn="ctr">
                        <a:spcBef>
                          <a:spcPts val="720"/>
                        </a:spcBef>
                        <a:spcAft>
                          <a:spcPts val="720"/>
                        </a:spcAft>
                        <a:buNone/>
                      </a:pPr>
                      <a:r>
                        <a:rPr lang="es-ES" sz="600" b="1" dirty="0">
                          <a:effectLst/>
                          <a:latin typeface="Nunito" pitchFamily="2" charset="0"/>
                        </a:rPr>
                        <a:t>P</a:t>
                      </a:r>
                      <a:r>
                        <a:rPr lang="es-CO" sz="600" b="1" dirty="0">
                          <a:effectLst/>
                          <a:latin typeface="Nunito" pitchFamily="2" charset="0"/>
                        </a:rPr>
                        <a:t>ERFIL</a:t>
                      </a: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spcBef>
                          <a:spcPts val="720"/>
                        </a:spcBef>
                        <a:spcAft>
                          <a:spcPts val="720"/>
                        </a:spcAft>
                        <a:buNone/>
                      </a:pPr>
                      <a:r>
                        <a:rPr lang="es-ES" sz="600" b="1" kern="0" dirty="0">
                          <a:solidFill>
                            <a:schemeClr val="tx1"/>
                          </a:solidFill>
                          <a:effectLst/>
                          <a:latin typeface="Nunito" pitchFamily="2" charset="0"/>
                        </a:rPr>
                        <a:t>CARGO</a:t>
                      </a:r>
                      <a:endParaRPr lang="es-CO" sz="600" b="1" kern="0" dirty="0">
                        <a:solidFill>
                          <a:schemeClr val="tx1"/>
                        </a:solidFill>
                        <a:effectLst/>
                        <a:latin typeface="Nunito" pitchFamily="2" charset="0"/>
                        <a:ea typeface="+mn-ea"/>
                        <a:cs typeface="+mn-cs"/>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spcBef>
                          <a:spcPts val="720"/>
                        </a:spcBef>
                        <a:spcAft>
                          <a:spcPts val="720"/>
                        </a:spcAft>
                        <a:buNone/>
                      </a:pPr>
                      <a:r>
                        <a:rPr lang="es-ES" sz="600" b="1" dirty="0">
                          <a:effectLst/>
                          <a:latin typeface="Nunito" pitchFamily="2" charset="0"/>
                        </a:rPr>
                        <a:t>CANT.</a:t>
                      </a:r>
                      <a:endParaRPr lang="es-CO" sz="600" b="1" dirty="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spcBef>
                          <a:spcPts val="720"/>
                        </a:spcBef>
                        <a:spcAft>
                          <a:spcPts val="720"/>
                        </a:spcAft>
                        <a:buNone/>
                      </a:pPr>
                      <a:r>
                        <a:rPr lang="es-ES" sz="600" b="1" dirty="0">
                          <a:effectLst/>
                          <a:latin typeface="Nunito" pitchFamily="2" charset="0"/>
                        </a:rPr>
                        <a:t>DEDICACIÓN EXCLUSIVA </a:t>
                      </a:r>
                      <a:endParaRPr lang="es-CO" sz="600" b="1" dirty="0">
                        <a:effectLst/>
                        <a:latin typeface="Nunito" pitchFamily="2"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spcBef>
                          <a:spcPts val="720"/>
                        </a:spcBef>
                        <a:spcAft>
                          <a:spcPts val="720"/>
                        </a:spcAft>
                        <a:buNone/>
                      </a:pPr>
                      <a:r>
                        <a:rPr lang="es-ES" sz="600" b="1" dirty="0">
                          <a:effectLst/>
                          <a:latin typeface="Nunito" pitchFamily="2" charset="0"/>
                          <a:ea typeface="Calibri" panose="020F0502020204030204" pitchFamily="34" charset="0"/>
                          <a:cs typeface="Arial" panose="020B0604020202020204" pitchFamily="34" charset="0"/>
                        </a:rPr>
                        <a:t>MESES</a:t>
                      </a:r>
                      <a:endParaRPr lang="es-CO" sz="600" b="1" dirty="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7537593"/>
                  </a:ext>
                </a:extLst>
              </a:tr>
              <a:tr h="230280">
                <a:tc>
                  <a:txBody>
                    <a:bodyPr/>
                    <a:lstStyle/>
                    <a:p>
                      <a:pPr algn="ctr">
                        <a:spcBef>
                          <a:spcPts val="720"/>
                        </a:spcBef>
                        <a:spcAft>
                          <a:spcPts val="720"/>
                        </a:spcAft>
                        <a:buNone/>
                      </a:pPr>
                      <a:r>
                        <a:rPr lang="es-ES" sz="800" b="1">
                          <a:effectLst/>
                          <a:latin typeface="Nunito" pitchFamily="2" charset="0"/>
                        </a:rPr>
                        <a:t>1</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Coordinador de Interventoría Estudios y diseños (Especialista en restauración y/o afines)</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dirty="0">
                          <a:effectLst/>
                          <a:latin typeface="Nunito" pitchFamily="2" charset="0"/>
                        </a:rPr>
                        <a:t>100%</a:t>
                      </a:r>
                      <a:endParaRPr lang="es-CO" sz="800" dirty="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8874"/>
                  </a:ext>
                </a:extLst>
              </a:tr>
              <a:tr h="115140">
                <a:tc>
                  <a:txBody>
                    <a:bodyPr/>
                    <a:lstStyle/>
                    <a:p>
                      <a:pPr algn="ctr">
                        <a:spcBef>
                          <a:spcPts val="720"/>
                        </a:spcBef>
                        <a:spcAft>
                          <a:spcPts val="720"/>
                        </a:spcAft>
                        <a:buNone/>
                      </a:pPr>
                      <a:r>
                        <a:rPr lang="es-CO" sz="800" b="1">
                          <a:effectLst/>
                          <a:latin typeface="Nunito" pitchFamily="2" charset="0"/>
                        </a:rPr>
                        <a:t>2</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CO" sz="800">
                          <a:effectLst/>
                          <a:latin typeface="Nunito" pitchFamily="2" charset="0"/>
                        </a:rPr>
                        <a:t>Asesor Diseño Estructural</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CO"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CO"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CO"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0623627"/>
                  </a:ext>
                </a:extLst>
              </a:tr>
              <a:tr h="115140">
                <a:tc>
                  <a:txBody>
                    <a:bodyPr/>
                    <a:lstStyle/>
                    <a:p>
                      <a:pPr algn="ctr">
                        <a:spcBef>
                          <a:spcPts val="720"/>
                        </a:spcBef>
                        <a:spcAft>
                          <a:spcPts val="720"/>
                        </a:spcAft>
                        <a:buNone/>
                      </a:pPr>
                      <a:r>
                        <a:rPr lang="es-CO" sz="800" b="1">
                          <a:effectLst/>
                          <a:latin typeface="Nunito" pitchFamily="2" charset="0"/>
                        </a:rPr>
                        <a:t>3</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CO" sz="800">
                          <a:effectLst/>
                          <a:latin typeface="Nunito" pitchFamily="2" charset="0"/>
                        </a:rPr>
                        <a:t>Especialista en geotecnia</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CO"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CO"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CO"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668908"/>
                  </a:ext>
                </a:extLst>
              </a:tr>
              <a:tr h="115140">
                <a:tc>
                  <a:txBody>
                    <a:bodyPr/>
                    <a:lstStyle/>
                    <a:p>
                      <a:pPr algn="ctr">
                        <a:spcBef>
                          <a:spcPts val="720"/>
                        </a:spcBef>
                        <a:spcAft>
                          <a:spcPts val="720"/>
                        </a:spcAft>
                        <a:buNone/>
                      </a:pPr>
                      <a:r>
                        <a:rPr lang="es-CO" sz="800" b="1">
                          <a:effectLst/>
                          <a:latin typeface="Nunito" pitchFamily="2" charset="0"/>
                        </a:rPr>
                        <a:t>4</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Asesor en estudios y diseños en Bioclimática</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3576524"/>
                  </a:ext>
                </a:extLst>
              </a:tr>
              <a:tr h="115140">
                <a:tc>
                  <a:txBody>
                    <a:bodyPr/>
                    <a:lstStyle/>
                    <a:p>
                      <a:pPr algn="ctr">
                        <a:spcBef>
                          <a:spcPts val="720"/>
                        </a:spcBef>
                        <a:spcAft>
                          <a:spcPts val="720"/>
                        </a:spcAft>
                        <a:buNone/>
                      </a:pPr>
                      <a:r>
                        <a:rPr lang="es-CO" sz="800" b="1">
                          <a:effectLst/>
                          <a:latin typeface="Nunito" pitchFamily="2" charset="0"/>
                        </a:rPr>
                        <a:t>5</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Profesional en arqueología</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5874818"/>
                  </a:ext>
                </a:extLst>
              </a:tr>
              <a:tr h="115140">
                <a:tc>
                  <a:txBody>
                    <a:bodyPr/>
                    <a:lstStyle/>
                    <a:p>
                      <a:pPr algn="ctr">
                        <a:spcBef>
                          <a:spcPts val="720"/>
                        </a:spcBef>
                        <a:spcAft>
                          <a:spcPts val="720"/>
                        </a:spcAft>
                        <a:buNone/>
                      </a:pPr>
                      <a:r>
                        <a:rPr lang="es-CO" sz="800" b="1">
                          <a:effectLst/>
                          <a:latin typeface="Nunito" pitchFamily="2" charset="0"/>
                        </a:rPr>
                        <a:t>6</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dirty="0">
                          <a:effectLst/>
                          <a:latin typeface="Nunito" pitchFamily="2" charset="0"/>
                        </a:rPr>
                        <a:t>Especialista en patrimonio y trámites ante </a:t>
                      </a:r>
                      <a:r>
                        <a:rPr lang="es-ES" sz="800" dirty="0" err="1">
                          <a:effectLst/>
                          <a:latin typeface="Nunito" pitchFamily="2" charset="0"/>
                        </a:rPr>
                        <a:t>MinCulturas</a:t>
                      </a:r>
                      <a:endParaRPr lang="es-CO" sz="800" dirty="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4095270"/>
                  </a:ext>
                </a:extLst>
              </a:tr>
              <a:tr h="115140">
                <a:tc>
                  <a:txBody>
                    <a:bodyPr/>
                    <a:lstStyle/>
                    <a:p>
                      <a:pPr algn="ctr">
                        <a:spcBef>
                          <a:spcPts val="720"/>
                        </a:spcBef>
                        <a:spcAft>
                          <a:spcPts val="720"/>
                        </a:spcAft>
                        <a:buNone/>
                      </a:pPr>
                      <a:r>
                        <a:rPr lang="es-CO" sz="800" b="1">
                          <a:effectLst/>
                          <a:latin typeface="Nunito" pitchFamily="2" charset="0"/>
                        </a:rPr>
                        <a:t>7</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de Redes Eléctricas e iluminación,</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9863691"/>
                  </a:ext>
                </a:extLst>
              </a:tr>
              <a:tr h="115140">
                <a:tc>
                  <a:txBody>
                    <a:bodyPr/>
                    <a:lstStyle/>
                    <a:p>
                      <a:pPr algn="ctr">
                        <a:spcBef>
                          <a:spcPts val="720"/>
                        </a:spcBef>
                        <a:spcAft>
                          <a:spcPts val="720"/>
                        </a:spcAft>
                        <a:buNone/>
                      </a:pPr>
                      <a:r>
                        <a:rPr lang="es-CO" sz="800" b="1">
                          <a:effectLst/>
                          <a:latin typeface="Nunito" pitchFamily="2" charset="0"/>
                        </a:rPr>
                        <a:t>8</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de Redes Voz y Datos, Seguridad y Control</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1017145"/>
                  </a:ext>
                </a:extLst>
              </a:tr>
              <a:tr h="115140">
                <a:tc>
                  <a:txBody>
                    <a:bodyPr/>
                    <a:lstStyle/>
                    <a:p>
                      <a:pPr algn="ctr">
                        <a:spcBef>
                          <a:spcPts val="720"/>
                        </a:spcBef>
                        <a:spcAft>
                          <a:spcPts val="720"/>
                        </a:spcAft>
                        <a:buNone/>
                      </a:pPr>
                      <a:r>
                        <a:rPr lang="es-CO" sz="800" b="1">
                          <a:effectLst/>
                          <a:latin typeface="Nunito" pitchFamily="2" charset="0"/>
                        </a:rPr>
                        <a:t>9</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de redes Hidro Sanitarias - Red Contra Incendio</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813104"/>
                  </a:ext>
                </a:extLst>
              </a:tr>
              <a:tr h="115140">
                <a:tc>
                  <a:txBody>
                    <a:bodyPr/>
                    <a:lstStyle/>
                    <a:p>
                      <a:pPr algn="ctr">
                        <a:spcBef>
                          <a:spcPts val="720"/>
                        </a:spcBef>
                        <a:spcAft>
                          <a:spcPts val="720"/>
                        </a:spcAft>
                        <a:buNone/>
                      </a:pPr>
                      <a:r>
                        <a:rPr lang="es-CO" sz="800" b="1">
                          <a:effectLst/>
                          <a:latin typeface="Nunito" pitchFamily="2" charset="0"/>
                        </a:rPr>
                        <a:t>10</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de Redes Gases Medicinales</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8780175"/>
                  </a:ext>
                </a:extLst>
              </a:tr>
              <a:tr h="230280">
                <a:tc>
                  <a:txBody>
                    <a:bodyPr/>
                    <a:lstStyle/>
                    <a:p>
                      <a:pPr algn="ctr">
                        <a:spcBef>
                          <a:spcPts val="720"/>
                        </a:spcBef>
                        <a:spcAft>
                          <a:spcPts val="720"/>
                        </a:spcAft>
                        <a:buNone/>
                      </a:pPr>
                      <a:r>
                        <a:rPr lang="es-CO" sz="800" b="1">
                          <a:effectLst/>
                          <a:latin typeface="Nunito" pitchFamily="2" charset="0"/>
                        </a:rPr>
                        <a:t>11</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Sistemas de Aire Acondicionado y Sistemas de Ventilación Mecánica</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566880"/>
                  </a:ext>
                </a:extLst>
              </a:tr>
              <a:tr h="115140">
                <a:tc>
                  <a:txBody>
                    <a:bodyPr/>
                    <a:lstStyle/>
                    <a:p>
                      <a:pPr algn="ctr">
                        <a:spcBef>
                          <a:spcPts val="720"/>
                        </a:spcBef>
                        <a:spcAft>
                          <a:spcPts val="720"/>
                        </a:spcAft>
                        <a:buNone/>
                      </a:pPr>
                      <a:r>
                        <a:rPr lang="es-CO" sz="800" b="1">
                          <a:effectLst/>
                          <a:latin typeface="Nunito" pitchFamily="2" charset="0"/>
                        </a:rPr>
                        <a:t>12</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verificador de condiciones de habilitación</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4553620"/>
                  </a:ext>
                </a:extLst>
              </a:tr>
              <a:tr h="115140">
                <a:tc>
                  <a:txBody>
                    <a:bodyPr/>
                    <a:lstStyle/>
                    <a:p>
                      <a:pPr algn="ctr">
                        <a:spcBef>
                          <a:spcPts val="720"/>
                        </a:spcBef>
                        <a:spcAft>
                          <a:spcPts val="720"/>
                        </a:spcAft>
                        <a:buNone/>
                      </a:pPr>
                      <a:r>
                        <a:rPr lang="es-CO" sz="800" b="1">
                          <a:effectLst/>
                          <a:latin typeface="Nunito" pitchFamily="2" charset="0"/>
                        </a:rPr>
                        <a:t>13</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en Radiofísica / Física médica</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2429376"/>
                  </a:ext>
                </a:extLst>
              </a:tr>
              <a:tr h="129533">
                <a:tc>
                  <a:txBody>
                    <a:bodyPr/>
                    <a:lstStyle/>
                    <a:p>
                      <a:pPr algn="ctr">
                        <a:spcBef>
                          <a:spcPts val="720"/>
                        </a:spcBef>
                        <a:spcAft>
                          <a:spcPts val="720"/>
                        </a:spcAft>
                        <a:buNone/>
                      </a:pPr>
                      <a:r>
                        <a:rPr lang="es-CO" sz="800" b="1">
                          <a:effectLst/>
                          <a:latin typeface="Nunito" pitchFamily="2" charset="0"/>
                        </a:rPr>
                        <a:t>14</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en Bienes Muebles</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8069763"/>
                  </a:ext>
                </a:extLst>
              </a:tr>
              <a:tr h="129533">
                <a:tc>
                  <a:txBody>
                    <a:bodyPr/>
                    <a:lstStyle/>
                    <a:p>
                      <a:pPr algn="ctr">
                        <a:spcBef>
                          <a:spcPts val="720"/>
                        </a:spcBef>
                        <a:spcAft>
                          <a:spcPts val="720"/>
                        </a:spcAft>
                        <a:buNone/>
                      </a:pPr>
                      <a:r>
                        <a:rPr lang="es-CO" sz="800" b="1">
                          <a:effectLst/>
                          <a:latin typeface="Nunito" pitchFamily="2" charset="0"/>
                        </a:rPr>
                        <a:t>15</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Biomédico</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1543018"/>
                  </a:ext>
                </a:extLst>
              </a:tr>
              <a:tr h="129533">
                <a:tc>
                  <a:txBody>
                    <a:bodyPr/>
                    <a:lstStyle/>
                    <a:p>
                      <a:pPr algn="ctr">
                        <a:spcBef>
                          <a:spcPts val="720"/>
                        </a:spcBef>
                        <a:spcAft>
                          <a:spcPts val="720"/>
                        </a:spcAft>
                        <a:buNone/>
                      </a:pPr>
                      <a:r>
                        <a:rPr lang="es-CO" sz="800" b="1">
                          <a:effectLst/>
                          <a:latin typeface="Nunito" pitchFamily="2" charset="0"/>
                        </a:rPr>
                        <a:t>16</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en Diseño de Iluminación</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4157306"/>
                  </a:ext>
                </a:extLst>
              </a:tr>
              <a:tr h="129533">
                <a:tc>
                  <a:txBody>
                    <a:bodyPr/>
                    <a:lstStyle/>
                    <a:p>
                      <a:pPr algn="ctr">
                        <a:spcBef>
                          <a:spcPts val="720"/>
                        </a:spcBef>
                        <a:spcAft>
                          <a:spcPts val="720"/>
                        </a:spcAft>
                        <a:buNone/>
                      </a:pPr>
                      <a:r>
                        <a:rPr lang="es-CO" sz="800" b="1">
                          <a:effectLst/>
                          <a:latin typeface="Nunito" pitchFamily="2" charset="0"/>
                        </a:rPr>
                        <a:t>17</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Profesional Ambiental</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4</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126719"/>
                  </a:ext>
                </a:extLst>
              </a:tr>
              <a:tr h="129533">
                <a:tc>
                  <a:txBody>
                    <a:bodyPr/>
                    <a:lstStyle/>
                    <a:p>
                      <a:pPr algn="ctr">
                        <a:spcBef>
                          <a:spcPts val="720"/>
                        </a:spcBef>
                        <a:spcAft>
                          <a:spcPts val="720"/>
                        </a:spcAft>
                        <a:buNone/>
                      </a:pPr>
                      <a:r>
                        <a:rPr lang="es-CO" sz="800" b="1">
                          <a:effectLst/>
                          <a:latin typeface="Nunito" pitchFamily="2" charset="0"/>
                        </a:rPr>
                        <a:t>18</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Profesional Forestal</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4</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2383100"/>
                  </a:ext>
                </a:extLst>
              </a:tr>
              <a:tr h="129533">
                <a:tc>
                  <a:txBody>
                    <a:bodyPr/>
                    <a:lstStyle/>
                    <a:p>
                      <a:pPr algn="ctr">
                        <a:spcBef>
                          <a:spcPts val="720"/>
                        </a:spcBef>
                        <a:spcAft>
                          <a:spcPts val="720"/>
                        </a:spcAft>
                        <a:buNone/>
                      </a:pPr>
                      <a:r>
                        <a:rPr lang="es-CO" sz="800" b="1">
                          <a:effectLst/>
                          <a:latin typeface="Nunito" pitchFamily="2" charset="0"/>
                        </a:rPr>
                        <a:t>19</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Diseñador señalética y Orientación</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3486363"/>
                  </a:ext>
                </a:extLst>
              </a:tr>
              <a:tr h="129533">
                <a:tc>
                  <a:txBody>
                    <a:bodyPr/>
                    <a:lstStyle/>
                    <a:p>
                      <a:pPr algn="ctr">
                        <a:spcBef>
                          <a:spcPts val="720"/>
                        </a:spcBef>
                        <a:spcAft>
                          <a:spcPts val="720"/>
                        </a:spcAft>
                        <a:buNone/>
                      </a:pPr>
                      <a:r>
                        <a:rPr lang="es-CO" sz="800" b="1">
                          <a:effectLst/>
                          <a:latin typeface="Nunito" pitchFamily="2" charset="0"/>
                        </a:rPr>
                        <a:t>20</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CO" sz="800">
                          <a:effectLst/>
                          <a:latin typeface="Nunito" pitchFamily="2" charset="0"/>
                        </a:rPr>
                        <a:t>Especialista en Trafico Vertical</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3747191"/>
                  </a:ext>
                </a:extLst>
              </a:tr>
              <a:tr h="129533">
                <a:tc>
                  <a:txBody>
                    <a:bodyPr/>
                    <a:lstStyle/>
                    <a:p>
                      <a:pPr algn="ctr">
                        <a:spcBef>
                          <a:spcPts val="720"/>
                        </a:spcBef>
                        <a:spcAft>
                          <a:spcPts val="720"/>
                        </a:spcAft>
                        <a:buNone/>
                      </a:pPr>
                      <a:r>
                        <a:rPr lang="es-CO" sz="800" b="1">
                          <a:effectLst/>
                          <a:latin typeface="Nunito" pitchFamily="2" charset="0"/>
                        </a:rPr>
                        <a:t>21</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CO" sz="800">
                          <a:effectLst/>
                          <a:latin typeface="Nunito" pitchFamily="2" charset="0"/>
                        </a:rPr>
                        <a:t>Especialista Red de Gas Natural</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3646723"/>
                  </a:ext>
                </a:extLst>
              </a:tr>
              <a:tr h="129533">
                <a:tc>
                  <a:txBody>
                    <a:bodyPr/>
                    <a:lstStyle/>
                    <a:p>
                      <a:pPr algn="ctr">
                        <a:spcBef>
                          <a:spcPts val="720"/>
                        </a:spcBef>
                        <a:spcAft>
                          <a:spcPts val="720"/>
                        </a:spcAft>
                        <a:buNone/>
                      </a:pPr>
                      <a:r>
                        <a:rPr lang="es-CO" sz="800" b="1">
                          <a:effectLst/>
                          <a:latin typeface="Nunito" pitchFamily="2" charset="0"/>
                        </a:rPr>
                        <a:t>22</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CO" sz="800">
                          <a:effectLst/>
                          <a:latin typeface="Nunito" pitchFamily="2" charset="0"/>
                        </a:rPr>
                        <a:t>Especialista en Acústica Arquitectónica</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0473111"/>
                  </a:ext>
                </a:extLst>
              </a:tr>
              <a:tr h="129533">
                <a:tc>
                  <a:txBody>
                    <a:bodyPr/>
                    <a:lstStyle/>
                    <a:p>
                      <a:pPr algn="ctr">
                        <a:spcBef>
                          <a:spcPts val="720"/>
                        </a:spcBef>
                        <a:spcAft>
                          <a:spcPts val="720"/>
                        </a:spcAft>
                        <a:buNone/>
                      </a:pPr>
                      <a:r>
                        <a:rPr lang="es-CO" sz="800" b="1">
                          <a:effectLst/>
                          <a:latin typeface="Nunito" pitchFamily="2" charset="0"/>
                        </a:rPr>
                        <a:t>23</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Coordinador BIM </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6411203"/>
                  </a:ext>
                </a:extLst>
              </a:tr>
              <a:tr h="129533">
                <a:tc>
                  <a:txBody>
                    <a:bodyPr/>
                    <a:lstStyle/>
                    <a:p>
                      <a:pPr algn="ctr">
                        <a:spcBef>
                          <a:spcPts val="720"/>
                        </a:spcBef>
                        <a:spcAft>
                          <a:spcPts val="720"/>
                        </a:spcAft>
                        <a:buNone/>
                      </a:pPr>
                      <a:r>
                        <a:rPr lang="es-CO" sz="800" b="1">
                          <a:effectLst/>
                          <a:latin typeface="Nunito" pitchFamily="2" charset="0"/>
                        </a:rPr>
                        <a:t>24</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CO" sz="800">
                          <a:effectLst/>
                          <a:latin typeface="Nunito" pitchFamily="2" charset="0"/>
                        </a:rPr>
                        <a:t>Modelador BIM – Arquitectura y Estructura</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9223893"/>
                  </a:ext>
                </a:extLst>
              </a:tr>
              <a:tr h="129533">
                <a:tc>
                  <a:txBody>
                    <a:bodyPr/>
                    <a:lstStyle/>
                    <a:p>
                      <a:pPr algn="ctr">
                        <a:spcBef>
                          <a:spcPts val="720"/>
                        </a:spcBef>
                        <a:spcAft>
                          <a:spcPts val="720"/>
                        </a:spcAft>
                        <a:buNone/>
                      </a:pPr>
                      <a:r>
                        <a:rPr lang="es-CO" sz="800" b="1">
                          <a:effectLst/>
                          <a:latin typeface="Nunito" pitchFamily="2" charset="0"/>
                        </a:rPr>
                        <a:t>25</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CO" sz="800">
                          <a:effectLst/>
                          <a:latin typeface="Nunito" pitchFamily="2" charset="0"/>
                        </a:rPr>
                        <a:t>Modelador BIM</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8</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3873305"/>
                  </a:ext>
                </a:extLst>
              </a:tr>
              <a:tr h="129533">
                <a:tc>
                  <a:txBody>
                    <a:bodyPr/>
                    <a:lstStyle/>
                    <a:p>
                      <a:pPr algn="ctr">
                        <a:spcBef>
                          <a:spcPts val="720"/>
                        </a:spcBef>
                        <a:spcAft>
                          <a:spcPts val="720"/>
                        </a:spcAft>
                        <a:buNone/>
                      </a:pPr>
                      <a:r>
                        <a:rPr lang="es-CO" sz="800" b="1">
                          <a:effectLst/>
                          <a:latin typeface="Nunito" pitchFamily="2" charset="0"/>
                        </a:rPr>
                        <a:t>26</a:t>
                      </a:r>
                      <a:endParaRPr lang="es-CO" sz="800" b="1">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CO" sz="800">
                          <a:effectLst/>
                          <a:latin typeface="Nunito" pitchFamily="2" charset="0"/>
                        </a:rPr>
                        <a:t>Biólogo</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2</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2033083"/>
                  </a:ext>
                </a:extLst>
              </a:tr>
              <a:tr h="259065">
                <a:tc>
                  <a:txBody>
                    <a:bodyPr/>
                    <a:lstStyle/>
                    <a:p>
                      <a:pPr algn="ctr">
                        <a:spcBef>
                          <a:spcPts val="720"/>
                        </a:spcBef>
                        <a:spcAft>
                          <a:spcPts val="720"/>
                        </a:spcAft>
                        <a:buNone/>
                      </a:pPr>
                      <a:r>
                        <a:rPr lang="es-CO" sz="800" b="1" dirty="0">
                          <a:effectLst/>
                          <a:latin typeface="Nunito" pitchFamily="2" charset="0"/>
                        </a:rPr>
                        <a:t>27</a:t>
                      </a:r>
                      <a:endParaRPr lang="es-CO" sz="800" b="1" dirty="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spcBef>
                          <a:spcPts val="720"/>
                        </a:spcBef>
                        <a:spcAft>
                          <a:spcPts val="720"/>
                        </a:spcAft>
                        <a:buNone/>
                      </a:pPr>
                      <a:r>
                        <a:rPr lang="es-ES" sz="800" dirty="0">
                          <a:effectLst/>
                          <a:latin typeface="Nunito" pitchFamily="2" charset="0"/>
                        </a:rPr>
                        <a:t>Profesional en costos, presupuestos y programación</a:t>
                      </a:r>
                      <a:endParaRPr lang="es-CO" sz="800" dirty="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720"/>
                        </a:spcBef>
                        <a:spcAft>
                          <a:spcPts val="720"/>
                        </a:spcAft>
                        <a:buNone/>
                      </a:pPr>
                      <a:r>
                        <a:rPr lang="es-ES" sz="800" dirty="0">
                          <a:effectLst/>
                          <a:latin typeface="Nunito" pitchFamily="2" charset="0"/>
                        </a:rPr>
                        <a:t>8</a:t>
                      </a:r>
                      <a:endParaRPr lang="es-CO" sz="800" dirty="0">
                        <a:effectLst/>
                        <a:latin typeface="Nunito" pitchFamily="2" charset="0"/>
                        <a:ea typeface="Calibri" panose="020F0502020204030204" pitchFamily="34" charset="0"/>
                        <a:cs typeface="Arial" panose="020B0604020202020204" pitchFamily="34" charset="0"/>
                      </a:endParaRPr>
                    </a:p>
                  </a:txBody>
                  <a:tcPr marL="64766" marR="64766"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5299558"/>
                  </a:ext>
                </a:extLst>
              </a:tr>
            </a:tbl>
          </a:graphicData>
        </a:graphic>
      </p:graphicFrame>
      <p:graphicFrame>
        <p:nvGraphicFramePr>
          <p:cNvPr id="5" name="Tabla 4">
            <a:extLst>
              <a:ext uri="{FF2B5EF4-FFF2-40B4-BE49-F238E27FC236}">
                <a16:creationId xmlns:a16="http://schemas.microsoft.com/office/drawing/2014/main" id="{8AB65345-AF5B-C035-C835-2C04E1780160}"/>
              </a:ext>
            </a:extLst>
          </p:cNvPr>
          <p:cNvGraphicFramePr>
            <a:graphicFrameLocks noGrp="1"/>
          </p:cNvGraphicFramePr>
          <p:nvPr>
            <p:extLst>
              <p:ext uri="{D42A27DB-BD31-4B8C-83A1-F6EECF244321}">
                <p14:modId xmlns:p14="http://schemas.microsoft.com/office/powerpoint/2010/main" val="14910300"/>
              </p:ext>
            </p:extLst>
          </p:nvPr>
        </p:nvGraphicFramePr>
        <p:xfrm>
          <a:off x="5862265" y="1437778"/>
          <a:ext cx="4956650" cy="4940497"/>
        </p:xfrm>
        <a:graphic>
          <a:graphicData uri="http://schemas.openxmlformats.org/drawingml/2006/table">
            <a:tbl>
              <a:tblPr firstRow="1" firstCol="1" bandRow="1">
                <a:tableStyleId>{5940675A-B579-460E-94D1-54222C63F5DA}</a:tableStyleId>
              </a:tblPr>
              <a:tblGrid>
                <a:gridCol w="408656">
                  <a:extLst>
                    <a:ext uri="{9D8B030D-6E8A-4147-A177-3AD203B41FA5}">
                      <a16:colId xmlns:a16="http://schemas.microsoft.com/office/drawing/2014/main" val="333617985"/>
                    </a:ext>
                  </a:extLst>
                </a:gridCol>
                <a:gridCol w="3045094">
                  <a:extLst>
                    <a:ext uri="{9D8B030D-6E8A-4147-A177-3AD203B41FA5}">
                      <a16:colId xmlns:a16="http://schemas.microsoft.com/office/drawing/2014/main" val="480015310"/>
                    </a:ext>
                  </a:extLst>
                </a:gridCol>
                <a:gridCol w="344032">
                  <a:extLst>
                    <a:ext uri="{9D8B030D-6E8A-4147-A177-3AD203B41FA5}">
                      <a16:colId xmlns:a16="http://schemas.microsoft.com/office/drawing/2014/main" val="1190421576"/>
                    </a:ext>
                  </a:extLst>
                </a:gridCol>
                <a:gridCol w="679009">
                  <a:extLst>
                    <a:ext uri="{9D8B030D-6E8A-4147-A177-3AD203B41FA5}">
                      <a16:colId xmlns:a16="http://schemas.microsoft.com/office/drawing/2014/main" val="3910182308"/>
                    </a:ext>
                  </a:extLst>
                </a:gridCol>
                <a:gridCol w="479859">
                  <a:extLst>
                    <a:ext uri="{9D8B030D-6E8A-4147-A177-3AD203B41FA5}">
                      <a16:colId xmlns:a16="http://schemas.microsoft.com/office/drawing/2014/main" val="937757656"/>
                    </a:ext>
                  </a:extLst>
                </a:gridCol>
              </a:tblGrid>
              <a:tr h="275601">
                <a:tc>
                  <a:txBody>
                    <a:bodyPr/>
                    <a:lstStyle/>
                    <a:p>
                      <a:pPr algn="ctr">
                        <a:spcBef>
                          <a:spcPts val="720"/>
                        </a:spcBef>
                        <a:spcAft>
                          <a:spcPts val="720"/>
                        </a:spcAft>
                        <a:buNone/>
                      </a:pPr>
                      <a:r>
                        <a:rPr lang="es-CO" sz="600" b="1" dirty="0">
                          <a:effectLst/>
                          <a:latin typeface="Nunito" pitchFamily="2" charset="0"/>
                        </a:rPr>
                        <a:t>PERFIL</a:t>
                      </a:r>
                      <a:endParaRPr lang="es-CO" sz="6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spcBef>
                          <a:spcPts val="720"/>
                        </a:spcBef>
                        <a:spcAft>
                          <a:spcPts val="720"/>
                        </a:spcAft>
                        <a:buNone/>
                      </a:pPr>
                      <a:r>
                        <a:rPr lang="es-ES" sz="600" b="1" dirty="0">
                          <a:effectLst/>
                          <a:latin typeface="Nunito" pitchFamily="2" charset="0"/>
                        </a:rPr>
                        <a:t>CARGO</a:t>
                      </a:r>
                      <a:endParaRPr lang="es-CO" sz="6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spcBef>
                          <a:spcPts val="720"/>
                        </a:spcBef>
                        <a:spcAft>
                          <a:spcPts val="720"/>
                        </a:spcAft>
                        <a:buNone/>
                      </a:pPr>
                      <a:r>
                        <a:rPr lang="es-ES" sz="600" b="1" dirty="0">
                          <a:effectLst/>
                          <a:latin typeface="Nunito" pitchFamily="2" charset="0"/>
                        </a:rPr>
                        <a:t>CANT.</a:t>
                      </a:r>
                      <a:endParaRPr lang="es-CO" sz="6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spcBef>
                          <a:spcPts val="720"/>
                        </a:spcBef>
                        <a:spcAft>
                          <a:spcPts val="720"/>
                        </a:spcAft>
                        <a:buNone/>
                      </a:pPr>
                      <a:r>
                        <a:rPr lang="es-ES" sz="600" b="1" dirty="0">
                          <a:effectLst/>
                          <a:latin typeface="Nunito" pitchFamily="2" charset="0"/>
                        </a:rPr>
                        <a:t>DEDICACIÓN EXCLUSIVA </a:t>
                      </a:r>
                      <a:endParaRPr lang="es-CO" sz="600" b="1" dirty="0">
                        <a:effectLst/>
                        <a:latin typeface="Nunito" pitchFamily="2"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spcBef>
                          <a:spcPts val="720"/>
                        </a:spcBef>
                        <a:spcAft>
                          <a:spcPts val="720"/>
                        </a:spcAft>
                        <a:buNone/>
                      </a:pPr>
                      <a:r>
                        <a:rPr lang="es-ES" sz="600" b="1" dirty="0">
                          <a:effectLst/>
                          <a:latin typeface="Nunito" pitchFamily="2" charset="0"/>
                        </a:rPr>
                        <a:t>MESES</a:t>
                      </a:r>
                      <a:endParaRPr lang="es-CO" sz="6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018185533"/>
                  </a:ext>
                </a:extLst>
              </a:tr>
              <a:tr h="153856">
                <a:tc>
                  <a:txBody>
                    <a:bodyPr/>
                    <a:lstStyle/>
                    <a:p>
                      <a:pPr algn="ctr">
                        <a:spcBef>
                          <a:spcPts val="720"/>
                        </a:spcBef>
                        <a:spcAft>
                          <a:spcPts val="720"/>
                        </a:spcAft>
                        <a:buNone/>
                      </a:pPr>
                      <a:r>
                        <a:rPr lang="es-ES" sz="800" b="1" dirty="0">
                          <a:effectLst/>
                          <a:latin typeface="Nunito" pitchFamily="2" charset="0"/>
                        </a:rPr>
                        <a:t>1</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dirty="0">
                          <a:effectLst/>
                          <a:latin typeface="Nunito" pitchFamily="2" charset="0"/>
                        </a:rPr>
                        <a:t>Director de Interventoría de Diseño y Construcción</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100%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40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781935879"/>
                  </a:ext>
                </a:extLst>
              </a:tr>
              <a:tr h="212069">
                <a:tc>
                  <a:txBody>
                    <a:bodyPr/>
                    <a:lstStyle/>
                    <a:p>
                      <a:pPr algn="ctr">
                        <a:spcBef>
                          <a:spcPts val="720"/>
                        </a:spcBef>
                        <a:spcAft>
                          <a:spcPts val="720"/>
                        </a:spcAft>
                        <a:buNone/>
                      </a:pPr>
                      <a:r>
                        <a:rPr lang="es-ES" sz="800" b="1" dirty="0">
                          <a:effectLst/>
                          <a:latin typeface="Nunito" pitchFamily="2" charset="0"/>
                        </a:rPr>
                        <a:t>2</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dirty="0">
                          <a:effectLst/>
                          <a:latin typeface="Nunito" pitchFamily="2" charset="0"/>
                        </a:rPr>
                        <a:t>Coordinador de interventoría y de trámites (Experiencia En Edificaciones Hospitalarias)</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40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803886585"/>
                  </a:ext>
                </a:extLst>
              </a:tr>
              <a:tr h="106034">
                <a:tc>
                  <a:txBody>
                    <a:bodyPr/>
                    <a:lstStyle/>
                    <a:p>
                      <a:pPr algn="ctr">
                        <a:spcBef>
                          <a:spcPts val="720"/>
                        </a:spcBef>
                        <a:spcAft>
                          <a:spcPts val="720"/>
                        </a:spcAft>
                        <a:buNone/>
                      </a:pPr>
                      <a:r>
                        <a:rPr lang="es-ES" sz="800" b="1" dirty="0">
                          <a:effectLst/>
                          <a:latin typeface="Nunito" pitchFamily="2" charset="0"/>
                        </a:rPr>
                        <a:t>3</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dirty="0">
                          <a:effectLst/>
                          <a:latin typeface="Nunito" pitchFamily="2" charset="0"/>
                        </a:rPr>
                        <a:t>Residentes de Interventoría (General).</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100%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40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826634295"/>
                  </a:ext>
                </a:extLst>
              </a:tr>
              <a:tr h="106034">
                <a:tc>
                  <a:txBody>
                    <a:bodyPr/>
                    <a:lstStyle/>
                    <a:p>
                      <a:pPr algn="ctr">
                        <a:spcBef>
                          <a:spcPts val="720"/>
                        </a:spcBef>
                        <a:spcAft>
                          <a:spcPts val="720"/>
                        </a:spcAft>
                        <a:buNone/>
                      </a:pPr>
                      <a:r>
                        <a:rPr lang="es-ES" sz="800" b="1" dirty="0">
                          <a:effectLst/>
                          <a:latin typeface="Nunito" pitchFamily="2" charset="0"/>
                        </a:rPr>
                        <a:t>4</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Residentes de Interventoría (Redes secas).</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851320173"/>
                  </a:ext>
                </a:extLst>
              </a:tr>
              <a:tr h="106034">
                <a:tc>
                  <a:txBody>
                    <a:bodyPr/>
                    <a:lstStyle/>
                    <a:p>
                      <a:pPr algn="ctr">
                        <a:spcBef>
                          <a:spcPts val="720"/>
                        </a:spcBef>
                        <a:spcAft>
                          <a:spcPts val="720"/>
                        </a:spcAft>
                        <a:buNone/>
                      </a:pPr>
                      <a:r>
                        <a:rPr lang="es-ES" sz="800" b="1" dirty="0">
                          <a:effectLst/>
                          <a:latin typeface="Nunito" pitchFamily="2" charset="0"/>
                        </a:rPr>
                        <a:t>5</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Residentes de Interventoría (Redes húmedas).</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50132723"/>
                  </a:ext>
                </a:extLst>
              </a:tr>
              <a:tr h="106034">
                <a:tc>
                  <a:txBody>
                    <a:bodyPr/>
                    <a:lstStyle/>
                    <a:p>
                      <a:pPr algn="ctr">
                        <a:spcBef>
                          <a:spcPts val="720"/>
                        </a:spcBef>
                        <a:spcAft>
                          <a:spcPts val="720"/>
                        </a:spcAft>
                        <a:buNone/>
                      </a:pPr>
                      <a:r>
                        <a:rPr lang="es-ES" sz="800" b="1" dirty="0">
                          <a:effectLst/>
                          <a:latin typeface="Nunito" pitchFamily="2" charset="0"/>
                        </a:rPr>
                        <a:t>6</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Asesor Diseño Estructural</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885290138"/>
                  </a:ext>
                </a:extLst>
              </a:tr>
              <a:tr h="106034">
                <a:tc>
                  <a:txBody>
                    <a:bodyPr/>
                    <a:lstStyle/>
                    <a:p>
                      <a:pPr algn="ctr">
                        <a:spcBef>
                          <a:spcPts val="720"/>
                        </a:spcBef>
                        <a:spcAft>
                          <a:spcPts val="720"/>
                        </a:spcAft>
                        <a:buNone/>
                      </a:pPr>
                      <a:r>
                        <a:rPr lang="es-ES" sz="800" b="1" dirty="0">
                          <a:effectLst/>
                          <a:latin typeface="Nunito" pitchFamily="2" charset="0"/>
                        </a:rPr>
                        <a:t>7</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en geotecnia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20%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18</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391775634"/>
                  </a:ext>
                </a:extLst>
              </a:tr>
              <a:tr h="94253">
                <a:tc>
                  <a:txBody>
                    <a:bodyPr/>
                    <a:lstStyle/>
                    <a:p>
                      <a:pPr algn="ctr">
                        <a:spcBef>
                          <a:spcPts val="720"/>
                        </a:spcBef>
                        <a:spcAft>
                          <a:spcPts val="720"/>
                        </a:spcAft>
                        <a:buNone/>
                      </a:pPr>
                      <a:r>
                        <a:rPr lang="es-CO" sz="800" b="1" dirty="0">
                          <a:effectLst/>
                          <a:latin typeface="Nunito" pitchFamily="2" charset="0"/>
                        </a:rPr>
                        <a:t>8</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Profesional en arqueología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18</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604795153"/>
                  </a:ext>
                </a:extLst>
              </a:tr>
              <a:tr h="94253">
                <a:tc>
                  <a:txBody>
                    <a:bodyPr/>
                    <a:lstStyle/>
                    <a:p>
                      <a:pPr algn="ctr">
                        <a:spcBef>
                          <a:spcPts val="720"/>
                        </a:spcBef>
                        <a:spcAft>
                          <a:spcPts val="720"/>
                        </a:spcAft>
                        <a:buNone/>
                      </a:pPr>
                      <a:r>
                        <a:rPr lang="es-CO" sz="800" b="1" dirty="0">
                          <a:effectLst/>
                          <a:latin typeface="Nunito" pitchFamily="2" charset="0"/>
                        </a:rPr>
                        <a:t>9</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en patrimonio</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909597785"/>
                  </a:ext>
                </a:extLst>
              </a:tr>
              <a:tr h="94253">
                <a:tc>
                  <a:txBody>
                    <a:bodyPr/>
                    <a:lstStyle/>
                    <a:p>
                      <a:pPr algn="ctr">
                        <a:spcBef>
                          <a:spcPts val="720"/>
                        </a:spcBef>
                        <a:spcAft>
                          <a:spcPts val="720"/>
                        </a:spcAft>
                        <a:buNone/>
                      </a:pPr>
                      <a:r>
                        <a:rPr lang="es-CO" sz="800" b="1" dirty="0">
                          <a:effectLst/>
                          <a:latin typeface="Nunito" pitchFamily="2" charset="0"/>
                        </a:rPr>
                        <a:t>10</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de Redes Eléctricas e iluminación,</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20%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51100535"/>
                  </a:ext>
                </a:extLst>
              </a:tr>
              <a:tr h="94253">
                <a:tc>
                  <a:txBody>
                    <a:bodyPr/>
                    <a:lstStyle/>
                    <a:p>
                      <a:pPr algn="ctr">
                        <a:spcBef>
                          <a:spcPts val="720"/>
                        </a:spcBef>
                        <a:spcAft>
                          <a:spcPts val="720"/>
                        </a:spcAft>
                        <a:buNone/>
                      </a:pPr>
                      <a:r>
                        <a:rPr lang="es-CO" sz="800" b="1" dirty="0">
                          <a:effectLst/>
                          <a:latin typeface="Nunito" pitchFamily="2" charset="0"/>
                        </a:rPr>
                        <a:t>11</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de Redes Voz y Datos, Seguridad y Control</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20%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3475768777"/>
                  </a:ext>
                </a:extLst>
              </a:tr>
              <a:tr h="161017">
                <a:tc>
                  <a:txBody>
                    <a:bodyPr/>
                    <a:lstStyle/>
                    <a:p>
                      <a:pPr algn="ctr">
                        <a:spcBef>
                          <a:spcPts val="720"/>
                        </a:spcBef>
                        <a:spcAft>
                          <a:spcPts val="720"/>
                        </a:spcAft>
                        <a:buNone/>
                      </a:pPr>
                      <a:r>
                        <a:rPr lang="es-CO" sz="800" b="1" dirty="0">
                          <a:effectLst/>
                          <a:latin typeface="Nunito" pitchFamily="2" charset="0"/>
                        </a:rPr>
                        <a:t>12</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de redes Hidro Sanitarias - Red Contra Incendio y gas</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20%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043718374"/>
                  </a:ext>
                </a:extLst>
              </a:tr>
              <a:tr h="94253">
                <a:tc>
                  <a:txBody>
                    <a:bodyPr/>
                    <a:lstStyle/>
                    <a:p>
                      <a:pPr algn="ctr">
                        <a:spcBef>
                          <a:spcPts val="720"/>
                        </a:spcBef>
                        <a:spcAft>
                          <a:spcPts val="720"/>
                        </a:spcAft>
                        <a:buNone/>
                      </a:pPr>
                      <a:r>
                        <a:rPr lang="es-CO" sz="800" b="1" dirty="0">
                          <a:effectLst/>
                          <a:latin typeface="Nunito" pitchFamily="2" charset="0"/>
                        </a:rPr>
                        <a:t>13</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de Redes Gases Medicinales</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20%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3057452864"/>
                  </a:ext>
                </a:extLst>
              </a:tr>
              <a:tr h="188506">
                <a:tc>
                  <a:txBody>
                    <a:bodyPr/>
                    <a:lstStyle/>
                    <a:p>
                      <a:pPr algn="ctr">
                        <a:spcBef>
                          <a:spcPts val="720"/>
                        </a:spcBef>
                        <a:spcAft>
                          <a:spcPts val="720"/>
                        </a:spcAft>
                        <a:buNone/>
                      </a:pPr>
                      <a:r>
                        <a:rPr lang="es-CO" sz="800" b="1" dirty="0">
                          <a:effectLst/>
                          <a:latin typeface="Nunito" pitchFamily="2" charset="0"/>
                        </a:rPr>
                        <a:t>14</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Sistemas de Aire Acondicionado y Sistemas de Ventilación Mecánica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20%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524553458"/>
                  </a:ext>
                </a:extLst>
              </a:tr>
              <a:tr h="94253">
                <a:tc>
                  <a:txBody>
                    <a:bodyPr/>
                    <a:lstStyle/>
                    <a:p>
                      <a:pPr algn="ctr">
                        <a:spcBef>
                          <a:spcPts val="720"/>
                        </a:spcBef>
                        <a:spcAft>
                          <a:spcPts val="720"/>
                        </a:spcAft>
                        <a:buNone/>
                      </a:pPr>
                      <a:r>
                        <a:rPr lang="es-CO" sz="800" b="1" dirty="0">
                          <a:effectLst/>
                          <a:latin typeface="Nunito" pitchFamily="2" charset="0"/>
                        </a:rPr>
                        <a:t>15</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verificador de condiciones de habilitación </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20%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122062545"/>
                  </a:ext>
                </a:extLst>
              </a:tr>
              <a:tr h="94253">
                <a:tc>
                  <a:txBody>
                    <a:bodyPr/>
                    <a:lstStyle/>
                    <a:p>
                      <a:pPr algn="ctr">
                        <a:spcBef>
                          <a:spcPts val="720"/>
                        </a:spcBef>
                        <a:spcAft>
                          <a:spcPts val="720"/>
                        </a:spcAft>
                        <a:buNone/>
                      </a:pPr>
                      <a:r>
                        <a:rPr lang="es-CO" sz="800" b="1" dirty="0">
                          <a:effectLst/>
                          <a:latin typeface="Nunito" pitchFamily="2" charset="0"/>
                        </a:rPr>
                        <a:t>16</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en Radiofísica / Física médica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20%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12</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013845036"/>
                  </a:ext>
                </a:extLst>
              </a:tr>
              <a:tr h="94253">
                <a:tc>
                  <a:txBody>
                    <a:bodyPr/>
                    <a:lstStyle/>
                    <a:p>
                      <a:pPr algn="ctr">
                        <a:spcBef>
                          <a:spcPts val="720"/>
                        </a:spcBef>
                        <a:spcAft>
                          <a:spcPts val="720"/>
                        </a:spcAft>
                        <a:buNone/>
                      </a:pPr>
                      <a:r>
                        <a:rPr lang="es-CO" sz="800" b="1" dirty="0">
                          <a:effectLst/>
                          <a:latin typeface="Nunito" pitchFamily="2" charset="0"/>
                        </a:rPr>
                        <a:t>17</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en Diseño de Iluminación</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20%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18</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635345184"/>
                  </a:ext>
                </a:extLst>
              </a:tr>
              <a:tr h="94253">
                <a:tc>
                  <a:txBody>
                    <a:bodyPr/>
                    <a:lstStyle/>
                    <a:p>
                      <a:pPr algn="ctr">
                        <a:spcBef>
                          <a:spcPts val="720"/>
                        </a:spcBef>
                        <a:spcAft>
                          <a:spcPts val="720"/>
                        </a:spcAft>
                        <a:buNone/>
                      </a:pPr>
                      <a:r>
                        <a:rPr lang="es-CO" sz="800" b="1" dirty="0">
                          <a:effectLst/>
                          <a:latin typeface="Nunito" pitchFamily="2" charset="0"/>
                        </a:rPr>
                        <a:t>18</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Residentes de Interventoría (estructura).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18</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385338669"/>
                  </a:ext>
                </a:extLst>
              </a:tr>
              <a:tr h="94253">
                <a:tc>
                  <a:txBody>
                    <a:bodyPr/>
                    <a:lstStyle/>
                    <a:p>
                      <a:pPr algn="ctr">
                        <a:spcBef>
                          <a:spcPts val="720"/>
                        </a:spcBef>
                        <a:spcAft>
                          <a:spcPts val="720"/>
                        </a:spcAft>
                        <a:buNone/>
                      </a:pPr>
                      <a:r>
                        <a:rPr lang="es-CO" sz="800" b="1" dirty="0">
                          <a:effectLst/>
                          <a:latin typeface="Nunito" pitchFamily="2" charset="0"/>
                        </a:rPr>
                        <a:t>19</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Residentes de Interventoría (Acabados).</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18</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219760517"/>
                  </a:ext>
                </a:extLst>
              </a:tr>
              <a:tr h="94253">
                <a:tc>
                  <a:txBody>
                    <a:bodyPr/>
                    <a:lstStyle/>
                    <a:p>
                      <a:pPr algn="ctr">
                        <a:spcBef>
                          <a:spcPts val="720"/>
                        </a:spcBef>
                        <a:spcAft>
                          <a:spcPts val="720"/>
                        </a:spcAft>
                        <a:buNone/>
                      </a:pPr>
                      <a:r>
                        <a:rPr lang="es-CO" sz="800" b="1" dirty="0">
                          <a:effectLst/>
                          <a:latin typeface="Nunito" pitchFamily="2" charset="0"/>
                        </a:rPr>
                        <a:t>20</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Profesional en costos, presupuestos y programación de obra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36880906"/>
                  </a:ext>
                </a:extLst>
              </a:tr>
              <a:tr h="188506">
                <a:tc>
                  <a:txBody>
                    <a:bodyPr/>
                    <a:lstStyle/>
                    <a:p>
                      <a:pPr algn="ctr">
                        <a:spcBef>
                          <a:spcPts val="720"/>
                        </a:spcBef>
                        <a:spcAft>
                          <a:spcPts val="720"/>
                        </a:spcAft>
                        <a:buNone/>
                      </a:pPr>
                      <a:r>
                        <a:rPr lang="es-CO" sz="800" b="1" dirty="0">
                          <a:effectLst/>
                          <a:latin typeface="Nunito" pitchFamily="2" charset="0"/>
                        </a:rPr>
                        <a:t>21</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Profesional en Seguridad y Salud en el Trabajo SST Coordinador de alturas</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40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201248525"/>
                  </a:ext>
                </a:extLst>
              </a:tr>
              <a:tr h="94253">
                <a:tc>
                  <a:txBody>
                    <a:bodyPr/>
                    <a:lstStyle/>
                    <a:p>
                      <a:pPr algn="ctr">
                        <a:spcBef>
                          <a:spcPts val="720"/>
                        </a:spcBef>
                        <a:spcAft>
                          <a:spcPts val="720"/>
                        </a:spcAft>
                        <a:buNone/>
                      </a:pPr>
                      <a:r>
                        <a:rPr lang="es-CO" sz="800" b="1" dirty="0">
                          <a:effectLst/>
                          <a:latin typeface="Nunito" pitchFamily="2" charset="0"/>
                        </a:rPr>
                        <a:t>22</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Coordinador BIM Interventoría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3795161465"/>
                  </a:ext>
                </a:extLst>
              </a:tr>
              <a:tr h="188506">
                <a:tc>
                  <a:txBody>
                    <a:bodyPr/>
                    <a:lstStyle/>
                    <a:p>
                      <a:pPr algn="ctr">
                        <a:spcBef>
                          <a:spcPts val="720"/>
                        </a:spcBef>
                        <a:spcAft>
                          <a:spcPts val="720"/>
                        </a:spcAft>
                        <a:buNone/>
                      </a:pPr>
                      <a:r>
                        <a:rPr lang="es-CO" sz="800" b="1" dirty="0">
                          <a:effectLst/>
                          <a:latin typeface="Nunito" pitchFamily="2" charset="0"/>
                        </a:rPr>
                        <a:t>23</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Residente BIM de Interventoría en costos, presupuestos y programación </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260237440"/>
                  </a:ext>
                </a:extLst>
              </a:tr>
              <a:tr h="106034">
                <a:tc>
                  <a:txBody>
                    <a:bodyPr/>
                    <a:lstStyle/>
                    <a:p>
                      <a:pPr algn="ctr">
                        <a:spcBef>
                          <a:spcPts val="720"/>
                        </a:spcBef>
                        <a:spcAft>
                          <a:spcPts val="720"/>
                        </a:spcAft>
                        <a:buNone/>
                      </a:pPr>
                      <a:r>
                        <a:rPr lang="es-CO" sz="800" b="1" dirty="0">
                          <a:effectLst/>
                          <a:latin typeface="Nunito" pitchFamily="2" charset="0"/>
                        </a:rPr>
                        <a:t>24</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Modelador BIM</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46936820"/>
                  </a:ext>
                </a:extLst>
              </a:tr>
              <a:tr h="106034">
                <a:tc>
                  <a:txBody>
                    <a:bodyPr/>
                    <a:lstStyle/>
                    <a:p>
                      <a:pPr algn="ctr">
                        <a:spcBef>
                          <a:spcPts val="720"/>
                        </a:spcBef>
                        <a:spcAft>
                          <a:spcPts val="720"/>
                        </a:spcAft>
                        <a:buNone/>
                      </a:pPr>
                      <a:r>
                        <a:rPr lang="es-CO" sz="800" b="1" dirty="0">
                          <a:effectLst/>
                          <a:latin typeface="Nunito" pitchFamily="2" charset="0"/>
                        </a:rPr>
                        <a:t>25</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Profesional Social de Interventoría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40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494693673"/>
                  </a:ext>
                </a:extLst>
              </a:tr>
              <a:tr h="106034">
                <a:tc>
                  <a:txBody>
                    <a:bodyPr/>
                    <a:lstStyle/>
                    <a:p>
                      <a:pPr algn="ctr">
                        <a:spcBef>
                          <a:spcPts val="720"/>
                        </a:spcBef>
                        <a:spcAft>
                          <a:spcPts val="720"/>
                        </a:spcAft>
                        <a:buNone/>
                      </a:pPr>
                      <a:r>
                        <a:rPr lang="es-CO" sz="800" b="1" dirty="0">
                          <a:effectLst/>
                          <a:latin typeface="Nunito" pitchFamily="2" charset="0"/>
                        </a:rPr>
                        <a:t>26</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Asesor en Bioclimática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18</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844424954"/>
                  </a:ext>
                </a:extLst>
              </a:tr>
              <a:tr h="106034">
                <a:tc>
                  <a:txBody>
                    <a:bodyPr/>
                    <a:lstStyle/>
                    <a:p>
                      <a:pPr algn="ctr">
                        <a:spcBef>
                          <a:spcPts val="720"/>
                        </a:spcBef>
                        <a:spcAft>
                          <a:spcPts val="720"/>
                        </a:spcAft>
                        <a:buNone/>
                      </a:pPr>
                      <a:r>
                        <a:rPr lang="es-CO" sz="800" b="1" dirty="0">
                          <a:effectLst/>
                          <a:latin typeface="Nunito" pitchFamily="2" charset="0"/>
                        </a:rPr>
                        <a:t>27</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Topógrafo</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12</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467100233"/>
                  </a:ext>
                </a:extLst>
              </a:tr>
              <a:tr h="106034">
                <a:tc>
                  <a:txBody>
                    <a:bodyPr/>
                    <a:lstStyle/>
                    <a:p>
                      <a:pPr algn="ctr">
                        <a:spcBef>
                          <a:spcPts val="720"/>
                        </a:spcBef>
                        <a:spcAft>
                          <a:spcPts val="720"/>
                        </a:spcAft>
                        <a:buNone/>
                      </a:pPr>
                      <a:r>
                        <a:rPr lang="es-CO" sz="800" b="1" dirty="0">
                          <a:effectLst/>
                          <a:latin typeface="Nunito" pitchFamily="2" charset="0"/>
                        </a:rPr>
                        <a:t>28</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Profesional Ambiental</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50%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40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375535315"/>
                  </a:ext>
                </a:extLst>
              </a:tr>
              <a:tr h="106034">
                <a:tc>
                  <a:txBody>
                    <a:bodyPr/>
                    <a:lstStyle/>
                    <a:p>
                      <a:pPr algn="ctr">
                        <a:spcBef>
                          <a:spcPts val="720"/>
                        </a:spcBef>
                        <a:spcAft>
                          <a:spcPts val="720"/>
                        </a:spcAft>
                        <a:buNone/>
                      </a:pPr>
                      <a:r>
                        <a:rPr lang="es-CO" sz="800" b="1" dirty="0">
                          <a:effectLst/>
                          <a:latin typeface="Nunito" pitchFamily="2" charset="0"/>
                        </a:rPr>
                        <a:t>29</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Especialista en Acústica Arquitectónica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20%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36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447865748"/>
                  </a:ext>
                </a:extLst>
              </a:tr>
              <a:tr h="106034">
                <a:tc>
                  <a:txBody>
                    <a:bodyPr/>
                    <a:lstStyle/>
                    <a:p>
                      <a:pPr algn="ctr">
                        <a:spcBef>
                          <a:spcPts val="720"/>
                        </a:spcBef>
                        <a:spcAft>
                          <a:spcPts val="720"/>
                        </a:spcAft>
                        <a:buNone/>
                      </a:pPr>
                      <a:r>
                        <a:rPr lang="es-CO" sz="800" b="1" dirty="0">
                          <a:effectLst/>
                          <a:latin typeface="Nunito" pitchFamily="2" charset="0"/>
                        </a:rPr>
                        <a:t>30</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Microbiólogo(a)</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6</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430896985"/>
                  </a:ext>
                </a:extLst>
              </a:tr>
              <a:tr h="106034">
                <a:tc>
                  <a:txBody>
                    <a:bodyPr/>
                    <a:lstStyle/>
                    <a:p>
                      <a:pPr algn="ctr">
                        <a:spcBef>
                          <a:spcPts val="720"/>
                        </a:spcBef>
                        <a:spcAft>
                          <a:spcPts val="720"/>
                        </a:spcAft>
                        <a:buNone/>
                      </a:pPr>
                      <a:r>
                        <a:rPr lang="es-CO" sz="800" b="1" dirty="0">
                          <a:effectLst/>
                          <a:latin typeface="Nunito" pitchFamily="2" charset="0"/>
                        </a:rPr>
                        <a:t>31</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Arquitecto residente patrimonio</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100%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12</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598408963"/>
                  </a:ext>
                </a:extLst>
              </a:tr>
              <a:tr h="106034">
                <a:tc>
                  <a:txBody>
                    <a:bodyPr/>
                    <a:lstStyle/>
                    <a:p>
                      <a:pPr algn="ctr">
                        <a:spcBef>
                          <a:spcPts val="720"/>
                        </a:spcBef>
                        <a:spcAft>
                          <a:spcPts val="720"/>
                        </a:spcAft>
                        <a:buNone/>
                      </a:pPr>
                      <a:r>
                        <a:rPr lang="es-CO" sz="800" b="1" dirty="0">
                          <a:effectLst/>
                          <a:latin typeface="Nunito" pitchFamily="2" charset="0"/>
                        </a:rPr>
                        <a:t>32</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ES" sz="800">
                          <a:effectLst/>
                          <a:latin typeface="Nunito" pitchFamily="2" charset="0"/>
                        </a:rPr>
                        <a:t>Biomédico</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30%</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12</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502967782"/>
                  </a:ext>
                </a:extLst>
              </a:tr>
              <a:tr h="106034">
                <a:tc>
                  <a:txBody>
                    <a:bodyPr/>
                    <a:lstStyle/>
                    <a:p>
                      <a:pPr algn="ctr">
                        <a:spcBef>
                          <a:spcPts val="720"/>
                        </a:spcBef>
                        <a:spcAft>
                          <a:spcPts val="720"/>
                        </a:spcAft>
                        <a:buNone/>
                      </a:pPr>
                      <a:r>
                        <a:rPr lang="es-CO" sz="800" b="1" dirty="0">
                          <a:effectLst/>
                          <a:latin typeface="Nunito" pitchFamily="2" charset="0"/>
                        </a:rPr>
                        <a:t>33</a:t>
                      </a:r>
                      <a:endParaRPr lang="es-CO" sz="800" b="1"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chemeClr val="accent2">
                        <a:lumMod val="20000"/>
                        <a:lumOff val="80000"/>
                      </a:schemeClr>
                    </a:solidFill>
                  </a:tcPr>
                </a:tc>
                <a:tc>
                  <a:txBody>
                    <a:bodyPr/>
                    <a:lstStyle/>
                    <a:p>
                      <a:pPr algn="just">
                        <a:spcBef>
                          <a:spcPts val="720"/>
                        </a:spcBef>
                        <a:spcAft>
                          <a:spcPts val="720"/>
                        </a:spcAft>
                        <a:buNone/>
                      </a:pPr>
                      <a:r>
                        <a:rPr lang="es-CO" sz="800">
                          <a:effectLst/>
                          <a:latin typeface="Nunito" pitchFamily="2" charset="0"/>
                        </a:rPr>
                        <a:t>Abogado</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a:effectLst/>
                          <a:latin typeface="Nunito" pitchFamily="2" charset="0"/>
                        </a:rPr>
                        <a:t>1</a:t>
                      </a:r>
                      <a:endParaRPr lang="es-CO" sz="80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20%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ctr">
                        <a:spcBef>
                          <a:spcPts val="720"/>
                        </a:spcBef>
                        <a:spcAft>
                          <a:spcPts val="720"/>
                        </a:spcAft>
                        <a:buNone/>
                      </a:pPr>
                      <a:r>
                        <a:rPr lang="es-ES" sz="800" dirty="0">
                          <a:effectLst/>
                          <a:latin typeface="Nunito" pitchFamily="2" charset="0"/>
                        </a:rPr>
                        <a:t>40</a:t>
                      </a:r>
                      <a:endParaRPr lang="es-CO" sz="800" dirty="0">
                        <a:effectLst/>
                        <a:latin typeface="Nunito" pitchFamily="2" charset="0"/>
                        <a:ea typeface="Calibri" panose="020F0502020204030204" pitchFamily="34" charset="0"/>
                        <a:cs typeface="Arial" panose="020B0604020202020204" pitchFamily="34" charset="0"/>
                      </a:endParaRPr>
                    </a:p>
                  </a:txBody>
                  <a:tcPr marL="53017" marR="53017"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227042342"/>
                  </a:ext>
                </a:extLst>
              </a:tr>
            </a:tbl>
          </a:graphicData>
        </a:graphic>
      </p:graphicFrame>
    </p:spTree>
    <p:extLst>
      <p:ext uri="{BB962C8B-B14F-4D97-AF65-F5344CB8AC3E}">
        <p14:creationId xmlns:p14="http://schemas.microsoft.com/office/powerpoint/2010/main" val="3823694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A53A-0E4C-986A-0B30-BB9CFF5C020A}"/>
            </a:ext>
          </a:extLst>
        </p:cNvPr>
        <p:cNvGrpSpPr/>
        <p:nvPr/>
      </p:nvGrpSpPr>
      <p:grpSpPr>
        <a:xfrm>
          <a:off x="0" y="0"/>
          <a:ext cx="0" cy="0"/>
          <a:chOff x="0" y="0"/>
          <a:chExt cx="0" cy="0"/>
        </a:xfrm>
      </p:grpSpPr>
      <p:pic>
        <p:nvPicPr>
          <p:cNvPr id="4" name="Imagen 3" descr="P307#yIS1">
            <a:extLst>
              <a:ext uri="{FF2B5EF4-FFF2-40B4-BE49-F238E27FC236}">
                <a16:creationId xmlns:a16="http://schemas.microsoft.com/office/drawing/2014/main" id="{6A83F090-7AD1-BF30-793F-276C907D34B0}"/>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3110" b="3174"/>
          <a:stretch>
            <a:fillRect/>
          </a:stretch>
        </p:blipFill>
        <p:spPr bwMode="auto">
          <a:xfrm>
            <a:off x="0" y="-1"/>
            <a:ext cx="8112642" cy="6878375"/>
          </a:xfrm>
          <a:prstGeom prst="rect">
            <a:avLst/>
          </a:prstGeom>
          <a:noFill/>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8228A727-6B48-A6A3-DF9A-3A21B6955350}"/>
              </a:ext>
            </a:extLst>
          </p:cNvPr>
          <p:cNvSpPr/>
          <p:nvPr/>
        </p:nvSpPr>
        <p:spPr>
          <a:xfrm>
            <a:off x="6752193" y="452876"/>
            <a:ext cx="5272755" cy="3955838"/>
          </a:xfrm>
          <a:prstGeom prst="rect">
            <a:avLst/>
          </a:prstGeom>
          <a:solidFill>
            <a:srgbClr val="FFC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descr="Diagrama">
            <a:extLst>
              <a:ext uri="{FF2B5EF4-FFF2-40B4-BE49-F238E27FC236}">
                <a16:creationId xmlns:a16="http://schemas.microsoft.com/office/drawing/2014/main" id="{0ED98D27-94F5-81A7-3F8C-E388AA74A6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6552" y="6056485"/>
            <a:ext cx="1045448" cy="677413"/>
          </a:xfrm>
          <a:prstGeom prst="rect">
            <a:avLst/>
          </a:prstGeom>
        </p:spPr>
      </p:pic>
      <p:grpSp>
        <p:nvGrpSpPr>
          <p:cNvPr id="12" name="Grupo 11">
            <a:extLst>
              <a:ext uri="{FF2B5EF4-FFF2-40B4-BE49-F238E27FC236}">
                <a16:creationId xmlns:a16="http://schemas.microsoft.com/office/drawing/2014/main" id="{426CF8BE-8413-56ED-DDAC-C2F50C0822B2}"/>
              </a:ext>
            </a:extLst>
          </p:cNvPr>
          <p:cNvGrpSpPr/>
          <p:nvPr/>
        </p:nvGrpSpPr>
        <p:grpSpPr>
          <a:xfrm>
            <a:off x="0" y="2111829"/>
            <a:ext cx="5351484" cy="2296885"/>
            <a:chOff x="720148" y="2111829"/>
            <a:chExt cx="5351484" cy="2296885"/>
          </a:xfrm>
        </p:grpSpPr>
        <p:sp>
          <p:nvSpPr>
            <p:cNvPr id="10" name="Rectángulo 9">
              <a:extLst>
                <a:ext uri="{FF2B5EF4-FFF2-40B4-BE49-F238E27FC236}">
                  <a16:creationId xmlns:a16="http://schemas.microsoft.com/office/drawing/2014/main" id="{81EDAF17-F27E-1775-3B03-37086125D47F}"/>
                </a:ext>
              </a:extLst>
            </p:cNvPr>
            <p:cNvSpPr/>
            <p:nvPr/>
          </p:nvSpPr>
          <p:spPr>
            <a:xfrm>
              <a:off x="720149" y="2287950"/>
              <a:ext cx="4239477" cy="1897884"/>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671BE05C-505A-B5AD-40CA-854E96ADD4E8}"/>
                </a:ext>
              </a:extLst>
            </p:cNvPr>
            <p:cNvSpPr/>
            <p:nvPr/>
          </p:nvSpPr>
          <p:spPr>
            <a:xfrm>
              <a:off x="720148" y="2111829"/>
              <a:ext cx="4407023" cy="2296885"/>
            </a:xfrm>
            <a:prstGeom prst="rect">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CE39985C-0C94-D6BB-406E-5D21EF630456}"/>
                </a:ext>
              </a:extLst>
            </p:cNvPr>
            <p:cNvSpPr txBox="1"/>
            <p:nvPr/>
          </p:nvSpPr>
          <p:spPr>
            <a:xfrm>
              <a:off x="803635" y="3908834"/>
              <a:ext cx="4155991" cy="276999"/>
            </a:xfrm>
            <a:prstGeom prst="rect">
              <a:avLst/>
            </a:prstGeom>
            <a:noFill/>
          </p:spPr>
          <p:txBody>
            <a:bodyPr wrap="square">
              <a:spAutoFit/>
            </a:bodyPr>
            <a:lstStyle/>
            <a:p>
              <a:r>
                <a:rPr lang="es-ES" sz="1200">
                  <a:solidFill>
                    <a:schemeClr val="bg2">
                      <a:lumMod val="50000"/>
                    </a:schemeClr>
                  </a:solidFill>
                  <a:latin typeface="Aptos Display" panose="020B0004020202020204" pitchFamily="34" charset="0"/>
                </a:rPr>
                <a:t>AGENCIA NACIONAL INMOBILIARIA VIRGILIO BARCO</a:t>
              </a:r>
              <a:endParaRPr lang="es-CO" sz="1200">
                <a:solidFill>
                  <a:schemeClr val="bg2">
                    <a:lumMod val="25000"/>
                  </a:schemeClr>
                </a:solidFill>
                <a:latin typeface="Aptos Display" panose="020B0004020202020204" pitchFamily="34" charset="0"/>
              </a:endParaRPr>
            </a:p>
          </p:txBody>
        </p:sp>
        <p:sp>
          <p:nvSpPr>
            <p:cNvPr id="9" name="TextBox 1">
              <a:extLst>
                <a:ext uri="{FF2B5EF4-FFF2-40B4-BE49-F238E27FC236}">
                  <a16:creationId xmlns:a16="http://schemas.microsoft.com/office/drawing/2014/main" id="{4DD0E0B6-9BB4-BEB4-5782-A04F4DFA7215}"/>
                </a:ext>
              </a:extLst>
            </p:cNvPr>
            <p:cNvSpPr txBox="1"/>
            <p:nvPr/>
          </p:nvSpPr>
          <p:spPr>
            <a:xfrm>
              <a:off x="803635" y="3169997"/>
              <a:ext cx="415599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b="1" dirty="0">
                  <a:latin typeface="Nunito Sans"/>
                </a:rPr>
                <a:t>INTERVENTORÍA A LA REHABILITACIÓN DEL EDIFICIO CENTRAL DEL HOSPITAL SAN JUAN DE DIOS Y MATERNO INFANTIL</a:t>
              </a:r>
              <a:endParaRPr lang="en-US" sz="1400" b="1" dirty="0">
                <a:latin typeface="Nunito Sans"/>
              </a:endParaRPr>
            </a:p>
          </p:txBody>
        </p:sp>
        <p:sp>
          <p:nvSpPr>
            <p:cNvPr id="5" name="CuadroTexto 4">
              <a:extLst>
                <a:ext uri="{FF2B5EF4-FFF2-40B4-BE49-F238E27FC236}">
                  <a16:creationId xmlns:a16="http://schemas.microsoft.com/office/drawing/2014/main" id="{888C56A2-70CB-EC44-7E79-9CB3BDAABD69}"/>
                </a:ext>
              </a:extLst>
            </p:cNvPr>
            <p:cNvSpPr txBox="1"/>
            <p:nvPr/>
          </p:nvSpPr>
          <p:spPr>
            <a:xfrm>
              <a:off x="798877" y="2326351"/>
              <a:ext cx="5272755" cy="954107"/>
            </a:xfrm>
            <a:prstGeom prst="rect">
              <a:avLst/>
            </a:prstGeom>
            <a:noFill/>
          </p:spPr>
          <p:txBody>
            <a:bodyPr wrap="square" lIns="91440" tIns="45720" rIns="91440" bIns="45720" rtlCol="0" anchor="t">
              <a:spAutoFit/>
            </a:bodyPr>
            <a:lstStyle/>
            <a:p>
              <a:r>
                <a:rPr lang="es-CO" sz="2800" b="1" dirty="0">
                  <a:solidFill>
                    <a:schemeClr val="bg2">
                      <a:lumMod val="25000"/>
                    </a:schemeClr>
                  </a:solidFill>
                  <a:latin typeface="Nunito Sans Black"/>
                </a:rPr>
                <a:t>INVITACIÓN PÚBLICA </a:t>
              </a:r>
            </a:p>
            <a:p>
              <a:r>
                <a:rPr lang="es-CO" sz="2800" b="1" dirty="0">
                  <a:solidFill>
                    <a:schemeClr val="bg2">
                      <a:lumMod val="25000"/>
                    </a:schemeClr>
                  </a:solidFill>
                  <a:latin typeface="Nunito Sans Black"/>
                </a:rPr>
                <a:t>021 DE 2026</a:t>
              </a:r>
            </a:p>
          </p:txBody>
        </p:sp>
      </p:grpSp>
      <p:sp>
        <p:nvSpPr>
          <p:cNvPr id="11" name="CuadroTexto 10">
            <a:extLst>
              <a:ext uri="{FF2B5EF4-FFF2-40B4-BE49-F238E27FC236}">
                <a16:creationId xmlns:a16="http://schemas.microsoft.com/office/drawing/2014/main" id="{FC457AD3-18AA-46FA-3CF5-05BAC122F1A7}"/>
              </a:ext>
            </a:extLst>
          </p:cNvPr>
          <p:cNvSpPr txBox="1"/>
          <p:nvPr/>
        </p:nvSpPr>
        <p:spPr>
          <a:xfrm>
            <a:off x="8231804" y="4643922"/>
            <a:ext cx="3793144" cy="1477328"/>
          </a:xfrm>
          <a:prstGeom prst="rect">
            <a:avLst/>
          </a:prstGeom>
          <a:noFill/>
        </p:spPr>
        <p:txBody>
          <a:bodyPr wrap="square">
            <a:spAutoFit/>
          </a:bodyPr>
          <a:lstStyle/>
          <a:p>
            <a:pPr algn="just"/>
            <a:r>
              <a:rPr lang="es-ES" sz="1000">
                <a:solidFill>
                  <a:schemeClr val="accent3">
                    <a:lumMod val="75000"/>
                  </a:schemeClr>
                </a:solidFill>
                <a:latin typeface="Nunito Sans"/>
              </a:rPr>
              <a:t>“En cumplimiento de la ley 735 de 2002, del artículo 367 de la ley 2294 de 2023, del decreto ley 1959 de 2023 y de las providencias judiciales que ordenan la rehabilitación y puesta en operación del mismo” a cargo de la AGENCIA NACIONAL INMOBILIARIA VIRGILIO BARCO -ANIM- con el traslado de recursos del Ministerio de Salud y Protección Social, mediante la Resolución 1668 de 2025, y el traslado de recursos del Hospital Universitario San Juan de Dios, mediante el contrato interadministrativo No. 057 de 2026.</a:t>
            </a:r>
            <a:endParaRPr lang="es-CO" sz="1000">
              <a:solidFill>
                <a:schemeClr val="accent3">
                  <a:lumMod val="75000"/>
                </a:schemeClr>
              </a:solidFill>
              <a:latin typeface="Nunito Sans"/>
            </a:endParaRPr>
          </a:p>
        </p:txBody>
      </p:sp>
      <p:sp>
        <p:nvSpPr>
          <p:cNvPr id="13" name="CuadroTexto 12">
            <a:extLst>
              <a:ext uri="{FF2B5EF4-FFF2-40B4-BE49-F238E27FC236}">
                <a16:creationId xmlns:a16="http://schemas.microsoft.com/office/drawing/2014/main" id="{F33F12EF-36A3-EA65-7CEF-914F448B0730}"/>
              </a:ext>
            </a:extLst>
          </p:cNvPr>
          <p:cNvSpPr txBox="1"/>
          <p:nvPr/>
        </p:nvSpPr>
        <p:spPr>
          <a:xfrm>
            <a:off x="7167261" y="991939"/>
            <a:ext cx="4692179" cy="2877711"/>
          </a:xfrm>
          <a:prstGeom prst="rect">
            <a:avLst/>
          </a:prstGeom>
          <a:noFill/>
        </p:spPr>
        <p:txBody>
          <a:bodyPr wrap="square" rtlCol="0">
            <a:spAutoFit/>
          </a:bodyPr>
          <a:lstStyle/>
          <a:p>
            <a:r>
              <a:rPr lang="es-CO" sz="1600" b="1" dirty="0">
                <a:latin typeface="Nunito Sans" pitchFamily="2" charset="0"/>
              </a:rPr>
              <a:t>OBJETO:  </a:t>
            </a:r>
            <a:endParaRPr lang="es-CO" sz="1600" dirty="0">
              <a:latin typeface="Nunito Sans" pitchFamily="2" charset="0"/>
            </a:endParaRPr>
          </a:p>
          <a:p>
            <a:endParaRPr lang="es-CO" sz="1100" dirty="0">
              <a:latin typeface="Nunito Sans" pitchFamily="2" charset="0"/>
            </a:endParaRPr>
          </a:p>
          <a:p>
            <a:r>
              <a:rPr lang="es-CO" sz="1400" dirty="0">
                <a:latin typeface="Nunito Sans" pitchFamily="2" charset="0"/>
              </a:rPr>
              <a:t>REALIZAR LA INTERVENTORÍA INTEGRAL PARA EL SEGUIMIENTO TÉCNICO, ADMINISTRATIVO, FINANCIERO, CONTABLE, TRIBUTARIO, AMBIENTAL Y JURÍDICO AL CONTRATO QUE TIENE COMO OBJETO: “REALIZAR ESTUDIOS, DISEÑOS E INGENIERÍA DE DETALLE PARA EL REFORZAMIENTO ESTRUCTURAL, MODIFICACIÓN ARQUITECTÓNICA Y AMPLIACIÓN, ASÍ COMO LAS OBRAS REQUERIDAS PARA LA REHABILITACIÓN DEL EDIFICIO CENTRAL DEL HOSPITAL SAN JUAN DE DIOS Y MATERNO INFANTIL, BAJO EL SISTEMA DE LLAVE EN MANO</a:t>
            </a:r>
          </a:p>
        </p:txBody>
      </p:sp>
    </p:spTree>
    <p:extLst>
      <p:ext uri="{BB962C8B-B14F-4D97-AF65-F5344CB8AC3E}">
        <p14:creationId xmlns:p14="http://schemas.microsoft.com/office/powerpoint/2010/main" val="320966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E28B-47DE-EEA2-47DA-E49942E349F7}"/>
            </a:ext>
          </a:extLst>
        </p:cNvPr>
        <p:cNvGrpSpPr/>
        <p:nvPr/>
      </p:nvGrpSpPr>
      <p:grpSpPr>
        <a:xfrm>
          <a:off x="0" y="0"/>
          <a:ext cx="0" cy="0"/>
          <a:chOff x="0" y="0"/>
          <a:chExt cx="0" cy="0"/>
        </a:xfrm>
      </p:grpSpPr>
      <p:sp>
        <p:nvSpPr>
          <p:cNvPr id="15" name="Rectángulo 5">
            <a:extLst>
              <a:ext uri="{FF2B5EF4-FFF2-40B4-BE49-F238E27FC236}">
                <a16:creationId xmlns:a16="http://schemas.microsoft.com/office/drawing/2014/main" id="{BBAE2531-6A27-97AA-3924-44D928674B8D}"/>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5. Condiciones para el desarrollo de las actividades.</a:t>
            </a:r>
          </a:p>
        </p:txBody>
      </p:sp>
      <p:sp>
        <p:nvSpPr>
          <p:cNvPr id="33" name="Rectángulo 2">
            <a:extLst>
              <a:ext uri="{FF2B5EF4-FFF2-40B4-BE49-F238E27FC236}">
                <a16:creationId xmlns:a16="http://schemas.microsoft.com/office/drawing/2014/main" id="{71C01DAD-FE11-0A50-2A4F-DE5553394EA9}"/>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45097CD8-254B-46A1-7623-5F513D32FB47}"/>
              </a:ext>
            </a:extLst>
          </p:cNvPr>
          <p:cNvSpPr txBox="1"/>
          <p:nvPr/>
        </p:nvSpPr>
        <p:spPr>
          <a:xfrm>
            <a:off x="478581" y="469530"/>
            <a:ext cx="11231247" cy="338554"/>
          </a:xfrm>
          <a:prstGeom prst="rect">
            <a:avLst/>
          </a:prstGeom>
          <a:noFill/>
        </p:spPr>
        <p:txBody>
          <a:bodyPr wrap="square" lIns="91440" tIns="45720" rIns="91440" bIns="45720" rtlCol="0" anchor="t">
            <a:spAutoFit/>
          </a:bodyPr>
          <a:lstStyle/>
          <a:p>
            <a:r>
              <a:rPr lang="es-ES" sz="1600" b="1" dirty="0">
                <a:latin typeface="Nunito"/>
              </a:rPr>
              <a:t>5.2 Informes.</a:t>
            </a:r>
          </a:p>
        </p:txBody>
      </p:sp>
      <p:grpSp>
        <p:nvGrpSpPr>
          <p:cNvPr id="6" name="Grupo 5">
            <a:extLst>
              <a:ext uri="{FF2B5EF4-FFF2-40B4-BE49-F238E27FC236}">
                <a16:creationId xmlns:a16="http://schemas.microsoft.com/office/drawing/2014/main" id="{EE62F096-D0E6-6A7A-FE2F-4BF4746B6221}"/>
              </a:ext>
            </a:extLst>
          </p:cNvPr>
          <p:cNvGrpSpPr/>
          <p:nvPr/>
        </p:nvGrpSpPr>
        <p:grpSpPr>
          <a:xfrm>
            <a:off x="445078" y="1564681"/>
            <a:ext cx="5151747" cy="4823789"/>
            <a:chOff x="-1929779" y="3707532"/>
            <a:chExt cx="4326888" cy="5354938"/>
          </a:xfrm>
        </p:grpSpPr>
        <p:sp>
          <p:nvSpPr>
            <p:cNvPr id="8" name="Rectángulo: esquinas redondeadas 7">
              <a:extLst>
                <a:ext uri="{FF2B5EF4-FFF2-40B4-BE49-F238E27FC236}">
                  <a16:creationId xmlns:a16="http://schemas.microsoft.com/office/drawing/2014/main" id="{240E9500-5019-3F5B-805A-C522FFC1D280}"/>
                </a:ext>
              </a:extLst>
            </p:cNvPr>
            <p:cNvSpPr/>
            <p:nvPr/>
          </p:nvSpPr>
          <p:spPr>
            <a:xfrm>
              <a:off x="-1929779" y="3848180"/>
              <a:ext cx="4326888" cy="5214290"/>
            </a:xfrm>
            <a:prstGeom prst="roundRect">
              <a:avLst>
                <a:gd name="adj" fmla="val 8982"/>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Rectángulo: esquinas redondeadas 8">
              <a:extLst>
                <a:ext uri="{FF2B5EF4-FFF2-40B4-BE49-F238E27FC236}">
                  <a16:creationId xmlns:a16="http://schemas.microsoft.com/office/drawing/2014/main" id="{F88F0714-8270-8CC6-78C6-D392EAD3C3C1}"/>
                </a:ext>
              </a:extLst>
            </p:cNvPr>
            <p:cNvSpPr/>
            <p:nvPr/>
          </p:nvSpPr>
          <p:spPr>
            <a:xfrm>
              <a:off x="-1407815" y="3707532"/>
              <a:ext cx="3173885" cy="3103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dirty="0"/>
                <a:t>Estructuras Organizacionales.</a:t>
              </a:r>
              <a:endParaRPr lang="es-CO" sz="1200" dirty="0"/>
            </a:p>
          </p:txBody>
        </p:sp>
      </p:grpSp>
      <p:grpSp>
        <p:nvGrpSpPr>
          <p:cNvPr id="11" name="Grupo 10">
            <a:extLst>
              <a:ext uri="{FF2B5EF4-FFF2-40B4-BE49-F238E27FC236}">
                <a16:creationId xmlns:a16="http://schemas.microsoft.com/office/drawing/2014/main" id="{1E640822-E3F7-AEA3-6A29-F352486E7607}"/>
              </a:ext>
            </a:extLst>
          </p:cNvPr>
          <p:cNvGrpSpPr/>
          <p:nvPr/>
        </p:nvGrpSpPr>
        <p:grpSpPr>
          <a:xfrm>
            <a:off x="5891827" y="1599298"/>
            <a:ext cx="5151747" cy="4823789"/>
            <a:chOff x="-1866095" y="3358713"/>
            <a:chExt cx="3865479" cy="5378054"/>
          </a:xfrm>
        </p:grpSpPr>
        <p:sp>
          <p:nvSpPr>
            <p:cNvPr id="12" name="Rectángulo: esquinas redondeadas 11">
              <a:extLst>
                <a:ext uri="{FF2B5EF4-FFF2-40B4-BE49-F238E27FC236}">
                  <a16:creationId xmlns:a16="http://schemas.microsoft.com/office/drawing/2014/main" id="{B21786B6-BE08-5D13-5980-7C07269A6A62}"/>
                </a:ext>
              </a:extLst>
            </p:cNvPr>
            <p:cNvSpPr/>
            <p:nvPr/>
          </p:nvSpPr>
          <p:spPr>
            <a:xfrm>
              <a:off x="-1866095" y="3522477"/>
              <a:ext cx="3865479" cy="5214290"/>
            </a:xfrm>
            <a:prstGeom prst="roundRect">
              <a:avLst>
                <a:gd name="adj" fmla="val 8982"/>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1C737EBE-849B-2019-8297-D6EAC2A99F61}"/>
                </a:ext>
              </a:extLst>
            </p:cNvPr>
            <p:cNvSpPr/>
            <p:nvPr/>
          </p:nvSpPr>
          <p:spPr>
            <a:xfrm>
              <a:off x="-1235770" y="3358713"/>
              <a:ext cx="2604827" cy="3103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200" dirty="0"/>
                <a:t>Informes</a:t>
              </a:r>
              <a:endParaRPr lang="es-CO" sz="1200" dirty="0"/>
            </a:p>
          </p:txBody>
        </p:sp>
      </p:grpSp>
      <p:sp>
        <p:nvSpPr>
          <p:cNvPr id="7" name="Rectángulo: esquinas redondeadas 6">
            <a:extLst>
              <a:ext uri="{FF2B5EF4-FFF2-40B4-BE49-F238E27FC236}">
                <a16:creationId xmlns:a16="http://schemas.microsoft.com/office/drawing/2014/main" id="{E5CA748C-E8C4-0D88-0C55-C028B924506E}"/>
              </a:ext>
            </a:extLst>
          </p:cNvPr>
          <p:cNvSpPr/>
          <p:nvPr/>
        </p:nvSpPr>
        <p:spPr>
          <a:xfrm>
            <a:off x="309838" y="853490"/>
            <a:ext cx="10733736" cy="625492"/>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A51FD070-5294-827F-40FF-F96D6F9FE29D}"/>
              </a:ext>
            </a:extLst>
          </p:cNvPr>
          <p:cNvSpPr txBox="1"/>
          <p:nvPr/>
        </p:nvSpPr>
        <p:spPr>
          <a:xfrm>
            <a:off x="346743" y="949390"/>
            <a:ext cx="11090168" cy="400110"/>
          </a:xfrm>
          <a:prstGeom prst="rect">
            <a:avLst/>
          </a:prstGeom>
          <a:noFill/>
        </p:spPr>
        <p:txBody>
          <a:bodyPr wrap="square" rtlCol="0">
            <a:spAutoFit/>
          </a:bodyPr>
          <a:lstStyle/>
          <a:p>
            <a:r>
              <a:rPr lang="es-CO" sz="1000" b="1" dirty="0">
                <a:latin typeface="Nunito Sans" pitchFamily="2" charset="0"/>
              </a:rPr>
              <a:t>las actividades propias de la interventoría se enmarcan en lo dispuesto en los artículos 833 a 85 de la Ley 1474 de 2011, Título III del Manual de Contratación, Supervisión e Interventoría de la ANIM, así como artículos 28 y 29 del Manual Operativo versión 12. CONDICIONES PARA EL DESARROLLO DE LAS ACTIVIDADES DE LA INTERVENTORÍA</a:t>
            </a:r>
          </a:p>
        </p:txBody>
      </p:sp>
      <p:sp>
        <p:nvSpPr>
          <p:cNvPr id="10" name="CuadroTexto 9">
            <a:extLst>
              <a:ext uri="{FF2B5EF4-FFF2-40B4-BE49-F238E27FC236}">
                <a16:creationId xmlns:a16="http://schemas.microsoft.com/office/drawing/2014/main" id="{2EE1A9DD-5A8F-2246-73B0-92CB214F8577}"/>
              </a:ext>
            </a:extLst>
          </p:cNvPr>
          <p:cNvSpPr txBox="1"/>
          <p:nvPr/>
        </p:nvSpPr>
        <p:spPr>
          <a:xfrm>
            <a:off x="6049926" y="2358739"/>
            <a:ext cx="4993648" cy="3323987"/>
          </a:xfrm>
          <a:prstGeom prst="rect">
            <a:avLst/>
          </a:prstGeom>
          <a:noFill/>
        </p:spPr>
        <p:txBody>
          <a:bodyPr wrap="square" rtlCol="0">
            <a:spAutoFit/>
          </a:bodyPr>
          <a:lstStyle/>
          <a:p>
            <a:r>
              <a:rPr lang="es-CO" sz="1000" dirty="0">
                <a:latin typeface="Nunito Sans" pitchFamily="2" charset="0"/>
              </a:rPr>
              <a:t>El interventor deberá presentar al menos los siguientes informes durante el desarrollo del contrato:</a:t>
            </a:r>
          </a:p>
          <a:p>
            <a:r>
              <a:rPr lang="es-CO" sz="1000" dirty="0">
                <a:latin typeface="Nunito Sans" pitchFamily="2" charset="0"/>
              </a:rPr>
              <a:t> </a:t>
            </a:r>
          </a:p>
          <a:p>
            <a:pPr lvl="0"/>
            <a:r>
              <a:rPr lang="es-CO" sz="1000" b="1" dirty="0">
                <a:latin typeface="Nunito Sans" pitchFamily="2" charset="0"/>
              </a:rPr>
              <a:t>Reportes diarios</a:t>
            </a:r>
            <a:r>
              <a:rPr lang="es-CO" sz="1000" dirty="0">
                <a:latin typeface="Nunito Sans" pitchFamily="2" charset="0"/>
              </a:rPr>
              <a:t> en donde se presente por parte de la INTERVENTORÍA el avance del proyecto y de la obra y deberá consignar todas las observaciones sugerencias que estime conveniente, adicionalmente el informe presentado debe contener un registro fotográfico del estado de la obra, el informe deber remitirse vía correo electrónico a la supervisión del CONTRATO. </a:t>
            </a:r>
          </a:p>
          <a:p>
            <a:r>
              <a:rPr lang="es-CO" sz="1000" dirty="0">
                <a:latin typeface="Nunito Sans" pitchFamily="2" charset="0"/>
              </a:rPr>
              <a:t> </a:t>
            </a:r>
          </a:p>
          <a:p>
            <a:pPr lvl="0"/>
            <a:r>
              <a:rPr lang="es-CO" sz="1000" b="1" dirty="0">
                <a:latin typeface="Nunito Sans" pitchFamily="2" charset="0"/>
              </a:rPr>
              <a:t>Informes semanales</a:t>
            </a:r>
            <a:r>
              <a:rPr lang="es-CO" sz="1000" dirty="0">
                <a:latin typeface="Nunito Sans" pitchFamily="2" charset="0"/>
              </a:rPr>
              <a:t> en donde la INTERVENTORÍA registre el avance de ejecución del proyecto, actividades aprobadas de acuerdo con la programación de obra, evaluación del contratista respecto al componente ambiental, componente social y todas las actividades técnicas desarrolladas durante el periodo del informe, el informe debe remitirse vía correo electrónico a la supervisión del CONTRATO así como digital e impreso</a:t>
            </a:r>
          </a:p>
          <a:p>
            <a:r>
              <a:rPr lang="es-CO" sz="1000" dirty="0">
                <a:latin typeface="Nunito Sans" pitchFamily="2" charset="0"/>
              </a:rPr>
              <a:t> </a:t>
            </a:r>
          </a:p>
          <a:p>
            <a:pPr lvl="0"/>
            <a:r>
              <a:rPr lang="es-CO" sz="1000" b="1" dirty="0">
                <a:latin typeface="Nunito Sans" pitchFamily="2" charset="0"/>
              </a:rPr>
              <a:t>Informes mensuales</a:t>
            </a:r>
            <a:r>
              <a:rPr lang="es-CO" sz="1000" dirty="0">
                <a:latin typeface="Nunito Sans" pitchFamily="2" charset="0"/>
              </a:rPr>
              <a:t> Presentar para aprobación del Supervisor, dentro de los primeros CINCO (5) DÍAS HÁBILES del mes, los informes mensuales de Interventoría como requisito para la solicitud de pago, así como los informes semanales de interventoría y reportes diarios, del mes los cuales deberán contener como mínimo:</a:t>
            </a:r>
          </a:p>
        </p:txBody>
      </p:sp>
      <p:sp>
        <p:nvSpPr>
          <p:cNvPr id="14" name="CuadroTexto 13">
            <a:extLst>
              <a:ext uri="{FF2B5EF4-FFF2-40B4-BE49-F238E27FC236}">
                <a16:creationId xmlns:a16="http://schemas.microsoft.com/office/drawing/2014/main" id="{945FC918-A5C7-9F71-1C3D-F2B4B365D224}"/>
              </a:ext>
            </a:extLst>
          </p:cNvPr>
          <p:cNvSpPr txBox="1"/>
          <p:nvPr/>
        </p:nvSpPr>
        <p:spPr>
          <a:xfrm>
            <a:off x="524257" y="1929977"/>
            <a:ext cx="5007409" cy="4401205"/>
          </a:xfrm>
          <a:prstGeom prst="rect">
            <a:avLst/>
          </a:prstGeom>
          <a:noFill/>
        </p:spPr>
        <p:txBody>
          <a:bodyPr wrap="square" rtlCol="0">
            <a:spAutoFit/>
          </a:bodyPr>
          <a:lstStyle/>
          <a:p>
            <a:r>
              <a:rPr lang="es-CO" sz="1000" b="1" u="sng" dirty="0">
                <a:latin typeface="Nunito Sans" pitchFamily="2" charset="0"/>
              </a:rPr>
              <a:t>COMITÉ DE ESTUDIOS Y DISEÑOS:</a:t>
            </a:r>
            <a:r>
              <a:rPr lang="es-CO" sz="1000" dirty="0">
                <a:latin typeface="Nunito Sans" pitchFamily="2" charset="0"/>
              </a:rPr>
              <a:t> Instancia que permite realizar la coordinación técnica, administrativa, en la ejecución de los diseños, y la toma de decisiones relativas a las mismos. Servirá de intermediario para facilitar los acuerdos y agilizar definiciones relativas al componente técnico del proyecto, el comité se realizará para las especialidades principales de los Diseños. </a:t>
            </a:r>
          </a:p>
          <a:p>
            <a:endParaRPr lang="es-CO" sz="1000" b="1" dirty="0">
              <a:latin typeface="Nunito Sans" pitchFamily="2" charset="0"/>
            </a:endParaRPr>
          </a:p>
          <a:p>
            <a:r>
              <a:rPr lang="es-CO" sz="1000" b="1" u="sng" dirty="0">
                <a:latin typeface="Nunito Sans" pitchFamily="2" charset="0"/>
              </a:rPr>
              <a:t>COMITÉ DE OBRA:</a:t>
            </a:r>
            <a:r>
              <a:rPr lang="es-CO" sz="1000" dirty="0">
                <a:latin typeface="Nunito Sans" pitchFamily="2" charset="0"/>
              </a:rPr>
              <a:t> Instancia que permite realizar la coordinación técnica, administrativa, en la ejecución de la obra, y la toma de decisiones relativas a la misma. Servirá de intermediario para facilitar los acuerdos y agilizar definiciones relativas al componente técnico del proyecto. </a:t>
            </a:r>
          </a:p>
          <a:p>
            <a:endParaRPr lang="es-CO" sz="1000" b="1" dirty="0">
              <a:latin typeface="Nunito Sans" pitchFamily="2" charset="0"/>
            </a:endParaRPr>
          </a:p>
          <a:p>
            <a:endParaRPr lang="es-CO" sz="1000" b="1" dirty="0">
              <a:latin typeface="Nunito Sans" pitchFamily="2" charset="0"/>
            </a:endParaRPr>
          </a:p>
          <a:p>
            <a:r>
              <a:rPr lang="es-CO" sz="1000" b="1" dirty="0">
                <a:latin typeface="Nunito Sans" pitchFamily="2" charset="0"/>
              </a:rPr>
              <a:t>Integración:</a:t>
            </a:r>
            <a:endParaRPr lang="es-CO" sz="1000" dirty="0">
              <a:latin typeface="Nunito Sans" pitchFamily="2" charset="0"/>
            </a:endParaRPr>
          </a:p>
          <a:p>
            <a:pPr lvl="0"/>
            <a:r>
              <a:rPr lang="es-CO" sz="1000" dirty="0">
                <a:latin typeface="Nunito Sans" pitchFamily="2" charset="0"/>
              </a:rPr>
              <a:t>Contratista</a:t>
            </a:r>
          </a:p>
          <a:p>
            <a:pPr lvl="0"/>
            <a:r>
              <a:rPr lang="es-CO" sz="1000" dirty="0">
                <a:latin typeface="Nunito Sans" pitchFamily="2" charset="0"/>
              </a:rPr>
              <a:t>Interventoría</a:t>
            </a:r>
          </a:p>
          <a:p>
            <a:pPr lvl="0"/>
            <a:r>
              <a:rPr lang="es-CO" sz="1000" dirty="0">
                <a:latin typeface="Nunito Sans" pitchFamily="2" charset="0"/>
              </a:rPr>
              <a:t>Supervisión de LA ANIM y/o Apoyo a la Supervisión</a:t>
            </a:r>
          </a:p>
          <a:p>
            <a:pPr lvl="0"/>
            <a:r>
              <a:rPr lang="es-CO" sz="1000" dirty="0">
                <a:latin typeface="Nunito Sans" pitchFamily="2" charset="0"/>
              </a:rPr>
              <a:t>Supervisión técnica independiente</a:t>
            </a:r>
          </a:p>
          <a:p>
            <a:pPr lvl="0"/>
            <a:r>
              <a:rPr lang="es-CO" sz="1000" dirty="0">
                <a:latin typeface="Nunito Sans" pitchFamily="2" charset="0"/>
              </a:rPr>
              <a:t>Especialistas </a:t>
            </a:r>
          </a:p>
          <a:p>
            <a:r>
              <a:rPr lang="es-CO" sz="1000" dirty="0">
                <a:latin typeface="Nunito Sans" pitchFamily="2" charset="0"/>
              </a:rPr>
              <a:t> </a:t>
            </a:r>
          </a:p>
          <a:p>
            <a:r>
              <a:rPr lang="es-CO" sz="1000" b="1" dirty="0">
                <a:latin typeface="Nunito Sans" pitchFamily="2" charset="0"/>
              </a:rPr>
              <a:t>Secretaría Técnica del Comité:</a:t>
            </a:r>
            <a:r>
              <a:rPr lang="es-CO" sz="1000" dirty="0">
                <a:latin typeface="Nunito Sans" pitchFamily="2" charset="0"/>
              </a:rPr>
              <a:t> Interventoría </a:t>
            </a:r>
          </a:p>
          <a:p>
            <a:endParaRPr lang="es-CO" sz="1000" b="1" dirty="0">
              <a:latin typeface="Nunito Sans" pitchFamily="2" charset="0"/>
            </a:endParaRPr>
          </a:p>
          <a:p>
            <a:r>
              <a:rPr lang="es-CO" sz="1000" b="1" dirty="0">
                <a:latin typeface="Nunito Sans" pitchFamily="2" charset="0"/>
              </a:rPr>
              <a:t>Sesiones:</a:t>
            </a:r>
            <a:r>
              <a:rPr lang="es-CO" sz="1000" dirty="0">
                <a:latin typeface="Nunito Sans" pitchFamily="2" charset="0"/>
              </a:rPr>
              <a:t> Este Comité deberá realizarse como mínimo una vez a la semana o cuando sea requerido previa justificación de su convocatoria. </a:t>
            </a:r>
          </a:p>
          <a:p>
            <a:endParaRPr lang="es-CO" sz="1000" b="1" dirty="0">
              <a:latin typeface="Nunito Sans" pitchFamily="2" charset="0"/>
            </a:endParaRPr>
          </a:p>
          <a:p>
            <a:r>
              <a:rPr lang="es-CO" sz="1000" b="1" dirty="0">
                <a:latin typeface="Nunito Sans" pitchFamily="2" charset="0"/>
              </a:rPr>
              <a:t>Actas de Comité:</a:t>
            </a:r>
            <a:r>
              <a:rPr lang="es-CO" sz="1000" dirty="0">
                <a:latin typeface="Nunito Sans" pitchFamily="2" charset="0"/>
              </a:rPr>
              <a:t> La elaboración, control y manejo de las Actas de Comité, será responsabilidad del </a:t>
            </a:r>
            <a:r>
              <a:rPr lang="es-CO" sz="1000" b="1" dirty="0">
                <a:latin typeface="Nunito Sans" pitchFamily="2" charset="0"/>
              </a:rPr>
              <a:t>INTERVENTOR</a:t>
            </a:r>
            <a:r>
              <a:rPr lang="es-CO" sz="1000" dirty="0">
                <a:latin typeface="Nunito Sans" pitchFamily="2" charset="0"/>
              </a:rPr>
              <a:t>, garantizando el seguimiento y verificación de la atención de los compromisos que se pacten en las mismas. Al final de cada sesión será firmada por todas las personas que hayan asistido. </a:t>
            </a:r>
          </a:p>
        </p:txBody>
      </p:sp>
    </p:spTree>
    <p:extLst>
      <p:ext uri="{BB962C8B-B14F-4D97-AF65-F5344CB8AC3E}">
        <p14:creationId xmlns:p14="http://schemas.microsoft.com/office/powerpoint/2010/main" val="691204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C00CF-C478-729C-12D9-9A199CC204EA}"/>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73ACCAB-F9E3-78A2-539E-D8EB5C463AC3}"/>
              </a:ext>
            </a:extLst>
          </p:cNvPr>
          <p:cNvSpPr txBox="1"/>
          <p:nvPr/>
        </p:nvSpPr>
        <p:spPr>
          <a:xfrm>
            <a:off x="1023982" y="3507085"/>
            <a:ext cx="5449824" cy="3939540"/>
          </a:xfrm>
          <a:prstGeom prst="rect">
            <a:avLst/>
          </a:prstGeom>
          <a:noFill/>
        </p:spPr>
        <p:txBody>
          <a:bodyPr wrap="square" lIns="91440" tIns="45720" rIns="91440" bIns="45720" rtlCol="0" anchor="t">
            <a:spAutoFit/>
          </a:bodyPr>
          <a:lstStyle/>
          <a:p>
            <a:r>
              <a:rPr lang="es-ES" sz="25000" dirty="0">
                <a:solidFill>
                  <a:schemeClr val="accent4"/>
                </a:solidFill>
                <a:latin typeface="Aptos Display"/>
              </a:rPr>
              <a:t>06</a:t>
            </a:r>
            <a:endParaRPr lang="es-CO" sz="25000" dirty="0">
              <a:solidFill>
                <a:schemeClr val="accent4"/>
              </a:solidFill>
              <a:latin typeface="Aptos Display" panose="020B0004020202020204" pitchFamily="34" charset="0"/>
            </a:endParaRPr>
          </a:p>
        </p:txBody>
      </p:sp>
      <p:pic>
        <p:nvPicPr>
          <p:cNvPr id="3" name="Imagen 2">
            <a:extLst>
              <a:ext uri="{FF2B5EF4-FFF2-40B4-BE49-F238E27FC236}">
                <a16:creationId xmlns:a16="http://schemas.microsoft.com/office/drawing/2014/main" id="{44E71E1C-B311-8A33-68C4-6BE253CEED9A}"/>
              </a:ext>
            </a:extLst>
          </p:cNvPr>
          <p:cNvPicPr>
            <a:picLocks noChangeAspect="1"/>
          </p:cNvPicPr>
          <p:nvPr/>
        </p:nvPicPr>
        <p:blipFill>
          <a:blip r:embed="rId2">
            <a:extLst>
              <a:ext uri="{28A0092B-C50C-407E-A947-70E740481C1C}">
                <a14:useLocalDpi xmlns:a14="http://schemas.microsoft.com/office/drawing/2010/main" val="0"/>
              </a:ext>
            </a:extLst>
          </a:blip>
          <a:srcRect l="13348" r="13339"/>
          <a:stretch>
            <a:fillRect/>
          </a:stretch>
        </p:blipFill>
        <p:spPr>
          <a:xfrm>
            <a:off x="224355" y="215218"/>
            <a:ext cx="4034660" cy="4127538"/>
          </a:xfrm>
          <a:prstGeom prst="rect">
            <a:avLst/>
          </a:prstGeom>
        </p:spPr>
      </p:pic>
      <p:sp>
        <p:nvSpPr>
          <p:cNvPr id="5" name="Rectángulo 4">
            <a:extLst>
              <a:ext uri="{FF2B5EF4-FFF2-40B4-BE49-F238E27FC236}">
                <a16:creationId xmlns:a16="http://schemas.microsoft.com/office/drawing/2014/main" id="{5D30BF27-954A-F9A0-642A-D082CCB66009}"/>
              </a:ext>
            </a:extLst>
          </p:cNvPr>
          <p:cNvSpPr/>
          <p:nvPr/>
        </p:nvSpPr>
        <p:spPr>
          <a:xfrm>
            <a:off x="0" y="5469532"/>
            <a:ext cx="12192000" cy="1388468"/>
          </a:xfrm>
          <a:prstGeom prst="rect">
            <a:avLst/>
          </a:prstGeom>
          <a:solidFill>
            <a:schemeClr val="accent4">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0</a:t>
            </a:r>
            <a:endParaRPr lang="es-CO"/>
          </a:p>
        </p:txBody>
      </p:sp>
      <p:sp>
        <p:nvSpPr>
          <p:cNvPr id="63" name="CuadroTexto 62">
            <a:extLst>
              <a:ext uri="{FF2B5EF4-FFF2-40B4-BE49-F238E27FC236}">
                <a16:creationId xmlns:a16="http://schemas.microsoft.com/office/drawing/2014/main" id="{638C8189-D472-42A5-3CFB-23FE7ED78874}"/>
              </a:ext>
            </a:extLst>
          </p:cNvPr>
          <p:cNvSpPr txBox="1"/>
          <p:nvPr/>
        </p:nvSpPr>
        <p:spPr>
          <a:xfrm>
            <a:off x="4492696" y="5973133"/>
            <a:ext cx="7465526" cy="553998"/>
          </a:xfrm>
          <a:prstGeom prst="rect">
            <a:avLst/>
          </a:prstGeom>
          <a:noFill/>
        </p:spPr>
        <p:txBody>
          <a:bodyPr vert="horz" wrap="square" lIns="91440" tIns="45720" rIns="91440" bIns="45720" rtlCol="0" anchor="t">
            <a:spAutoFit/>
          </a:bodyPr>
          <a:lstStyle/>
          <a:p>
            <a:pPr algn="just"/>
            <a:r>
              <a:rPr lang="es-ES" sz="3000" b="1" dirty="0">
                <a:solidFill>
                  <a:schemeClr val="accent4"/>
                </a:solidFill>
                <a:latin typeface="Nunito"/>
              </a:rPr>
              <a:t>Plazo de Ejecución y Forma de Pago.</a:t>
            </a:r>
          </a:p>
        </p:txBody>
      </p:sp>
      <p:grpSp>
        <p:nvGrpSpPr>
          <p:cNvPr id="15" name="Grupo 14">
            <a:extLst>
              <a:ext uri="{FF2B5EF4-FFF2-40B4-BE49-F238E27FC236}">
                <a16:creationId xmlns:a16="http://schemas.microsoft.com/office/drawing/2014/main" id="{AB43A285-837D-AD0E-82D2-FF19F2D0AE8F}"/>
              </a:ext>
            </a:extLst>
          </p:cNvPr>
          <p:cNvGrpSpPr/>
          <p:nvPr/>
        </p:nvGrpSpPr>
        <p:grpSpPr>
          <a:xfrm>
            <a:off x="5558903" y="4906595"/>
            <a:ext cx="5270848" cy="377297"/>
            <a:chOff x="4998948" y="2272994"/>
            <a:chExt cx="5270848" cy="377297"/>
          </a:xfrm>
        </p:grpSpPr>
        <p:grpSp>
          <p:nvGrpSpPr>
            <p:cNvPr id="16" name="Grupo 15">
              <a:extLst>
                <a:ext uri="{FF2B5EF4-FFF2-40B4-BE49-F238E27FC236}">
                  <a16:creationId xmlns:a16="http://schemas.microsoft.com/office/drawing/2014/main" id="{3657B306-F234-46B3-28D5-09316B000D10}"/>
                </a:ext>
              </a:extLst>
            </p:cNvPr>
            <p:cNvGrpSpPr/>
            <p:nvPr/>
          </p:nvGrpSpPr>
          <p:grpSpPr>
            <a:xfrm>
              <a:off x="4998948" y="2290291"/>
              <a:ext cx="5270848" cy="360000"/>
              <a:chOff x="4998948" y="2290291"/>
              <a:chExt cx="5270848" cy="360000"/>
            </a:xfrm>
          </p:grpSpPr>
          <p:sp>
            <p:nvSpPr>
              <p:cNvPr id="23" name="Elipse 22">
                <a:extLst>
                  <a:ext uri="{FF2B5EF4-FFF2-40B4-BE49-F238E27FC236}">
                    <a16:creationId xmlns:a16="http://schemas.microsoft.com/office/drawing/2014/main" id="{BB320D02-FDE3-55C2-ACE2-718824E744BB}"/>
                  </a:ext>
                </a:extLst>
              </p:cNvPr>
              <p:cNvSpPr/>
              <p:nvPr/>
            </p:nvSpPr>
            <p:spPr>
              <a:xfrm>
                <a:off x="4998948" y="2290291"/>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prstClr val="white"/>
                    </a:solidFill>
                    <a:latin typeface="Nunito"/>
                  </a:rPr>
                  <a:t>6.4</a:t>
                </a:r>
                <a:endParaRPr kumimoji="0" lang="es-CO" sz="1100" b="1" i="0" u="none" strike="noStrike" kern="1200" cap="none" spc="0" normalizeH="0" baseline="0" noProof="0" dirty="0">
                  <a:ln>
                    <a:noFill/>
                  </a:ln>
                  <a:solidFill>
                    <a:prstClr val="white"/>
                  </a:solidFill>
                  <a:effectLst/>
                  <a:uLnTx/>
                  <a:uFillTx/>
                  <a:latin typeface="Nunito" pitchFamily="2" charset="0"/>
                </a:endParaRPr>
              </a:p>
            </p:txBody>
          </p:sp>
          <p:cxnSp>
            <p:nvCxnSpPr>
              <p:cNvPr id="24" name="Conector recto 23">
                <a:extLst>
                  <a:ext uri="{FF2B5EF4-FFF2-40B4-BE49-F238E27FC236}">
                    <a16:creationId xmlns:a16="http://schemas.microsoft.com/office/drawing/2014/main" id="{F113CB72-CE31-BAB9-F1CF-07FCC90DE91D}"/>
                  </a:ext>
                </a:extLst>
              </p:cNvPr>
              <p:cNvCxnSpPr>
                <a:cxnSpLocks/>
              </p:cNvCxnSpPr>
              <p:nvPr/>
            </p:nvCxnSpPr>
            <p:spPr>
              <a:xfrm>
                <a:off x="5294965" y="2618200"/>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2" name="CuadroTexto 21">
              <a:extLst>
                <a:ext uri="{FF2B5EF4-FFF2-40B4-BE49-F238E27FC236}">
                  <a16:creationId xmlns:a16="http://schemas.microsoft.com/office/drawing/2014/main" id="{864DD32F-BEB2-D3A1-AAC4-40C314162A8E}"/>
                </a:ext>
              </a:extLst>
            </p:cNvPr>
            <p:cNvSpPr txBox="1"/>
            <p:nvPr/>
          </p:nvSpPr>
          <p:spPr>
            <a:xfrm>
              <a:off x="5334118" y="2272994"/>
              <a:ext cx="4935678" cy="307777"/>
            </a:xfrm>
            <a:prstGeom prst="rect">
              <a:avLst/>
            </a:prstGeom>
            <a:noFill/>
          </p:spPr>
          <p:txBody>
            <a:bodyPr wrap="square" lIns="91440" tIns="45720" rIns="91440" bIns="45720" rtlCol="0" anchor="t">
              <a:spAutoFit/>
            </a:bodyPr>
            <a:lstStyle/>
            <a:p>
              <a:r>
                <a:rPr lang="es-ES" sz="1400" b="1" dirty="0">
                  <a:latin typeface="Nunito"/>
                </a:rPr>
                <a:t>Componente 2: Construcción</a:t>
              </a:r>
            </a:p>
          </p:txBody>
        </p:sp>
      </p:grpSp>
      <p:grpSp>
        <p:nvGrpSpPr>
          <p:cNvPr id="26" name="Grupo 25">
            <a:extLst>
              <a:ext uri="{FF2B5EF4-FFF2-40B4-BE49-F238E27FC236}">
                <a16:creationId xmlns:a16="http://schemas.microsoft.com/office/drawing/2014/main" id="{E66D752B-49EB-8927-3C2D-33ED113EC981}"/>
              </a:ext>
            </a:extLst>
          </p:cNvPr>
          <p:cNvGrpSpPr/>
          <p:nvPr/>
        </p:nvGrpSpPr>
        <p:grpSpPr>
          <a:xfrm>
            <a:off x="5558903" y="4368069"/>
            <a:ext cx="6026372" cy="360000"/>
            <a:chOff x="4998948" y="2290291"/>
            <a:chExt cx="6026372" cy="360000"/>
          </a:xfrm>
        </p:grpSpPr>
        <p:grpSp>
          <p:nvGrpSpPr>
            <p:cNvPr id="27" name="Grupo 26">
              <a:extLst>
                <a:ext uri="{FF2B5EF4-FFF2-40B4-BE49-F238E27FC236}">
                  <a16:creationId xmlns:a16="http://schemas.microsoft.com/office/drawing/2014/main" id="{0E8FD386-D040-65C6-27B5-6AC51248D68A}"/>
                </a:ext>
              </a:extLst>
            </p:cNvPr>
            <p:cNvGrpSpPr/>
            <p:nvPr/>
          </p:nvGrpSpPr>
          <p:grpSpPr>
            <a:xfrm>
              <a:off x="4998948" y="2290291"/>
              <a:ext cx="5270848" cy="360000"/>
              <a:chOff x="4998948" y="2290291"/>
              <a:chExt cx="5270848" cy="360000"/>
            </a:xfrm>
          </p:grpSpPr>
          <p:sp>
            <p:nvSpPr>
              <p:cNvPr id="29" name="Elipse 28">
                <a:extLst>
                  <a:ext uri="{FF2B5EF4-FFF2-40B4-BE49-F238E27FC236}">
                    <a16:creationId xmlns:a16="http://schemas.microsoft.com/office/drawing/2014/main" id="{68B1BF06-EC93-3CDD-C881-71D0800305EE}"/>
                  </a:ext>
                </a:extLst>
              </p:cNvPr>
              <p:cNvSpPr/>
              <p:nvPr/>
            </p:nvSpPr>
            <p:spPr>
              <a:xfrm>
                <a:off x="4998948" y="2290291"/>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prstClr val="white"/>
                    </a:solidFill>
                    <a:latin typeface="Nunito"/>
                  </a:rPr>
                  <a:t>6.3</a:t>
                </a:r>
                <a:endParaRPr kumimoji="0" lang="es-CO" sz="1100" b="1" i="0" u="none" strike="noStrike" kern="1200" cap="none" spc="0" normalizeH="0" baseline="0" noProof="0" dirty="0">
                  <a:ln>
                    <a:noFill/>
                  </a:ln>
                  <a:solidFill>
                    <a:prstClr val="white"/>
                  </a:solidFill>
                  <a:effectLst/>
                  <a:uLnTx/>
                  <a:uFillTx/>
                  <a:latin typeface="Nunito" pitchFamily="2" charset="0"/>
                </a:endParaRPr>
              </a:p>
            </p:txBody>
          </p:sp>
          <p:cxnSp>
            <p:nvCxnSpPr>
              <p:cNvPr id="30" name="Conector recto 29">
                <a:extLst>
                  <a:ext uri="{FF2B5EF4-FFF2-40B4-BE49-F238E27FC236}">
                    <a16:creationId xmlns:a16="http://schemas.microsoft.com/office/drawing/2014/main" id="{D07C5D44-B6E7-DA25-1708-CF6E524FBE1D}"/>
                  </a:ext>
                </a:extLst>
              </p:cNvPr>
              <p:cNvCxnSpPr>
                <a:cxnSpLocks/>
              </p:cNvCxnSpPr>
              <p:nvPr/>
            </p:nvCxnSpPr>
            <p:spPr>
              <a:xfrm>
                <a:off x="5294965" y="2618200"/>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8" name="CuadroTexto 27">
              <a:extLst>
                <a:ext uri="{FF2B5EF4-FFF2-40B4-BE49-F238E27FC236}">
                  <a16:creationId xmlns:a16="http://schemas.microsoft.com/office/drawing/2014/main" id="{2B76CB72-5D21-666F-D182-3A2BED559F66}"/>
                </a:ext>
              </a:extLst>
            </p:cNvPr>
            <p:cNvSpPr txBox="1"/>
            <p:nvPr/>
          </p:nvSpPr>
          <p:spPr>
            <a:xfrm>
              <a:off x="5334118" y="2299144"/>
              <a:ext cx="5691202" cy="307777"/>
            </a:xfrm>
            <a:prstGeom prst="rect">
              <a:avLst/>
            </a:prstGeom>
            <a:noFill/>
          </p:spPr>
          <p:txBody>
            <a:bodyPr wrap="square" lIns="91440" tIns="45720" rIns="91440" bIns="45720" rtlCol="0" anchor="t">
              <a:spAutoFit/>
            </a:bodyPr>
            <a:lstStyle/>
            <a:p>
              <a:r>
                <a:rPr lang="es-ES" sz="1400" b="1">
                  <a:latin typeface="Nunito"/>
                </a:rPr>
                <a:t>Componente 1: Estudios, diseños técnicos e ingeniería de detalle.</a:t>
              </a:r>
            </a:p>
          </p:txBody>
        </p:sp>
      </p:grpSp>
      <p:grpSp>
        <p:nvGrpSpPr>
          <p:cNvPr id="6" name="Grupo 5">
            <a:extLst>
              <a:ext uri="{FF2B5EF4-FFF2-40B4-BE49-F238E27FC236}">
                <a16:creationId xmlns:a16="http://schemas.microsoft.com/office/drawing/2014/main" id="{20475D86-255D-685E-FA8A-40813919E024}"/>
              </a:ext>
            </a:extLst>
          </p:cNvPr>
          <p:cNvGrpSpPr/>
          <p:nvPr/>
        </p:nvGrpSpPr>
        <p:grpSpPr>
          <a:xfrm>
            <a:off x="5558903" y="3846840"/>
            <a:ext cx="6026372" cy="360000"/>
            <a:chOff x="4998948" y="2290291"/>
            <a:chExt cx="6026372" cy="360000"/>
          </a:xfrm>
        </p:grpSpPr>
        <p:grpSp>
          <p:nvGrpSpPr>
            <p:cNvPr id="7" name="Grupo 6">
              <a:extLst>
                <a:ext uri="{FF2B5EF4-FFF2-40B4-BE49-F238E27FC236}">
                  <a16:creationId xmlns:a16="http://schemas.microsoft.com/office/drawing/2014/main" id="{1F965281-71D7-E839-B2C7-7D8770D36EA2}"/>
                </a:ext>
              </a:extLst>
            </p:cNvPr>
            <p:cNvGrpSpPr/>
            <p:nvPr/>
          </p:nvGrpSpPr>
          <p:grpSpPr>
            <a:xfrm>
              <a:off x="4998948" y="2290291"/>
              <a:ext cx="5270848" cy="360000"/>
              <a:chOff x="4998948" y="2290291"/>
              <a:chExt cx="5270848" cy="360000"/>
            </a:xfrm>
          </p:grpSpPr>
          <p:sp>
            <p:nvSpPr>
              <p:cNvPr id="9" name="Elipse 8">
                <a:extLst>
                  <a:ext uri="{FF2B5EF4-FFF2-40B4-BE49-F238E27FC236}">
                    <a16:creationId xmlns:a16="http://schemas.microsoft.com/office/drawing/2014/main" id="{FD00E77F-68D0-611A-2E4F-37744A969DA7}"/>
                  </a:ext>
                </a:extLst>
              </p:cNvPr>
              <p:cNvSpPr/>
              <p:nvPr/>
            </p:nvSpPr>
            <p:spPr>
              <a:xfrm>
                <a:off x="4998948" y="2290291"/>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prstClr val="white"/>
                    </a:solidFill>
                    <a:latin typeface="Nunito"/>
                  </a:rPr>
                  <a:t>6.2</a:t>
                </a:r>
                <a:endParaRPr kumimoji="0" lang="es-CO" sz="1100" b="1" i="0" u="none" strike="noStrike" kern="1200" cap="none" spc="0" normalizeH="0" baseline="0" noProof="0" dirty="0">
                  <a:ln>
                    <a:noFill/>
                  </a:ln>
                  <a:solidFill>
                    <a:prstClr val="white"/>
                  </a:solidFill>
                  <a:effectLst/>
                  <a:uLnTx/>
                  <a:uFillTx/>
                  <a:latin typeface="Nunito" pitchFamily="2" charset="0"/>
                </a:endParaRPr>
              </a:p>
            </p:txBody>
          </p:sp>
          <p:cxnSp>
            <p:nvCxnSpPr>
              <p:cNvPr id="10" name="Conector recto 9">
                <a:extLst>
                  <a:ext uri="{FF2B5EF4-FFF2-40B4-BE49-F238E27FC236}">
                    <a16:creationId xmlns:a16="http://schemas.microsoft.com/office/drawing/2014/main" id="{3E5ABFF9-C091-6113-FA90-F633F5C8C647}"/>
                  </a:ext>
                </a:extLst>
              </p:cNvPr>
              <p:cNvCxnSpPr>
                <a:cxnSpLocks/>
              </p:cNvCxnSpPr>
              <p:nvPr/>
            </p:nvCxnSpPr>
            <p:spPr>
              <a:xfrm>
                <a:off x="5294965" y="2618200"/>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8" name="CuadroTexto 7">
              <a:extLst>
                <a:ext uri="{FF2B5EF4-FFF2-40B4-BE49-F238E27FC236}">
                  <a16:creationId xmlns:a16="http://schemas.microsoft.com/office/drawing/2014/main" id="{D6320FD4-2A06-BFA9-03F4-1A6F79111BB1}"/>
                </a:ext>
              </a:extLst>
            </p:cNvPr>
            <p:cNvSpPr txBox="1"/>
            <p:nvPr/>
          </p:nvSpPr>
          <p:spPr>
            <a:xfrm>
              <a:off x="5334118" y="2299144"/>
              <a:ext cx="5691202" cy="307777"/>
            </a:xfrm>
            <a:prstGeom prst="rect">
              <a:avLst/>
            </a:prstGeom>
            <a:noFill/>
          </p:spPr>
          <p:txBody>
            <a:bodyPr wrap="square" lIns="91440" tIns="45720" rIns="91440" bIns="45720" rtlCol="0" anchor="t">
              <a:spAutoFit/>
            </a:bodyPr>
            <a:lstStyle/>
            <a:p>
              <a:r>
                <a:rPr lang="es-ES" sz="1400" b="1">
                  <a:latin typeface="Nunito"/>
                </a:rPr>
                <a:t>Valor</a:t>
              </a:r>
            </a:p>
          </p:txBody>
        </p:sp>
      </p:grpSp>
      <p:grpSp>
        <p:nvGrpSpPr>
          <p:cNvPr id="2" name="Grupo 1">
            <a:extLst>
              <a:ext uri="{FF2B5EF4-FFF2-40B4-BE49-F238E27FC236}">
                <a16:creationId xmlns:a16="http://schemas.microsoft.com/office/drawing/2014/main" id="{2B21D88C-55AA-B20F-1FC9-EC31ED4F7D4F}"/>
              </a:ext>
            </a:extLst>
          </p:cNvPr>
          <p:cNvGrpSpPr/>
          <p:nvPr/>
        </p:nvGrpSpPr>
        <p:grpSpPr>
          <a:xfrm>
            <a:off x="5558903" y="3393355"/>
            <a:ext cx="5270848" cy="377297"/>
            <a:chOff x="4998948" y="2272994"/>
            <a:chExt cx="5270848" cy="377297"/>
          </a:xfrm>
        </p:grpSpPr>
        <p:grpSp>
          <p:nvGrpSpPr>
            <p:cNvPr id="11" name="Grupo 10">
              <a:extLst>
                <a:ext uri="{FF2B5EF4-FFF2-40B4-BE49-F238E27FC236}">
                  <a16:creationId xmlns:a16="http://schemas.microsoft.com/office/drawing/2014/main" id="{F3FFBDFE-8BEA-4CE4-3E9A-E3326E36AD66}"/>
                </a:ext>
              </a:extLst>
            </p:cNvPr>
            <p:cNvGrpSpPr/>
            <p:nvPr/>
          </p:nvGrpSpPr>
          <p:grpSpPr>
            <a:xfrm>
              <a:off x="4998948" y="2290291"/>
              <a:ext cx="5270848" cy="360000"/>
              <a:chOff x="4998948" y="2290291"/>
              <a:chExt cx="5270848" cy="360000"/>
            </a:xfrm>
          </p:grpSpPr>
          <p:sp>
            <p:nvSpPr>
              <p:cNvPr id="13" name="Elipse 12">
                <a:extLst>
                  <a:ext uri="{FF2B5EF4-FFF2-40B4-BE49-F238E27FC236}">
                    <a16:creationId xmlns:a16="http://schemas.microsoft.com/office/drawing/2014/main" id="{8FF1CFD8-C957-FF55-11B2-DBA89CBBF6B8}"/>
                  </a:ext>
                </a:extLst>
              </p:cNvPr>
              <p:cNvSpPr/>
              <p:nvPr/>
            </p:nvSpPr>
            <p:spPr>
              <a:xfrm>
                <a:off x="4998948" y="2290291"/>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a:solidFill>
                      <a:prstClr val="white"/>
                    </a:solidFill>
                    <a:latin typeface="Nunito"/>
                  </a:rPr>
                  <a:t>6.1</a:t>
                </a:r>
                <a:endParaRPr kumimoji="0" lang="es-CO" sz="1100" b="1" i="0" u="none" strike="noStrike" kern="1200" cap="none" spc="0" normalizeH="0" baseline="0" noProof="0">
                  <a:ln>
                    <a:noFill/>
                  </a:ln>
                  <a:solidFill>
                    <a:prstClr val="white"/>
                  </a:solidFill>
                  <a:effectLst/>
                  <a:uLnTx/>
                  <a:uFillTx/>
                  <a:latin typeface="Nunito" pitchFamily="2" charset="0"/>
                </a:endParaRPr>
              </a:p>
            </p:txBody>
          </p:sp>
          <p:cxnSp>
            <p:nvCxnSpPr>
              <p:cNvPr id="14" name="Conector recto 13">
                <a:extLst>
                  <a:ext uri="{FF2B5EF4-FFF2-40B4-BE49-F238E27FC236}">
                    <a16:creationId xmlns:a16="http://schemas.microsoft.com/office/drawing/2014/main" id="{A3AB031C-777C-FA11-145F-AF95FB9EABD1}"/>
                  </a:ext>
                </a:extLst>
              </p:cNvPr>
              <p:cNvCxnSpPr>
                <a:cxnSpLocks/>
              </p:cNvCxnSpPr>
              <p:nvPr/>
            </p:nvCxnSpPr>
            <p:spPr>
              <a:xfrm>
                <a:off x="5294965" y="2618200"/>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2" name="CuadroTexto 11">
              <a:extLst>
                <a:ext uri="{FF2B5EF4-FFF2-40B4-BE49-F238E27FC236}">
                  <a16:creationId xmlns:a16="http://schemas.microsoft.com/office/drawing/2014/main" id="{D32EAD10-BA03-FEC3-F303-3900013C0AF1}"/>
                </a:ext>
              </a:extLst>
            </p:cNvPr>
            <p:cNvSpPr txBox="1"/>
            <p:nvPr/>
          </p:nvSpPr>
          <p:spPr>
            <a:xfrm>
              <a:off x="5334118" y="2272994"/>
              <a:ext cx="4935678" cy="307777"/>
            </a:xfrm>
            <a:prstGeom prst="rect">
              <a:avLst/>
            </a:prstGeom>
            <a:noFill/>
          </p:spPr>
          <p:txBody>
            <a:bodyPr wrap="square" lIns="91440" tIns="45720" rIns="91440" bIns="45720" rtlCol="0" anchor="t">
              <a:spAutoFit/>
            </a:bodyPr>
            <a:lstStyle/>
            <a:p>
              <a:r>
                <a:rPr lang="es-ES" sz="1400" b="1" dirty="0">
                  <a:latin typeface="Nunito"/>
                </a:rPr>
                <a:t>Duración.</a:t>
              </a:r>
            </a:p>
          </p:txBody>
        </p:sp>
      </p:grpSp>
    </p:spTree>
    <p:extLst>
      <p:ext uri="{BB962C8B-B14F-4D97-AF65-F5344CB8AC3E}">
        <p14:creationId xmlns:p14="http://schemas.microsoft.com/office/powerpoint/2010/main" val="4070155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E136-3951-7F23-BD4B-FFF34B0246B2}"/>
            </a:ext>
          </a:extLst>
        </p:cNvPr>
        <p:cNvGrpSpPr/>
        <p:nvPr/>
      </p:nvGrpSpPr>
      <p:grpSpPr>
        <a:xfrm>
          <a:off x="0" y="0"/>
          <a:ext cx="0" cy="0"/>
          <a:chOff x="0" y="0"/>
          <a:chExt cx="0" cy="0"/>
        </a:xfrm>
      </p:grpSpPr>
      <p:sp>
        <p:nvSpPr>
          <p:cNvPr id="22" name="Rectángulo: esquinas redondeadas 21">
            <a:extLst>
              <a:ext uri="{FF2B5EF4-FFF2-40B4-BE49-F238E27FC236}">
                <a16:creationId xmlns:a16="http://schemas.microsoft.com/office/drawing/2014/main" id="{FD91A131-63BB-AF69-FBF3-5B051895AC79}"/>
              </a:ext>
            </a:extLst>
          </p:cNvPr>
          <p:cNvSpPr/>
          <p:nvPr/>
        </p:nvSpPr>
        <p:spPr>
          <a:xfrm>
            <a:off x="781900" y="966787"/>
            <a:ext cx="10027746" cy="2462213"/>
          </a:xfrm>
          <a:prstGeom prst="round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Elipse 22">
            <a:extLst>
              <a:ext uri="{FF2B5EF4-FFF2-40B4-BE49-F238E27FC236}">
                <a16:creationId xmlns:a16="http://schemas.microsoft.com/office/drawing/2014/main" id="{09B10DFA-388A-DB36-9B53-55525EEB7AD2}"/>
              </a:ext>
            </a:extLst>
          </p:cNvPr>
          <p:cNvSpPr/>
          <p:nvPr/>
        </p:nvSpPr>
        <p:spPr>
          <a:xfrm>
            <a:off x="644085" y="4837703"/>
            <a:ext cx="294291" cy="2942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Elipse 26">
            <a:extLst>
              <a:ext uri="{FF2B5EF4-FFF2-40B4-BE49-F238E27FC236}">
                <a16:creationId xmlns:a16="http://schemas.microsoft.com/office/drawing/2014/main" id="{D3AE2377-C6BC-38B2-E8F0-0B24F7FD0888}"/>
              </a:ext>
            </a:extLst>
          </p:cNvPr>
          <p:cNvSpPr/>
          <p:nvPr/>
        </p:nvSpPr>
        <p:spPr>
          <a:xfrm>
            <a:off x="644086" y="1435393"/>
            <a:ext cx="294291" cy="2942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F788EB09-F5A3-BB15-14E0-DCC916FCEF62}"/>
              </a:ext>
            </a:extLst>
          </p:cNvPr>
          <p:cNvSpPr txBox="1"/>
          <p:nvPr/>
        </p:nvSpPr>
        <p:spPr>
          <a:xfrm>
            <a:off x="1030850" y="1059602"/>
            <a:ext cx="9550465" cy="2246769"/>
          </a:xfrm>
          <a:prstGeom prst="rect">
            <a:avLst/>
          </a:prstGeom>
          <a:noFill/>
        </p:spPr>
        <p:txBody>
          <a:bodyPr wrap="square" lIns="91440" tIns="45720" rIns="91440" bIns="45720" rtlCol="0" anchor="t">
            <a:spAutoFit/>
          </a:bodyPr>
          <a:lstStyle/>
          <a:p>
            <a:r>
              <a:rPr lang="es-CO" sz="1400" b="1" kern="100" dirty="0">
                <a:latin typeface="Nunito" pitchFamily="2" charset="0"/>
              </a:rPr>
              <a:t>HASTA EL 12 DE DICIEMBRE DE 2029 </a:t>
            </a:r>
          </a:p>
          <a:p>
            <a:r>
              <a:rPr lang="es-CO" sz="1400" b="1" kern="100" dirty="0">
                <a:latin typeface="Nunito" pitchFamily="2" charset="0"/>
              </a:rPr>
              <a:t>  </a:t>
            </a:r>
          </a:p>
          <a:p>
            <a:r>
              <a:rPr lang="es-CO" sz="1400" b="1" kern="100" dirty="0">
                <a:latin typeface="Nunito" pitchFamily="2" charset="0"/>
              </a:rPr>
              <a:t>COMPONENTE  1:  </a:t>
            </a:r>
            <a:r>
              <a:rPr lang="es-CO" sz="1400" kern="100" dirty="0">
                <a:latin typeface="Nunito" pitchFamily="2" charset="0"/>
              </a:rPr>
              <a:t>Iniciará su ejecución, a partir de la firma del acta de inicio, lo cual deberá realizarse dentro de los cinco (5) días hábiles siguientes a la legalización de los requisitos de ejecución. La duración de esta etapa será hasta de OCHO (8) MESES </a:t>
            </a:r>
          </a:p>
          <a:p>
            <a:endParaRPr lang="es-CO" sz="1400" kern="100" dirty="0">
              <a:latin typeface="Nunito" pitchFamily="2" charset="0"/>
            </a:endParaRPr>
          </a:p>
          <a:p>
            <a:r>
              <a:rPr lang="es-CO" sz="1400" b="1" kern="100" dirty="0">
                <a:latin typeface="Nunito" pitchFamily="2" charset="0"/>
              </a:rPr>
              <a:t>COMPONENTE  2: </a:t>
            </a:r>
            <a:r>
              <a:rPr lang="es-CO" sz="1400" kern="100" dirty="0">
                <a:latin typeface="Nunito" pitchFamily="2" charset="0"/>
              </a:rPr>
              <a:t>La duración de este componente se estima en CUARENTA (40) MESES, el inicio de esta etapa no está supeditado la finalización del COMPONENTE 1, lo cual solo podrá ser aprobado y avalado por la SUPERVISIÓN, sin embargo, no podrá exceder la duración estimada del contrato, es decir, hasta el 12 de diciembre de 2029. </a:t>
            </a:r>
          </a:p>
          <a:p>
            <a:pPr algn="just">
              <a:buNone/>
            </a:pPr>
            <a:endParaRPr lang="es-ES" sz="1400" dirty="0">
              <a:latin typeface="Nunito"/>
              <a:ea typeface="+mn-lt"/>
              <a:cs typeface="+mn-lt"/>
            </a:endParaRPr>
          </a:p>
        </p:txBody>
      </p:sp>
      <p:sp>
        <p:nvSpPr>
          <p:cNvPr id="5" name="Rectángulo 4">
            <a:extLst>
              <a:ext uri="{FF2B5EF4-FFF2-40B4-BE49-F238E27FC236}">
                <a16:creationId xmlns:a16="http://schemas.microsoft.com/office/drawing/2014/main" id="{E94B7414-5B9B-2224-D572-2A46B88D504B}"/>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6. Plazo de Ejecución y Forma de Pago.</a:t>
            </a:r>
          </a:p>
        </p:txBody>
      </p:sp>
      <p:sp>
        <p:nvSpPr>
          <p:cNvPr id="7" name="CuadroTexto 6">
            <a:extLst>
              <a:ext uri="{FF2B5EF4-FFF2-40B4-BE49-F238E27FC236}">
                <a16:creationId xmlns:a16="http://schemas.microsoft.com/office/drawing/2014/main" id="{8C7912C1-0177-4995-2D68-914741300527}"/>
              </a:ext>
            </a:extLst>
          </p:cNvPr>
          <p:cNvSpPr txBox="1"/>
          <p:nvPr/>
        </p:nvSpPr>
        <p:spPr>
          <a:xfrm>
            <a:off x="644085" y="561765"/>
            <a:ext cx="11231247" cy="338554"/>
          </a:xfrm>
          <a:prstGeom prst="rect">
            <a:avLst/>
          </a:prstGeom>
          <a:noFill/>
        </p:spPr>
        <p:txBody>
          <a:bodyPr wrap="square" lIns="91440" tIns="45720" rIns="91440" bIns="45720" rtlCol="0" anchor="t">
            <a:spAutoFit/>
          </a:bodyPr>
          <a:lstStyle/>
          <a:p>
            <a:r>
              <a:rPr lang="es-ES" sz="1600" b="1" dirty="0">
                <a:latin typeface="Nunito"/>
              </a:rPr>
              <a:t>6.1 Duración.</a:t>
            </a:r>
          </a:p>
        </p:txBody>
      </p:sp>
      <p:sp>
        <p:nvSpPr>
          <p:cNvPr id="2" name="Rectángulo: esquinas redondeadas 1">
            <a:extLst>
              <a:ext uri="{FF2B5EF4-FFF2-40B4-BE49-F238E27FC236}">
                <a16:creationId xmlns:a16="http://schemas.microsoft.com/office/drawing/2014/main" id="{7B5648BB-3293-766D-6ED3-487E77AB290C}"/>
              </a:ext>
            </a:extLst>
          </p:cNvPr>
          <p:cNvSpPr/>
          <p:nvPr/>
        </p:nvSpPr>
        <p:spPr>
          <a:xfrm>
            <a:off x="846459" y="3885032"/>
            <a:ext cx="10007126" cy="2218017"/>
          </a:xfrm>
          <a:prstGeom prst="round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3B3C2A6B-2FAF-F933-AD27-8C14ED84F2A0}"/>
              </a:ext>
            </a:extLst>
          </p:cNvPr>
          <p:cNvSpPr txBox="1"/>
          <p:nvPr/>
        </p:nvSpPr>
        <p:spPr>
          <a:xfrm>
            <a:off x="514985" y="3481553"/>
            <a:ext cx="11231247" cy="338554"/>
          </a:xfrm>
          <a:prstGeom prst="rect">
            <a:avLst/>
          </a:prstGeom>
          <a:noFill/>
        </p:spPr>
        <p:txBody>
          <a:bodyPr wrap="square" lIns="91440" tIns="45720" rIns="91440" bIns="45720" rtlCol="0" anchor="t">
            <a:spAutoFit/>
          </a:bodyPr>
          <a:lstStyle/>
          <a:p>
            <a:r>
              <a:rPr lang="es-ES" sz="1600" b="1" dirty="0">
                <a:latin typeface="Nunito"/>
              </a:rPr>
              <a:t>6.2 Valor.</a:t>
            </a:r>
          </a:p>
        </p:txBody>
      </p:sp>
      <p:graphicFrame>
        <p:nvGraphicFramePr>
          <p:cNvPr id="4" name="Tabla 3">
            <a:extLst>
              <a:ext uri="{FF2B5EF4-FFF2-40B4-BE49-F238E27FC236}">
                <a16:creationId xmlns:a16="http://schemas.microsoft.com/office/drawing/2014/main" id="{28B1949B-CB01-8092-40AB-9FBF312CD537}"/>
              </a:ext>
            </a:extLst>
          </p:cNvPr>
          <p:cNvGraphicFramePr>
            <a:graphicFrameLocks noGrp="1"/>
          </p:cNvGraphicFramePr>
          <p:nvPr>
            <p:extLst>
              <p:ext uri="{D42A27DB-BD31-4B8C-83A1-F6EECF244321}">
                <p14:modId xmlns:p14="http://schemas.microsoft.com/office/powerpoint/2010/main" val="4157844384"/>
              </p:ext>
            </p:extLst>
          </p:nvPr>
        </p:nvGraphicFramePr>
        <p:xfrm>
          <a:off x="846458" y="3807221"/>
          <a:ext cx="10007127" cy="2295828"/>
        </p:xfrm>
        <a:graphic>
          <a:graphicData uri="http://schemas.openxmlformats.org/drawingml/2006/table">
            <a:tbl>
              <a:tblPr firstRow="1" firstCol="1" bandRow="1">
                <a:tableStyleId>{5940675A-B579-460E-94D1-54222C63F5DA}</a:tableStyleId>
              </a:tblPr>
              <a:tblGrid>
                <a:gridCol w="6898660">
                  <a:extLst>
                    <a:ext uri="{9D8B030D-6E8A-4147-A177-3AD203B41FA5}">
                      <a16:colId xmlns:a16="http://schemas.microsoft.com/office/drawing/2014/main" val="3126921652"/>
                    </a:ext>
                  </a:extLst>
                </a:gridCol>
                <a:gridCol w="3108467">
                  <a:extLst>
                    <a:ext uri="{9D8B030D-6E8A-4147-A177-3AD203B41FA5}">
                      <a16:colId xmlns:a16="http://schemas.microsoft.com/office/drawing/2014/main" val="1660716339"/>
                    </a:ext>
                  </a:extLst>
                </a:gridCol>
              </a:tblGrid>
              <a:tr h="631314">
                <a:tc gridSpan="2">
                  <a:txBody>
                    <a:bodyPr/>
                    <a:lstStyle/>
                    <a:p>
                      <a:pPr marR="222885" algn="ctr">
                        <a:spcAft>
                          <a:spcPts val="600"/>
                        </a:spcAft>
                        <a:buNone/>
                      </a:pPr>
                      <a:r>
                        <a:rPr lang="es-CO" sz="1800" b="1" dirty="0">
                          <a:effectLst/>
                        </a:rPr>
                        <a:t>VALOR PRESUPUESTO ESTIMADO INTERVENTORÍA</a:t>
                      </a:r>
                      <a:endParaRPr lang="es-CO" sz="1800" b="1" dirty="0">
                        <a:effectLst/>
                        <a:latin typeface="Nunito Sans" pitchFamily="2" charset="0"/>
                        <a:ea typeface="Calibri" panose="020F0502020204030204" pitchFamily="34" charset="0"/>
                        <a:cs typeface="Arial" panose="020B0604020202020204" pitchFamily="34"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extLst>
                  <a:ext uri="{0D108BD9-81ED-4DB2-BD59-A6C34878D82A}">
                    <a16:rowId xmlns:a16="http://schemas.microsoft.com/office/drawing/2014/main" val="1202667519"/>
                  </a:ext>
                </a:extLst>
              </a:tr>
              <a:tr h="305351">
                <a:tc>
                  <a:txBody>
                    <a:bodyPr/>
                    <a:lstStyle/>
                    <a:p>
                      <a:pPr marR="222885" algn="just">
                        <a:spcAft>
                          <a:spcPts val="600"/>
                        </a:spcAft>
                        <a:buNone/>
                      </a:pPr>
                      <a:r>
                        <a:rPr lang="es-CO" sz="1800" dirty="0">
                          <a:effectLst/>
                        </a:rPr>
                        <a:t>COMPONENTE 1 – INTERVENTORÍA A LOS ESTUDIOS Y DISEÑOS TECNICOS FASE 1 Y 2, INCLUYE IVA</a:t>
                      </a:r>
                      <a:endParaRPr lang="es-CO" sz="1800" dirty="0">
                        <a:effectLst/>
                        <a:latin typeface="Nunito Sans" pitchFamily="2" charset="0"/>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222885" algn="r">
                        <a:spcAft>
                          <a:spcPts val="600"/>
                        </a:spcAft>
                        <a:buNone/>
                      </a:pPr>
                      <a:r>
                        <a:rPr lang="es-CO" sz="1800" kern="1200" dirty="0">
                          <a:solidFill>
                            <a:schemeClr val="tx1"/>
                          </a:solidFill>
                          <a:effectLst/>
                          <a:latin typeface="+mn-lt"/>
                          <a:ea typeface="+mn-ea"/>
                          <a:cs typeface="+mn-cs"/>
                        </a:rPr>
                        <a:t>$2.902’900.398,53</a:t>
                      </a:r>
                      <a:endParaRPr lang="es-CO" sz="1800" dirty="0">
                        <a:effectLst/>
                        <a:latin typeface="Nunito Sans" pitchFamily="2"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1942855"/>
                  </a:ext>
                </a:extLst>
              </a:tr>
              <a:tr h="305351">
                <a:tc>
                  <a:txBody>
                    <a:bodyPr/>
                    <a:lstStyle/>
                    <a:p>
                      <a:pPr marR="222885" algn="just">
                        <a:spcAft>
                          <a:spcPts val="600"/>
                        </a:spcAft>
                        <a:buNone/>
                      </a:pPr>
                      <a:r>
                        <a:rPr lang="es-CO" sz="1800" dirty="0">
                          <a:effectLst/>
                        </a:rPr>
                        <a:t>COMPONENTE 2 – INTERVENTORÍA A LA CONSTRUCCION FASE 1 Y 2, </a:t>
                      </a:r>
                      <a:r>
                        <a:rPr lang="es-CO" sz="1800" kern="1200" dirty="0">
                          <a:solidFill>
                            <a:schemeClr val="tx1"/>
                          </a:solidFill>
                          <a:effectLst/>
                          <a:latin typeface="+mn-lt"/>
                          <a:ea typeface="+mn-ea"/>
                          <a:cs typeface="+mn-cs"/>
                        </a:rPr>
                        <a:t>INCLUYE AIU IVA E IMPUESTOS</a:t>
                      </a:r>
                      <a:endParaRPr lang="es-CO" sz="1800" dirty="0">
                        <a:effectLst/>
                        <a:latin typeface="Nunito Sans" pitchFamily="2" charset="0"/>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222885" algn="r">
                        <a:spcAft>
                          <a:spcPts val="600"/>
                        </a:spcAft>
                        <a:buNone/>
                      </a:pPr>
                      <a:r>
                        <a:rPr lang="es-CO" sz="1800" kern="1200" dirty="0">
                          <a:solidFill>
                            <a:schemeClr val="tx1"/>
                          </a:solidFill>
                          <a:effectLst/>
                          <a:latin typeface="+mn-lt"/>
                          <a:ea typeface="+mn-ea"/>
                          <a:cs typeface="+mn-cs"/>
                        </a:rPr>
                        <a:t>$24.402’613.738,93</a:t>
                      </a:r>
                      <a:endParaRPr lang="es-CO" sz="1800" dirty="0">
                        <a:effectLst/>
                        <a:latin typeface="Nunito Sans" pitchFamily="2"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0955706"/>
                  </a:ext>
                </a:extLst>
              </a:tr>
              <a:tr h="567234">
                <a:tc>
                  <a:txBody>
                    <a:bodyPr/>
                    <a:lstStyle/>
                    <a:p>
                      <a:pPr marR="222885" algn="ctr">
                        <a:spcAft>
                          <a:spcPts val="600"/>
                        </a:spcAft>
                        <a:buNone/>
                      </a:pPr>
                      <a:r>
                        <a:rPr lang="es-CO" sz="1800" b="1" dirty="0">
                          <a:effectLst/>
                        </a:rPr>
                        <a:t>TOTAL PRESUPUESTO ESTIMADO INTERVENTORÍA</a:t>
                      </a:r>
                      <a:endParaRPr lang="es-CO" sz="1800" b="1" dirty="0">
                        <a:effectLst/>
                        <a:latin typeface="Nunito Sans" pitchFamily="2" charset="0"/>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R="222885" algn="r">
                        <a:spcAft>
                          <a:spcPts val="600"/>
                        </a:spcAft>
                        <a:buNone/>
                      </a:pPr>
                      <a:r>
                        <a:rPr lang="es-CO" sz="1800" b="1" kern="1200" dirty="0">
                          <a:solidFill>
                            <a:schemeClr val="tx1"/>
                          </a:solidFill>
                          <a:effectLst/>
                          <a:latin typeface="+mn-lt"/>
                          <a:ea typeface="+mn-ea"/>
                          <a:cs typeface="+mn-cs"/>
                        </a:rPr>
                        <a:t>$</a:t>
                      </a:r>
                      <a:r>
                        <a:rPr lang="es-CO" sz="1800" kern="1200" dirty="0">
                          <a:solidFill>
                            <a:schemeClr val="tx1"/>
                          </a:solidFill>
                          <a:effectLst/>
                          <a:latin typeface="+mn-lt"/>
                          <a:ea typeface="+mn-ea"/>
                          <a:cs typeface="+mn-cs"/>
                        </a:rPr>
                        <a:t> </a:t>
                      </a:r>
                      <a:r>
                        <a:rPr lang="es-CO" sz="1800" b="1" kern="1200" dirty="0">
                          <a:solidFill>
                            <a:schemeClr val="tx1"/>
                          </a:solidFill>
                          <a:effectLst/>
                          <a:latin typeface="+mn-lt"/>
                          <a:ea typeface="+mn-ea"/>
                          <a:cs typeface="+mn-cs"/>
                        </a:rPr>
                        <a:t>27.305’514.137,46</a:t>
                      </a:r>
                      <a:endParaRPr lang="es-CO" sz="1800" b="1" dirty="0">
                        <a:effectLst/>
                        <a:latin typeface="Nunito Sans" pitchFamily="2"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30276696"/>
                  </a:ext>
                </a:extLst>
              </a:tr>
            </a:tbl>
          </a:graphicData>
        </a:graphic>
      </p:graphicFrame>
    </p:spTree>
    <p:extLst>
      <p:ext uri="{BB962C8B-B14F-4D97-AF65-F5344CB8AC3E}">
        <p14:creationId xmlns:p14="http://schemas.microsoft.com/office/powerpoint/2010/main" val="2822479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AF17D-EDFE-B4C1-8C8E-8244CC36E540}"/>
            </a:ext>
          </a:extLst>
        </p:cNvPr>
        <p:cNvGrpSpPr/>
        <p:nvPr/>
      </p:nvGrpSpPr>
      <p:grpSpPr>
        <a:xfrm>
          <a:off x="0" y="0"/>
          <a:ext cx="0" cy="0"/>
          <a:chOff x="0" y="0"/>
          <a:chExt cx="0" cy="0"/>
        </a:xfrm>
      </p:grpSpPr>
      <p:sp>
        <p:nvSpPr>
          <p:cNvPr id="33" name="Rectángulo 2">
            <a:extLst>
              <a:ext uri="{FF2B5EF4-FFF2-40B4-BE49-F238E27FC236}">
                <a16:creationId xmlns:a16="http://schemas.microsoft.com/office/drawing/2014/main" id="{E2435231-D87E-84E8-9BA1-6F9C1DBFF442}"/>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B3C61BC2-1AB6-C98A-13E5-9FF978D6AD4D}"/>
              </a:ext>
            </a:extLst>
          </p:cNvPr>
          <p:cNvSpPr txBox="1"/>
          <p:nvPr/>
        </p:nvSpPr>
        <p:spPr>
          <a:xfrm>
            <a:off x="360886" y="471558"/>
            <a:ext cx="11231247" cy="338554"/>
          </a:xfrm>
          <a:prstGeom prst="rect">
            <a:avLst/>
          </a:prstGeom>
          <a:noFill/>
        </p:spPr>
        <p:txBody>
          <a:bodyPr wrap="square" lIns="91440" tIns="45720" rIns="91440" bIns="45720" rtlCol="0" anchor="t">
            <a:spAutoFit/>
          </a:bodyPr>
          <a:lstStyle/>
          <a:p>
            <a:r>
              <a:rPr lang="es-ES" sz="1600" b="1" dirty="0">
                <a:latin typeface="Nunito"/>
              </a:rPr>
              <a:t>6.3. Forma de pago Componente 1: Interventoría a los estudios, diseños técnicos e ingeniería de detalle.</a:t>
            </a:r>
          </a:p>
        </p:txBody>
      </p:sp>
      <p:pic>
        <p:nvPicPr>
          <p:cNvPr id="6" name="Picture 5">
            <a:extLst>
              <a:ext uri="{FF2B5EF4-FFF2-40B4-BE49-F238E27FC236}">
                <a16:creationId xmlns:a16="http://schemas.microsoft.com/office/drawing/2014/main" id="{FFED91CD-B8C2-8E3F-44FD-CEB4B6F5EF0F}"/>
              </a:ext>
            </a:extLst>
          </p:cNvPr>
          <p:cNvPicPr>
            <a:picLocks noChangeAspect="1"/>
          </p:cNvPicPr>
          <p:nvPr/>
        </p:nvPicPr>
        <p:blipFill>
          <a:blip r:embed="rId2"/>
          <a:stretch>
            <a:fillRect/>
          </a:stretch>
        </p:blipFill>
        <p:spPr>
          <a:xfrm>
            <a:off x="7207736" y="1192583"/>
            <a:ext cx="4755770" cy="4823130"/>
          </a:xfrm>
          <a:prstGeom prst="rect">
            <a:avLst/>
          </a:prstGeom>
        </p:spPr>
      </p:pic>
      <p:sp>
        <p:nvSpPr>
          <p:cNvPr id="2" name="Rectángulo 1">
            <a:extLst>
              <a:ext uri="{FF2B5EF4-FFF2-40B4-BE49-F238E27FC236}">
                <a16:creationId xmlns:a16="http://schemas.microsoft.com/office/drawing/2014/main" id="{67A6F583-7A55-44F0-61C2-C6DA4AB87690}"/>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6. Plazo de Ejecución y Forma de Pago.</a:t>
            </a:r>
          </a:p>
        </p:txBody>
      </p:sp>
      <p:graphicFrame>
        <p:nvGraphicFramePr>
          <p:cNvPr id="7" name="Tabla 6">
            <a:extLst>
              <a:ext uri="{FF2B5EF4-FFF2-40B4-BE49-F238E27FC236}">
                <a16:creationId xmlns:a16="http://schemas.microsoft.com/office/drawing/2014/main" id="{CB59AABB-B752-DD76-7404-0059A9D2392C}"/>
              </a:ext>
            </a:extLst>
          </p:cNvPr>
          <p:cNvGraphicFramePr>
            <a:graphicFrameLocks noGrp="1"/>
          </p:cNvGraphicFramePr>
          <p:nvPr>
            <p:extLst>
              <p:ext uri="{D42A27DB-BD31-4B8C-83A1-F6EECF244321}">
                <p14:modId xmlns:p14="http://schemas.microsoft.com/office/powerpoint/2010/main" val="4196584802"/>
              </p:ext>
            </p:extLst>
          </p:nvPr>
        </p:nvGraphicFramePr>
        <p:xfrm>
          <a:off x="605288" y="1206166"/>
          <a:ext cx="6399362" cy="3260090"/>
        </p:xfrm>
        <a:graphic>
          <a:graphicData uri="http://schemas.openxmlformats.org/drawingml/2006/table">
            <a:tbl>
              <a:tblPr firstRow="1" firstCol="1" bandRow="1">
                <a:tableStyleId>{00A15C55-8517-42AA-B614-E9B94910E393}</a:tableStyleId>
              </a:tblPr>
              <a:tblGrid>
                <a:gridCol w="473353">
                  <a:extLst>
                    <a:ext uri="{9D8B030D-6E8A-4147-A177-3AD203B41FA5}">
                      <a16:colId xmlns:a16="http://schemas.microsoft.com/office/drawing/2014/main" val="587124885"/>
                    </a:ext>
                  </a:extLst>
                </a:gridCol>
                <a:gridCol w="4609985">
                  <a:extLst>
                    <a:ext uri="{9D8B030D-6E8A-4147-A177-3AD203B41FA5}">
                      <a16:colId xmlns:a16="http://schemas.microsoft.com/office/drawing/2014/main" val="2956900896"/>
                    </a:ext>
                  </a:extLst>
                </a:gridCol>
                <a:gridCol w="1316024">
                  <a:extLst>
                    <a:ext uri="{9D8B030D-6E8A-4147-A177-3AD203B41FA5}">
                      <a16:colId xmlns:a16="http://schemas.microsoft.com/office/drawing/2014/main" val="904243467"/>
                    </a:ext>
                  </a:extLst>
                </a:gridCol>
              </a:tblGrid>
              <a:tr h="287890">
                <a:tc gridSpan="2">
                  <a:txBody>
                    <a:bodyPr/>
                    <a:lstStyle/>
                    <a:p>
                      <a:pPr algn="ctr">
                        <a:spcBef>
                          <a:spcPts val="720"/>
                        </a:spcBef>
                        <a:spcAft>
                          <a:spcPts val="720"/>
                        </a:spcAft>
                        <a:buNone/>
                      </a:pPr>
                      <a:r>
                        <a:rPr lang="es-CO" sz="900" kern="100">
                          <a:effectLst/>
                          <a:latin typeface="Nunito" pitchFamily="2" charset="0"/>
                        </a:rPr>
                        <a:t>DESCRIPCIÓN DEL HITO</a:t>
                      </a:r>
                      <a:endParaRPr lang="es-CO" sz="1000" kern="100">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hMerge="1">
                  <a:txBody>
                    <a:bodyPr/>
                    <a:lstStyle/>
                    <a:p>
                      <a:endParaRPr lang="es-CO"/>
                    </a:p>
                  </a:txBody>
                  <a:tcPr/>
                </a:tc>
                <a:tc>
                  <a:txBody>
                    <a:bodyPr/>
                    <a:lstStyle/>
                    <a:p>
                      <a:pPr algn="ctr">
                        <a:spcBef>
                          <a:spcPts val="720"/>
                        </a:spcBef>
                        <a:spcAft>
                          <a:spcPts val="720"/>
                        </a:spcAft>
                        <a:buNone/>
                      </a:pPr>
                      <a:r>
                        <a:rPr lang="es-CO" sz="900" kern="100" dirty="0">
                          <a:effectLst/>
                          <a:latin typeface="Nunito" pitchFamily="2" charset="0"/>
                        </a:rPr>
                        <a:t>% DE PAGO SOBRE EL VALOR DEL COMPONENTE 1</a:t>
                      </a:r>
                      <a:endParaRPr lang="es-CO" sz="1000" kern="100" dirty="0">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118644536"/>
                  </a:ext>
                </a:extLst>
              </a:tr>
              <a:tr h="552450">
                <a:tc>
                  <a:txBody>
                    <a:bodyPr/>
                    <a:lstStyle/>
                    <a:p>
                      <a:pPr algn="ctr">
                        <a:spcBef>
                          <a:spcPts val="720"/>
                        </a:spcBef>
                        <a:spcAft>
                          <a:spcPts val="720"/>
                        </a:spcAft>
                        <a:buNone/>
                      </a:pPr>
                      <a:r>
                        <a:rPr lang="es-CO" sz="900" kern="100">
                          <a:solidFill>
                            <a:schemeClr val="tx1"/>
                          </a:solidFill>
                          <a:effectLst/>
                          <a:latin typeface="Nunito" pitchFamily="2" charset="0"/>
                        </a:rPr>
                        <a:t>1</a:t>
                      </a:r>
                      <a:endParaRPr lang="es-CO" sz="1000" kern="100">
                        <a:solidFill>
                          <a:schemeClr val="tx1"/>
                        </a:solidFill>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pPr algn="just">
                        <a:spcBef>
                          <a:spcPts val="720"/>
                        </a:spcBef>
                        <a:spcAft>
                          <a:spcPts val="720"/>
                        </a:spcAft>
                        <a:buNone/>
                      </a:pPr>
                      <a:r>
                        <a:rPr lang="es-ES" sz="900" kern="100" dirty="0">
                          <a:solidFill>
                            <a:schemeClr val="dk1"/>
                          </a:solidFill>
                          <a:effectLst/>
                          <a:latin typeface="Nunito" pitchFamily="2" charset="0"/>
                          <a:ea typeface="+mn-ea"/>
                          <a:cs typeface="+mn-cs"/>
                        </a:rPr>
                        <a:t>Aprobación  del componente patrimonial, Entrega del plan de trabajo, del Cronograma, de la Aprobación de personal de la Fase de Estudios y Diseños, presentado por el contratista de obra.</a:t>
                      </a:r>
                      <a:endParaRPr lang="es-CO" sz="900" kern="100" dirty="0">
                        <a:solidFill>
                          <a:schemeClr val="dk1"/>
                        </a:solidFill>
                        <a:effectLst/>
                        <a:latin typeface="Nunito" pitchFamily="2" charset="0"/>
                        <a:ea typeface="+mn-ea"/>
                        <a:cs typeface="+mn-cs"/>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a:effectLst/>
                          <a:latin typeface="Nunito" pitchFamily="2" charset="0"/>
                        </a:rPr>
                        <a:t>20%</a:t>
                      </a:r>
                      <a:endParaRPr lang="es-CO" sz="1000" kern="100">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945369446"/>
                  </a:ext>
                </a:extLst>
              </a:tr>
              <a:tr h="368300">
                <a:tc>
                  <a:txBody>
                    <a:bodyPr/>
                    <a:lstStyle/>
                    <a:p>
                      <a:pPr algn="ctr">
                        <a:spcBef>
                          <a:spcPts val="720"/>
                        </a:spcBef>
                        <a:spcAft>
                          <a:spcPts val="720"/>
                        </a:spcAft>
                        <a:buNone/>
                      </a:pPr>
                      <a:r>
                        <a:rPr lang="es-CO" sz="900" kern="100">
                          <a:solidFill>
                            <a:schemeClr val="tx1"/>
                          </a:solidFill>
                          <a:effectLst/>
                          <a:latin typeface="Nunito" pitchFamily="2" charset="0"/>
                        </a:rPr>
                        <a:t>2</a:t>
                      </a:r>
                      <a:endParaRPr lang="es-CO" sz="1000" kern="100">
                        <a:solidFill>
                          <a:schemeClr val="tx1"/>
                        </a:solidFill>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pPr algn="just">
                        <a:spcBef>
                          <a:spcPts val="720"/>
                        </a:spcBef>
                        <a:spcAft>
                          <a:spcPts val="720"/>
                        </a:spcAft>
                        <a:buNone/>
                      </a:pPr>
                      <a:r>
                        <a:rPr lang="es-ES" sz="900" kern="100" dirty="0">
                          <a:solidFill>
                            <a:schemeClr val="dk1"/>
                          </a:solidFill>
                          <a:effectLst/>
                          <a:latin typeface="Nunito" pitchFamily="2" charset="0"/>
                          <a:ea typeface="+mn-ea"/>
                          <a:cs typeface="+mn-cs"/>
                        </a:rPr>
                        <a:t>Contra la Radicación a </a:t>
                      </a:r>
                      <a:r>
                        <a:rPr lang="es-ES" sz="900" kern="100" dirty="0" err="1">
                          <a:solidFill>
                            <a:schemeClr val="dk1"/>
                          </a:solidFill>
                          <a:effectLst/>
                          <a:latin typeface="Nunito" pitchFamily="2" charset="0"/>
                          <a:ea typeface="+mn-ea"/>
                          <a:cs typeface="+mn-cs"/>
                        </a:rPr>
                        <a:t>MinCulturas</a:t>
                      </a:r>
                      <a:r>
                        <a:rPr lang="es-ES" sz="900" kern="100" dirty="0">
                          <a:solidFill>
                            <a:schemeClr val="dk1"/>
                          </a:solidFill>
                          <a:effectLst/>
                          <a:latin typeface="Nunito" pitchFamily="2" charset="0"/>
                          <a:ea typeface="+mn-ea"/>
                          <a:cs typeface="+mn-cs"/>
                        </a:rPr>
                        <a:t> por parte del Contratista de obra, previa revisión y aprobación de la interventoría, para obtener la Autorización del proyecto de Intervención para la ejecución de la FASE 1 (Edificio Central) y FASE 2 (Sótanos)</a:t>
                      </a:r>
                      <a:endParaRPr lang="es-CO" sz="900" kern="100" dirty="0">
                        <a:solidFill>
                          <a:schemeClr val="dk1"/>
                        </a:solidFill>
                        <a:effectLst/>
                        <a:latin typeface="Nunito" pitchFamily="2" charset="0"/>
                        <a:ea typeface="+mn-ea"/>
                        <a:cs typeface="+mn-cs"/>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a:effectLst/>
                          <a:latin typeface="Nunito" pitchFamily="2" charset="0"/>
                        </a:rPr>
                        <a:t>20%</a:t>
                      </a:r>
                      <a:endParaRPr lang="es-CO" sz="1000" kern="100">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93324766"/>
                  </a:ext>
                </a:extLst>
              </a:tr>
              <a:tr h="368300">
                <a:tc>
                  <a:txBody>
                    <a:bodyPr/>
                    <a:lstStyle/>
                    <a:p>
                      <a:pPr algn="ctr">
                        <a:spcBef>
                          <a:spcPts val="720"/>
                        </a:spcBef>
                        <a:spcAft>
                          <a:spcPts val="720"/>
                        </a:spcAft>
                        <a:buNone/>
                      </a:pPr>
                      <a:r>
                        <a:rPr lang="es-CO" sz="900" kern="100">
                          <a:solidFill>
                            <a:schemeClr val="tx1"/>
                          </a:solidFill>
                          <a:effectLst/>
                          <a:latin typeface="Nunito" pitchFamily="2" charset="0"/>
                        </a:rPr>
                        <a:t>3</a:t>
                      </a:r>
                      <a:endParaRPr lang="es-CO" sz="1000" kern="100">
                        <a:solidFill>
                          <a:schemeClr val="tx1"/>
                        </a:solidFill>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pPr algn="just">
                        <a:spcBef>
                          <a:spcPts val="720"/>
                        </a:spcBef>
                        <a:spcAft>
                          <a:spcPts val="720"/>
                        </a:spcAft>
                        <a:buNone/>
                      </a:pPr>
                      <a:r>
                        <a:rPr lang="es-ES" sz="900" kern="100" dirty="0">
                          <a:solidFill>
                            <a:schemeClr val="dk1"/>
                          </a:solidFill>
                          <a:effectLst/>
                          <a:latin typeface="Nunito" pitchFamily="2" charset="0"/>
                          <a:ea typeface="+mn-ea"/>
                          <a:cs typeface="+mn-cs"/>
                        </a:rPr>
                        <a:t>Validación de la Interventoría de la Obtención de la Resolución para la Autorización del proyecto de Intervención por parte de </a:t>
                      </a:r>
                      <a:r>
                        <a:rPr lang="es-ES" sz="900" kern="100" dirty="0" err="1">
                          <a:solidFill>
                            <a:schemeClr val="dk1"/>
                          </a:solidFill>
                          <a:effectLst/>
                          <a:latin typeface="Nunito" pitchFamily="2" charset="0"/>
                          <a:ea typeface="+mn-ea"/>
                          <a:cs typeface="+mn-cs"/>
                        </a:rPr>
                        <a:t>Minculturas</a:t>
                      </a:r>
                      <a:r>
                        <a:rPr lang="es-ES" sz="900" kern="100" dirty="0">
                          <a:solidFill>
                            <a:schemeClr val="dk1"/>
                          </a:solidFill>
                          <a:effectLst/>
                          <a:latin typeface="Nunito" pitchFamily="2" charset="0"/>
                          <a:ea typeface="+mn-ea"/>
                          <a:cs typeface="+mn-cs"/>
                        </a:rPr>
                        <a:t> para la ejecución de la FASE 1 (Edificio Central) y FASE 2 (Sótanos)</a:t>
                      </a:r>
                      <a:endParaRPr lang="es-CO" sz="900" kern="100" dirty="0">
                        <a:solidFill>
                          <a:schemeClr val="dk1"/>
                        </a:solidFill>
                        <a:effectLst/>
                        <a:latin typeface="Nunito" pitchFamily="2" charset="0"/>
                        <a:ea typeface="+mn-ea"/>
                        <a:cs typeface="+mn-cs"/>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a:effectLst/>
                          <a:latin typeface="Nunito" pitchFamily="2" charset="0"/>
                        </a:rPr>
                        <a:t>10%</a:t>
                      </a:r>
                      <a:endParaRPr lang="es-CO" sz="1000" kern="100">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2654199482"/>
                  </a:ext>
                </a:extLst>
              </a:tr>
              <a:tr h="1289050">
                <a:tc>
                  <a:txBody>
                    <a:bodyPr/>
                    <a:lstStyle/>
                    <a:p>
                      <a:pPr algn="ctr">
                        <a:spcBef>
                          <a:spcPts val="720"/>
                        </a:spcBef>
                        <a:spcAft>
                          <a:spcPts val="720"/>
                        </a:spcAft>
                        <a:buNone/>
                      </a:pPr>
                      <a:r>
                        <a:rPr lang="es-CO" sz="900" kern="100">
                          <a:solidFill>
                            <a:schemeClr val="tx1"/>
                          </a:solidFill>
                          <a:effectLst/>
                          <a:latin typeface="Nunito" pitchFamily="2" charset="0"/>
                        </a:rPr>
                        <a:t>4</a:t>
                      </a:r>
                      <a:endParaRPr lang="es-CO" sz="1000" kern="100">
                        <a:solidFill>
                          <a:schemeClr val="tx1"/>
                        </a:solidFill>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r>
                        <a:rPr lang="es-ES" sz="900" kern="100" dirty="0">
                          <a:solidFill>
                            <a:schemeClr val="dk1"/>
                          </a:solidFill>
                          <a:effectLst/>
                          <a:latin typeface="Nunito" pitchFamily="2" charset="0"/>
                          <a:ea typeface="+mn-ea"/>
                          <a:cs typeface="+mn-cs"/>
                        </a:rPr>
                        <a:t>Aprobación de la totalidad de productos de la ingeniería de detalle de la totalidad de Estudios y Diseños, presupuesto y especificaciones, programación y todos los documentos que componen el proyecto constructivo presentado por parte del contratista de obra y el informe de suficiencia técnica y la Licencia de Construcción, todo lo anterior previamente presentado a la supervisión.</a:t>
                      </a:r>
                      <a:endParaRPr lang="es-CO" sz="900" kern="100" dirty="0">
                        <a:solidFill>
                          <a:schemeClr val="dk1"/>
                        </a:solidFill>
                        <a:effectLst/>
                        <a:latin typeface="Nunito" pitchFamily="2" charset="0"/>
                        <a:ea typeface="+mn-ea"/>
                        <a:cs typeface="+mn-cs"/>
                      </a:endParaRPr>
                    </a:p>
                    <a:p>
                      <a:r>
                        <a:rPr lang="es-ES" sz="900" kern="100" dirty="0">
                          <a:solidFill>
                            <a:schemeClr val="dk1"/>
                          </a:solidFill>
                          <a:effectLst/>
                          <a:latin typeface="Nunito" pitchFamily="2" charset="0"/>
                          <a:ea typeface="+mn-ea"/>
                          <a:cs typeface="+mn-cs"/>
                        </a:rPr>
                        <a:t>Nota: Este pago no podrá ser tramitado, ni pagado hasta tanto se obtenga la resolución para la Autorización de MINCULTURAS.</a:t>
                      </a:r>
                      <a:endParaRPr lang="es-CO" sz="900" kern="100" dirty="0">
                        <a:solidFill>
                          <a:schemeClr val="dk1"/>
                        </a:solidFill>
                        <a:effectLst/>
                        <a:latin typeface="Nunito" pitchFamily="2" charset="0"/>
                        <a:ea typeface="+mn-ea"/>
                        <a:cs typeface="+mn-cs"/>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a:effectLst/>
                          <a:latin typeface="Nunito" pitchFamily="2" charset="0"/>
                        </a:rPr>
                        <a:t>50%</a:t>
                      </a:r>
                      <a:endParaRPr lang="es-CO" sz="1000" kern="100">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2392693600"/>
                  </a:ext>
                </a:extLst>
              </a:tr>
              <a:tr h="184150">
                <a:tc gridSpan="2">
                  <a:txBody>
                    <a:bodyPr/>
                    <a:lstStyle/>
                    <a:p>
                      <a:pPr algn="ctr">
                        <a:spcBef>
                          <a:spcPts val="720"/>
                        </a:spcBef>
                        <a:spcAft>
                          <a:spcPts val="720"/>
                        </a:spcAft>
                        <a:buNone/>
                      </a:pPr>
                      <a:r>
                        <a:rPr lang="es-CO" sz="900" kern="100">
                          <a:effectLst/>
                          <a:latin typeface="Nunito" pitchFamily="2" charset="0"/>
                        </a:rPr>
                        <a:t>TOTAL</a:t>
                      </a:r>
                      <a:endParaRPr lang="es-CO" sz="1000" kern="100">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hMerge="1">
                  <a:txBody>
                    <a:bodyPr/>
                    <a:lstStyle/>
                    <a:p>
                      <a:endParaRPr lang="es-CO"/>
                    </a:p>
                  </a:txBody>
                  <a:tcPr/>
                </a:tc>
                <a:tc>
                  <a:txBody>
                    <a:bodyPr/>
                    <a:lstStyle/>
                    <a:p>
                      <a:pPr algn="ctr">
                        <a:spcBef>
                          <a:spcPts val="720"/>
                        </a:spcBef>
                        <a:spcAft>
                          <a:spcPts val="720"/>
                        </a:spcAft>
                        <a:buNone/>
                      </a:pPr>
                      <a:r>
                        <a:rPr lang="es-CO" sz="900" kern="100" dirty="0">
                          <a:effectLst/>
                          <a:latin typeface="Nunito" pitchFamily="2" charset="0"/>
                        </a:rPr>
                        <a:t>100,00%</a:t>
                      </a:r>
                      <a:endParaRPr lang="es-CO" sz="1000" kern="100" dirty="0">
                        <a:effectLst/>
                        <a:latin typeface="Nunito" pitchFamily="2" charset="0"/>
                        <a:ea typeface="Aptos" panose="020B0004020202020204" pitchFamily="34" charset="0"/>
                        <a:cs typeface="Aptos" panose="020B0004020202020204" pitchFamily="34" charset="0"/>
                      </a:endParaRPr>
                    </a:p>
                  </a:txBody>
                  <a:tcPr marL="44450" marR="44450"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3660434090"/>
                  </a:ext>
                </a:extLst>
              </a:tr>
            </a:tbl>
          </a:graphicData>
        </a:graphic>
      </p:graphicFrame>
      <p:sp>
        <p:nvSpPr>
          <p:cNvPr id="8" name="CuadroTexto 39">
            <a:extLst>
              <a:ext uri="{FF2B5EF4-FFF2-40B4-BE49-F238E27FC236}">
                <a16:creationId xmlns:a16="http://schemas.microsoft.com/office/drawing/2014/main" id="{AD068146-50B1-15A3-39A6-D6CECB6C7DEF}"/>
              </a:ext>
            </a:extLst>
          </p:cNvPr>
          <p:cNvSpPr txBox="1"/>
          <p:nvPr/>
        </p:nvSpPr>
        <p:spPr>
          <a:xfrm>
            <a:off x="605288" y="4602560"/>
            <a:ext cx="6399362" cy="1600438"/>
          </a:xfrm>
          <a:prstGeom prst="roundRect">
            <a:avLst/>
          </a:prstGeom>
          <a:noFill/>
          <a:ln w="12700">
            <a:solidFill>
              <a:schemeClr val="bg1">
                <a:lumMod val="75000"/>
              </a:schemeClr>
            </a:solidFill>
          </a:ln>
        </p:spPr>
        <p:txBody>
          <a:bodyPr wrap="square" lIns="91440" tIns="45720" rIns="91440" bIns="45720" rtlCol="0" anchor="t">
            <a:spAutoFit/>
          </a:bodyPr>
          <a:lstStyle/>
          <a:p>
            <a:pPr algn="just"/>
            <a:r>
              <a:rPr lang="es-ES" sz="1100" dirty="0">
                <a:latin typeface="Nunito" pitchFamily="2" charset="0"/>
              </a:rPr>
              <a:t>Se deberá considerar igualmente que la interventoría deberá validar y aprobar todos aquellos elementos, actividades, sistemas o desarrollos técnicos afines que resulten necesarios para garantizar la correcta ejecución del componente de obra del proyecto, en concordancia con la normativa vigente, los requerimientos funcionales de la infraestructura hospitalaria, el carácter universitario del hospital y los criterios de intervención patrimonial aplicables al inmueble. Asimismo, el alcance, productos y contenidos mínimos de los estudios y diseños que el Interventor deberá revisar, validar y aprobar se especifican en el Apéndice 1 Estudios y Diseños Edificio Central.</a:t>
            </a:r>
            <a:endParaRPr lang="es-CO" sz="1100" dirty="0">
              <a:latin typeface="Nunito" pitchFamily="2" charset="0"/>
            </a:endParaRPr>
          </a:p>
        </p:txBody>
      </p:sp>
    </p:spTree>
    <p:extLst>
      <p:ext uri="{BB962C8B-B14F-4D97-AF65-F5344CB8AC3E}">
        <p14:creationId xmlns:p14="http://schemas.microsoft.com/office/powerpoint/2010/main" val="3676089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1B211-CB86-DB0B-A01A-E48073F8356C}"/>
            </a:ext>
          </a:extLst>
        </p:cNvPr>
        <p:cNvGrpSpPr/>
        <p:nvPr/>
      </p:nvGrpSpPr>
      <p:grpSpPr>
        <a:xfrm>
          <a:off x="0" y="0"/>
          <a:ext cx="0" cy="0"/>
          <a:chOff x="0" y="0"/>
          <a:chExt cx="0" cy="0"/>
        </a:xfrm>
      </p:grpSpPr>
      <p:sp>
        <p:nvSpPr>
          <p:cNvPr id="33" name="Rectángulo 2">
            <a:extLst>
              <a:ext uri="{FF2B5EF4-FFF2-40B4-BE49-F238E27FC236}">
                <a16:creationId xmlns:a16="http://schemas.microsoft.com/office/drawing/2014/main" id="{4587461E-5500-AEE9-9452-8C0E4C6CF28A}"/>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54AD2808-A506-0235-3297-D00F3931038F}"/>
              </a:ext>
            </a:extLst>
          </p:cNvPr>
          <p:cNvSpPr txBox="1"/>
          <p:nvPr/>
        </p:nvSpPr>
        <p:spPr>
          <a:xfrm>
            <a:off x="478581" y="397106"/>
            <a:ext cx="11231247" cy="338554"/>
          </a:xfrm>
          <a:prstGeom prst="rect">
            <a:avLst/>
          </a:prstGeom>
          <a:noFill/>
        </p:spPr>
        <p:txBody>
          <a:bodyPr wrap="square" lIns="91440" tIns="45720" rIns="91440" bIns="45720" rtlCol="0" anchor="t">
            <a:spAutoFit/>
          </a:bodyPr>
          <a:lstStyle/>
          <a:p>
            <a:r>
              <a:rPr lang="es-ES" sz="1600" b="1" dirty="0">
                <a:latin typeface="Nunito"/>
              </a:rPr>
              <a:t>6.4 Forma de pago Componente 2: Interventoría a la Construcción.</a:t>
            </a:r>
          </a:p>
        </p:txBody>
      </p:sp>
      <p:sp>
        <p:nvSpPr>
          <p:cNvPr id="11" name="Rectángulo 10">
            <a:extLst>
              <a:ext uri="{FF2B5EF4-FFF2-40B4-BE49-F238E27FC236}">
                <a16:creationId xmlns:a16="http://schemas.microsoft.com/office/drawing/2014/main" id="{04A4984C-532D-86B8-338F-FAEACBE56222}"/>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6. Plazo de Ejecución y Forma de Pago.</a:t>
            </a:r>
          </a:p>
        </p:txBody>
      </p:sp>
      <p:graphicFrame>
        <p:nvGraphicFramePr>
          <p:cNvPr id="4" name="Tabla 3">
            <a:extLst>
              <a:ext uri="{FF2B5EF4-FFF2-40B4-BE49-F238E27FC236}">
                <a16:creationId xmlns:a16="http://schemas.microsoft.com/office/drawing/2014/main" id="{CFDFF80F-5FD5-AD90-0A4E-1D04354EDA0D}"/>
              </a:ext>
            </a:extLst>
          </p:cNvPr>
          <p:cNvGraphicFramePr>
            <a:graphicFrameLocks noGrp="1"/>
          </p:cNvGraphicFramePr>
          <p:nvPr>
            <p:extLst>
              <p:ext uri="{D42A27DB-BD31-4B8C-83A1-F6EECF244321}">
                <p14:modId xmlns:p14="http://schemas.microsoft.com/office/powerpoint/2010/main" val="882933332"/>
              </p:ext>
            </p:extLst>
          </p:nvPr>
        </p:nvGraphicFramePr>
        <p:xfrm>
          <a:off x="478580" y="1940055"/>
          <a:ext cx="7673381" cy="4689626"/>
        </p:xfrm>
        <a:graphic>
          <a:graphicData uri="http://schemas.openxmlformats.org/drawingml/2006/table">
            <a:tbl>
              <a:tblPr firstRow="1" firstCol="1" bandRow="1">
                <a:tableStyleId>{00A15C55-8517-42AA-B614-E9B94910E393}</a:tableStyleId>
              </a:tblPr>
              <a:tblGrid>
                <a:gridCol w="539449">
                  <a:extLst>
                    <a:ext uri="{9D8B030D-6E8A-4147-A177-3AD203B41FA5}">
                      <a16:colId xmlns:a16="http://schemas.microsoft.com/office/drawing/2014/main" val="107478085"/>
                    </a:ext>
                  </a:extLst>
                </a:gridCol>
                <a:gridCol w="5213215">
                  <a:extLst>
                    <a:ext uri="{9D8B030D-6E8A-4147-A177-3AD203B41FA5}">
                      <a16:colId xmlns:a16="http://schemas.microsoft.com/office/drawing/2014/main" val="956452164"/>
                    </a:ext>
                  </a:extLst>
                </a:gridCol>
                <a:gridCol w="1920717">
                  <a:extLst>
                    <a:ext uri="{9D8B030D-6E8A-4147-A177-3AD203B41FA5}">
                      <a16:colId xmlns:a16="http://schemas.microsoft.com/office/drawing/2014/main" val="392498380"/>
                    </a:ext>
                  </a:extLst>
                </a:gridCol>
              </a:tblGrid>
              <a:tr h="201771">
                <a:tc gridSpan="2">
                  <a:txBody>
                    <a:bodyPr/>
                    <a:lstStyle/>
                    <a:p>
                      <a:pPr algn="ctr">
                        <a:spcBef>
                          <a:spcPts val="720"/>
                        </a:spcBef>
                        <a:spcAft>
                          <a:spcPts val="720"/>
                        </a:spcAft>
                        <a:buNone/>
                      </a:pPr>
                      <a:r>
                        <a:rPr lang="es-CO" sz="900" kern="100">
                          <a:effectLst/>
                        </a:rPr>
                        <a:t>DESCRIPCIÓN DEL HITO</a:t>
                      </a:r>
                      <a:endParaRPr lang="es-CO" sz="900" kern="10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hMerge="1">
                  <a:txBody>
                    <a:bodyPr/>
                    <a:lstStyle/>
                    <a:p>
                      <a:endParaRPr lang="es-CO"/>
                    </a:p>
                  </a:txBody>
                  <a:tcPr/>
                </a:tc>
                <a:tc>
                  <a:txBody>
                    <a:bodyPr/>
                    <a:lstStyle/>
                    <a:p>
                      <a:pPr algn="ctr">
                        <a:spcBef>
                          <a:spcPts val="720"/>
                        </a:spcBef>
                        <a:spcAft>
                          <a:spcPts val="720"/>
                        </a:spcAft>
                        <a:buNone/>
                      </a:pPr>
                      <a:r>
                        <a:rPr lang="es-CO" sz="900" kern="100" dirty="0">
                          <a:effectLst/>
                        </a:rPr>
                        <a:t>% DE PAGO SOBRE EL 95% DEL PRESUPUESTO DEL COMPONENTE 2 – CONSTRUCCIÓN</a:t>
                      </a:r>
                      <a:endParaRPr lang="es-CO" sz="900" kern="100" dirty="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212762400"/>
                  </a:ext>
                </a:extLst>
              </a:tr>
              <a:tr h="228503">
                <a:tc>
                  <a:txBody>
                    <a:bodyPr/>
                    <a:lstStyle/>
                    <a:p>
                      <a:pPr algn="ctr">
                        <a:spcBef>
                          <a:spcPts val="720"/>
                        </a:spcBef>
                        <a:spcAft>
                          <a:spcPts val="720"/>
                        </a:spcAft>
                        <a:buNone/>
                      </a:pPr>
                      <a:r>
                        <a:rPr lang="es-CO" sz="900" kern="100">
                          <a:solidFill>
                            <a:schemeClr val="tx1"/>
                          </a:solidFill>
                          <a:effectLst/>
                        </a:rPr>
                        <a:t>1</a:t>
                      </a:r>
                      <a:endParaRPr lang="es-CO" sz="900" kern="100">
                        <a:solidFill>
                          <a:schemeClr val="tx1"/>
                        </a:solidFill>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pPr algn="l">
                        <a:spcBef>
                          <a:spcPts val="720"/>
                        </a:spcBef>
                        <a:spcAft>
                          <a:spcPts val="720"/>
                        </a:spcAft>
                        <a:buNone/>
                      </a:pPr>
                      <a:r>
                        <a:rPr lang="es-ES" sz="900" kern="100" dirty="0">
                          <a:solidFill>
                            <a:schemeClr val="dk1"/>
                          </a:solidFill>
                          <a:effectLst/>
                          <a:latin typeface="+mn-lt"/>
                          <a:ea typeface="+mn-ea"/>
                          <a:cs typeface="+mn-cs"/>
                        </a:rPr>
                        <a:t>Aprobación de las Actas de Avance de Obra</a:t>
                      </a:r>
                      <a:endParaRPr lang="es-CO" sz="900" kern="100" dirty="0">
                        <a:solidFill>
                          <a:schemeClr val="dk1"/>
                        </a:solidFill>
                        <a:effectLst/>
                        <a:latin typeface="+mn-lt"/>
                        <a:ea typeface="+mn-ea"/>
                        <a:cs typeface="+mn-cs"/>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dirty="0">
                          <a:effectLst/>
                        </a:rPr>
                        <a:t>87,70%</a:t>
                      </a:r>
                      <a:endParaRPr lang="es-CO" sz="900" kern="100" dirty="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2057240632"/>
                  </a:ext>
                </a:extLst>
              </a:tr>
              <a:tr h="442843">
                <a:tc>
                  <a:txBody>
                    <a:bodyPr/>
                    <a:lstStyle/>
                    <a:p>
                      <a:pPr algn="ctr">
                        <a:spcBef>
                          <a:spcPts val="720"/>
                        </a:spcBef>
                        <a:spcAft>
                          <a:spcPts val="720"/>
                        </a:spcAft>
                        <a:buNone/>
                      </a:pPr>
                      <a:r>
                        <a:rPr lang="es-CO" sz="900" kern="100">
                          <a:solidFill>
                            <a:schemeClr val="tx1"/>
                          </a:solidFill>
                          <a:effectLst/>
                        </a:rPr>
                        <a:t>2</a:t>
                      </a:r>
                      <a:endParaRPr lang="es-CO" sz="900" kern="100">
                        <a:solidFill>
                          <a:schemeClr val="tx1"/>
                        </a:solidFill>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r>
                        <a:rPr lang="es-ES" sz="900" kern="100" dirty="0">
                          <a:solidFill>
                            <a:schemeClr val="dk1"/>
                          </a:solidFill>
                          <a:effectLst/>
                          <a:latin typeface="+mn-lt"/>
                          <a:ea typeface="+mn-ea"/>
                          <a:cs typeface="+mn-cs"/>
                        </a:rPr>
                        <a:t>Aprobación del Pago anticipado al contratista de obra por la presentación del(los) contrato(s) de construcción y de compra de insumos requeridos, debidamente firmados y legalizados para la ejecución de las actividades autorizadas mediante la modalidad de Reparaciones Locativas en todo el edificio.</a:t>
                      </a:r>
                      <a:endParaRPr lang="es-CO" sz="900" kern="100" dirty="0">
                        <a:solidFill>
                          <a:schemeClr val="dk1"/>
                        </a:solidFill>
                        <a:effectLst/>
                        <a:latin typeface="+mn-lt"/>
                        <a:ea typeface="+mn-ea"/>
                        <a:cs typeface="+mn-cs"/>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a:effectLst/>
                        </a:rPr>
                        <a:t>0,50%</a:t>
                      </a:r>
                      <a:endParaRPr lang="es-CO" sz="900" kern="10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1964618354"/>
                  </a:ext>
                </a:extLst>
              </a:tr>
              <a:tr h="379562">
                <a:tc>
                  <a:txBody>
                    <a:bodyPr/>
                    <a:lstStyle/>
                    <a:p>
                      <a:pPr algn="ctr">
                        <a:spcBef>
                          <a:spcPts val="720"/>
                        </a:spcBef>
                        <a:spcAft>
                          <a:spcPts val="720"/>
                        </a:spcAft>
                        <a:buNone/>
                      </a:pPr>
                      <a:r>
                        <a:rPr lang="es-CO" sz="900" kern="100">
                          <a:solidFill>
                            <a:schemeClr val="tx1"/>
                          </a:solidFill>
                          <a:effectLst/>
                        </a:rPr>
                        <a:t>3</a:t>
                      </a:r>
                      <a:endParaRPr lang="es-CO" sz="900" kern="100">
                        <a:solidFill>
                          <a:schemeClr val="tx1"/>
                        </a:solidFill>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r>
                        <a:rPr lang="es-ES" sz="900" kern="100" dirty="0">
                          <a:solidFill>
                            <a:schemeClr val="dk1"/>
                          </a:solidFill>
                          <a:effectLst/>
                          <a:latin typeface="+mn-lt"/>
                          <a:ea typeface="+mn-ea"/>
                          <a:cs typeface="+mn-cs"/>
                        </a:rPr>
                        <a:t>Aprobación del Pago anticipado al contratista de obra por la presentación del(los) contrato(s) de construcción y de compra de insumos requeridos, debidamente firmados y legalizados para la construcción del reforzamiento de la cimentación de todo el proyecto.</a:t>
                      </a:r>
                      <a:endParaRPr lang="es-CO" sz="900" kern="100" dirty="0">
                        <a:solidFill>
                          <a:schemeClr val="dk1"/>
                        </a:solidFill>
                        <a:effectLst/>
                        <a:latin typeface="+mn-lt"/>
                        <a:ea typeface="+mn-ea"/>
                        <a:cs typeface="+mn-cs"/>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a:effectLst/>
                        </a:rPr>
                        <a:t>3,90%</a:t>
                      </a:r>
                      <a:endParaRPr lang="es-CO" sz="900" kern="10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3074709824"/>
                  </a:ext>
                </a:extLst>
              </a:tr>
              <a:tr h="399555">
                <a:tc>
                  <a:txBody>
                    <a:bodyPr/>
                    <a:lstStyle/>
                    <a:p>
                      <a:pPr algn="ctr">
                        <a:spcBef>
                          <a:spcPts val="720"/>
                        </a:spcBef>
                        <a:spcAft>
                          <a:spcPts val="720"/>
                        </a:spcAft>
                        <a:buNone/>
                      </a:pPr>
                      <a:r>
                        <a:rPr lang="es-CO" sz="900" kern="100">
                          <a:solidFill>
                            <a:schemeClr val="tx1"/>
                          </a:solidFill>
                          <a:effectLst/>
                        </a:rPr>
                        <a:t>4</a:t>
                      </a:r>
                      <a:endParaRPr lang="es-CO" sz="900" kern="100">
                        <a:solidFill>
                          <a:schemeClr val="tx1"/>
                        </a:solidFill>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r>
                        <a:rPr lang="es-ES" sz="900" kern="100" dirty="0">
                          <a:solidFill>
                            <a:schemeClr val="dk1"/>
                          </a:solidFill>
                          <a:effectLst/>
                          <a:latin typeface="+mn-lt"/>
                          <a:ea typeface="+mn-ea"/>
                          <a:cs typeface="+mn-cs"/>
                        </a:rPr>
                        <a:t>Aprobación del Pago anticipado al contratista de obra por la presentación del(los) contrato(s) de construcción y de compra de insumos requeridos, debidamente firmados y legalizados para la construcción del reforzamiento estructural de todo el proyecto.</a:t>
                      </a:r>
                      <a:endParaRPr lang="es-CO" sz="900" kern="100" dirty="0">
                        <a:solidFill>
                          <a:schemeClr val="dk1"/>
                        </a:solidFill>
                        <a:effectLst/>
                        <a:latin typeface="+mn-lt"/>
                        <a:ea typeface="+mn-ea"/>
                        <a:cs typeface="+mn-cs"/>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a:effectLst/>
                        </a:rPr>
                        <a:t>3,90%</a:t>
                      </a:r>
                      <a:endParaRPr lang="es-CO" sz="900" kern="10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3858826862"/>
                  </a:ext>
                </a:extLst>
              </a:tr>
              <a:tr h="1267706">
                <a:tc>
                  <a:txBody>
                    <a:bodyPr/>
                    <a:lstStyle/>
                    <a:p>
                      <a:pPr algn="ctr">
                        <a:spcBef>
                          <a:spcPts val="720"/>
                        </a:spcBef>
                        <a:spcAft>
                          <a:spcPts val="720"/>
                        </a:spcAft>
                        <a:buNone/>
                      </a:pPr>
                      <a:r>
                        <a:rPr lang="es-CO" sz="900" kern="100">
                          <a:solidFill>
                            <a:schemeClr val="tx1"/>
                          </a:solidFill>
                          <a:effectLst/>
                        </a:rPr>
                        <a:t>5</a:t>
                      </a:r>
                      <a:endParaRPr lang="es-CO" sz="900" kern="100">
                        <a:solidFill>
                          <a:schemeClr val="tx1"/>
                        </a:solidFill>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720"/>
                        </a:spcBef>
                        <a:spcAft>
                          <a:spcPts val="720"/>
                        </a:spcAft>
                        <a:buClrTx/>
                        <a:buSzTx/>
                        <a:buFontTx/>
                        <a:buNone/>
                        <a:tabLst/>
                        <a:defRPr/>
                      </a:pPr>
                      <a:r>
                        <a:rPr lang="es-ES" sz="900" kern="100" dirty="0">
                          <a:solidFill>
                            <a:schemeClr val="dk1"/>
                          </a:solidFill>
                          <a:effectLst/>
                          <a:latin typeface="+mn-lt"/>
                          <a:ea typeface="+mn-ea"/>
                          <a:cs typeface="+mn-cs"/>
                        </a:rPr>
                        <a:t>Aprobación del Pago anticipado al contratista de obra por la presentación de:</a:t>
                      </a:r>
                      <a:endParaRPr lang="es-CO" sz="900" b="0" kern="1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720"/>
                        </a:spcBef>
                        <a:spcAft>
                          <a:spcPts val="720"/>
                        </a:spcAft>
                        <a:buClrTx/>
                        <a:buSzTx/>
                        <a:buFontTx/>
                        <a:buNone/>
                        <a:tabLst/>
                        <a:defRPr/>
                      </a:pPr>
                      <a:r>
                        <a:rPr lang="es-CO" sz="900" b="1" kern="100" dirty="0">
                          <a:effectLst/>
                        </a:rPr>
                        <a:t>Contratos de compra de equipos especiales </a:t>
                      </a:r>
                      <a:r>
                        <a:rPr lang="es-CO" sz="900" kern="100" dirty="0">
                          <a:effectLst/>
                        </a:rPr>
                        <a:t>asociados </a:t>
                      </a:r>
                      <a:r>
                        <a:rPr lang="es-CO" sz="900" b="1" kern="100" dirty="0">
                          <a:effectLst/>
                        </a:rPr>
                        <a:t>al componente eléctrico </a:t>
                      </a:r>
                      <a:r>
                        <a:rPr lang="es-CO" sz="900" kern="100" dirty="0">
                          <a:effectLst/>
                        </a:rPr>
                        <a:t>(Transformadores, Plantas Eléctricas, Sistema de Videovigilancia CCTV IP, Sistema de control de acceso, Infraestructura de conectividad, sistema de detección y alarma de incendios y sistema de llamado de enfermería)</a:t>
                      </a:r>
                      <a:br>
                        <a:rPr lang="es-CO" sz="900" kern="100" dirty="0">
                          <a:effectLst/>
                        </a:rPr>
                      </a:br>
                      <a:r>
                        <a:rPr lang="es-CO" sz="900" b="1" kern="100" dirty="0">
                          <a:effectLst/>
                        </a:rPr>
                        <a:t>Contratos de compra de equipos especiales</a:t>
                      </a:r>
                      <a:r>
                        <a:rPr lang="es-CO" sz="900" kern="100" dirty="0">
                          <a:effectLst/>
                        </a:rPr>
                        <a:t> asociados al componente </a:t>
                      </a:r>
                      <a:r>
                        <a:rPr lang="es-CO" sz="900" b="1" kern="100" dirty="0">
                          <a:effectLst/>
                        </a:rPr>
                        <a:t>Hidrosanitario</a:t>
                      </a:r>
                      <a:r>
                        <a:rPr lang="es-CO" sz="900" kern="100" dirty="0">
                          <a:effectLst/>
                        </a:rPr>
                        <a:t> (Compra de bomba eléctrica contra incendio aprobada y listada para RCI, bomba eléctrica JOCKEY sistema RCI Tipo vertical, Bombas eyectoras de aguas lluvias y niveles freáticos y bombas sistema de agua potable, plata de tratamiento de aguas residuales)</a:t>
                      </a:r>
                      <a:br>
                        <a:rPr lang="es-CO" sz="900" kern="100" dirty="0">
                          <a:effectLst/>
                        </a:rPr>
                      </a:br>
                      <a:r>
                        <a:rPr lang="es-CO" sz="900" b="1" kern="100" dirty="0">
                          <a:effectLst/>
                        </a:rPr>
                        <a:t>Contratos de compra de equipos especiales </a:t>
                      </a:r>
                      <a:r>
                        <a:rPr lang="es-CO" sz="900" kern="100" dirty="0">
                          <a:effectLst/>
                        </a:rPr>
                        <a:t>a asociados al componente </a:t>
                      </a:r>
                      <a:r>
                        <a:rPr lang="es-CO" sz="900" b="1" kern="100" dirty="0">
                          <a:effectLst/>
                        </a:rPr>
                        <a:t>HVAC</a:t>
                      </a:r>
                      <a:r>
                        <a:rPr lang="es-CO" sz="900" kern="100" dirty="0">
                          <a:effectLst/>
                        </a:rPr>
                        <a:t> (</a:t>
                      </a:r>
                      <a:r>
                        <a:rPr lang="es-CO" sz="900" kern="100" dirty="0" err="1">
                          <a:effectLst/>
                        </a:rPr>
                        <a:t>Fancoil</a:t>
                      </a:r>
                      <a:r>
                        <a:rPr lang="es-CO" sz="900" kern="100" dirty="0">
                          <a:effectLst/>
                        </a:rPr>
                        <a:t>, manejadoras y condensadores requeridos por el sistema)</a:t>
                      </a:r>
                      <a:br>
                        <a:rPr lang="es-CO" sz="900" kern="100" dirty="0">
                          <a:effectLst/>
                        </a:rPr>
                      </a:br>
                      <a:r>
                        <a:rPr lang="es-CO" sz="900" b="1" kern="100" dirty="0">
                          <a:effectLst/>
                        </a:rPr>
                        <a:t>Contratos de compra de equipos especiales </a:t>
                      </a:r>
                      <a:r>
                        <a:rPr lang="es-CO" sz="900" kern="100" dirty="0">
                          <a:effectLst/>
                        </a:rPr>
                        <a:t>asociados al componente de </a:t>
                      </a:r>
                      <a:r>
                        <a:rPr lang="es-CO" sz="900" b="1" kern="100" dirty="0">
                          <a:effectLst/>
                        </a:rPr>
                        <a:t>gases medicinales </a:t>
                      </a:r>
                      <a:r>
                        <a:rPr lang="es-CO" sz="900" kern="100" dirty="0">
                          <a:effectLst/>
                        </a:rPr>
                        <a:t>(Planta productora de Oxigeno y </a:t>
                      </a:r>
                      <a:r>
                        <a:rPr lang="es-CO" sz="900" kern="100" dirty="0" err="1">
                          <a:effectLst/>
                        </a:rPr>
                        <a:t>manifolds</a:t>
                      </a:r>
                      <a:r>
                        <a:rPr lang="es-CO" sz="900" kern="100" dirty="0">
                          <a:effectLst/>
                        </a:rPr>
                        <a:t>)</a:t>
                      </a:r>
                      <a:br>
                        <a:rPr lang="es-CO" sz="900" kern="100" dirty="0">
                          <a:effectLst/>
                        </a:rPr>
                      </a:br>
                      <a:r>
                        <a:rPr lang="es-CO" sz="900" b="1" kern="100" dirty="0">
                          <a:effectLst/>
                        </a:rPr>
                        <a:t>Contratos de compra de equipos especiales </a:t>
                      </a:r>
                      <a:r>
                        <a:rPr lang="es-CO" sz="900" kern="100" dirty="0">
                          <a:effectLst/>
                        </a:rPr>
                        <a:t>para los sistema de </a:t>
                      </a:r>
                      <a:r>
                        <a:rPr lang="es-CO" sz="900" b="1" kern="100" dirty="0">
                          <a:effectLst/>
                        </a:rPr>
                        <a:t>transporte vertical </a:t>
                      </a:r>
                      <a:r>
                        <a:rPr lang="es-CO" sz="900" kern="100" dirty="0">
                          <a:effectLst/>
                        </a:rPr>
                        <a:t>(Ascensores y Montacargas).</a:t>
                      </a: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a:effectLst/>
                        </a:rPr>
                        <a:t>3,50%</a:t>
                      </a:r>
                      <a:endParaRPr lang="es-CO" sz="900" kern="10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2178281023"/>
                  </a:ext>
                </a:extLst>
              </a:tr>
              <a:tr h="342528">
                <a:tc>
                  <a:txBody>
                    <a:bodyPr/>
                    <a:lstStyle/>
                    <a:p>
                      <a:pPr algn="ctr">
                        <a:spcBef>
                          <a:spcPts val="720"/>
                        </a:spcBef>
                        <a:spcAft>
                          <a:spcPts val="720"/>
                        </a:spcAft>
                        <a:buNone/>
                      </a:pPr>
                      <a:r>
                        <a:rPr lang="es-CO" sz="900" kern="100">
                          <a:solidFill>
                            <a:schemeClr val="tx1"/>
                          </a:solidFill>
                          <a:effectLst/>
                        </a:rPr>
                        <a:t>6</a:t>
                      </a:r>
                      <a:endParaRPr lang="es-CO" sz="900" kern="100">
                        <a:solidFill>
                          <a:schemeClr val="tx1"/>
                        </a:solidFill>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solidFill>
                      <a:schemeClr val="bg2"/>
                    </a:solidFill>
                  </a:tcPr>
                </a:tc>
                <a:tc>
                  <a:txBody>
                    <a:bodyPr/>
                    <a:lstStyle/>
                    <a:p>
                      <a:pPr algn="l">
                        <a:spcBef>
                          <a:spcPts val="720"/>
                        </a:spcBef>
                        <a:spcAft>
                          <a:spcPts val="720"/>
                        </a:spcAft>
                        <a:buNone/>
                      </a:pPr>
                      <a:r>
                        <a:rPr lang="es-ES" sz="900" kern="100" dirty="0">
                          <a:solidFill>
                            <a:schemeClr val="dk1"/>
                          </a:solidFill>
                          <a:effectLst/>
                          <a:latin typeface="+mn-lt"/>
                          <a:ea typeface="+mn-ea"/>
                          <a:cs typeface="+mn-cs"/>
                        </a:rPr>
                        <a:t>Aprobación del Pago al contratista de obra por la presentación Certificados de cumplimiento normativo RETIE y RETILAP por parte de las entidades competentes, conexión de servicios públicos y resolución de cumplimiento normativo para la habilitación y prestación de servicio en salud en el ámbito de la infraestructura física de todas las áreas intervenidas, incluyendo exteriores.</a:t>
                      </a:r>
                      <a:endParaRPr lang="es-CO" sz="900" kern="100" dirty="0">
                        <a:solidFill>
                          <a:schemeClr val="dk1"/>
                        </a:solidFill>
                        <a:effectLst/>
                        <a:latin typeface="+mn-lt"/>
                        <a:ea typeface="+mn-ea"/>
                        <a:cs typeface="+mn-cs"/>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tc>
                  <a:txBody>
                    <a:bodyPr/>
                    <a:lstStyle/>
                    <a:p>
                      <a:pPr algn="ctr">
                        <a:spcBef>
                          <a:spcPts val="720"/>
                        </a:spcBef>
                        <a:spcAft>
                          <a:spcPts val="720"/>
                        </a:spcAft>
                        <a:buNone/>
                      </a:pPr>
                      <a:r>
                        <a:rPr lang="es-CO" sz="900" kern="100">
                          <a:effectLst/>
                        </a:rPr>
                        <a:t>00,50%</a:t>
                      </a:r>
                      <a:endParaRPr lang="es-CO" sz="900" kern="10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noFill/>
                  </a:tcPr>
                </a:tc>
                <a:extLst>
                  <a:ext uri="{0D108BD9-81ED-4DB2-BD59-A6C34878D82A}">
                    <a16:rowId xmlns:a16="http://schemas.microsoft.com/office/drawing/2014/main" val="2838714944"/>
                  </a:ext>
                </a:extLst>
              </a:tr>
              <a:tr h="128006">
                <a:tc gridSpan="2">
                  <a:txBody>
                    <a:bodyPr/>
                    <a:lstStyle/>
                    <a:p>
                      <a:pPr algn="ctr">
                        <a:spcBef>
                          <a:spcPts val="720"/>
                        </a:spcBef>
                        <a:spcAft>
                          <a:spcPts val="720"/>
                        </a:spcAft>
                        <a:buNone/>
                      </a:pPr>
                      <a:r>
                        <a:rPr lang="es-CO" sz="900" kern="100">
                          <a:effectLst/>
                        </a:rPr>
                        <a:t>TOTAL</a:t>
                      </a:r>
                      <a:endParaRPr lang="es-CO" sz="900" kern="10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tc hMerge="1">
                  <a:txBody>
                    <a:bodyPr/>
                    <a:lstStyle/>
                    <a:p>
                      <a:endParaRPr lang="es-CO"/>
                    </a:p>
                  </a:txBody>
                  <a:tcPr/>
                </a:tc>
                <a:tc>
                  <a:txBody>
                    <a:bodyPr/>
                    <a:lstStyle/>
                    <a:p>
                      <a:pPr algn="ctr">
                        <a:spcBef>
                          <a:spcPts val="720"/>
                        </a:spcBef>
                        <a:spcAft>
                          <a:spcPts val="720"/>
                        </a:spcAft>
                        <a:buNone/>
                      </a:pPr>
                      <a:r>
                        <a:rPr lang="es-CO" sz="900" kern="100" dirty="0">
                          <a:effectLst/>
                        </a:rPr>
                        <a:t>100,00%</a:t>
                      </a:r>
                      <a:endParaRPr lang="es-CO" sz="900" kern="100" dirty="0">
                        <a:effectLst/>
                        <a:latin typeface="Nunito Sans" pitchFamily="2" charset="0"/>
                        <a:ea typeface="Aptos" panose="020B0004020202020204" pitchFamily="34" charset="0"/>
                        <a:cs typeface="Aptos" panose="020B0004020202020204" pitchFamily="34" charset="0"/>
                      </a:endParaRPr>
                    </a:p>
                  </a:txBody>
                  <a:tcPr marL="30898" marR="30898" marT="0" marB="0" anchor="ctr">
                    <a:lnL w="3175" cap="flat" cmpd="sng" algn="ctr">
                      <a:solidFill>
                        <a:schemeClr val="accent3">
                          <a:lumMod val="75000"/>
                        </a:schemeClr>
                      </a:solidFill>
                      <a:prstDash val="solid"/>
                      <a:round/>
                      <a:headEnd type="none" w="med" len="med"/>
                      <a:tailEnd type="none" w="med" len="med"/>
                    </a:lnL>
                    <a:lnR w="3175" cap="flat" cmpd="sng" algn="ctr">
                      <a:solidFill>
                        <a:schemeClr val="accent3">
                          <a:lumMod val="75000"/>
                        </a:schemeClr>
                      </a:solidFill>
                      <a:prstDash val="solid"/>
                      <a:round/>
                      <a:headEnd type="none" w="med" len="med"/>
                      <a:tailEnd type="none" w="med" len="med"/>
                    </a:lnR>
                    <a:lnT w="3175" cap="flat" cmpd="sng" algn="ctr">
                      <a:solidFill>
                        <a:schemeClr val="accent3">
                          <a:lumMod val="75000"/>
                        </a:schemeClr>
                      </a:solidFill>
                      <a:prstDash val="solid"/>
                      <a:round/>
                      <a:headEnd type="none" w="med" len="med"/>
                      <a:tailEnd type="none" w="med" len="med"/>
                    </a:lnT>
                    <a:lnB w="317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764064778"/>
                  </a:ext>
                </a:extLst>
              </a:tr>
            </a:tbl>
          </a:graphicData>
        </a:graphic>
      </p:graphicFrame>
      <p:pic>
        <p:nvPicPr>
          <p:cNvPr id="12" name="Picture 1">
            <a:extLst>
              <a:ext uri="{FF2B5EF4-FFF2-40B4-BE49-F238E27FC236}">
                <a16:creationId xmlns:a16="http://schemas.microsoft.com/office/drawing/2014/main" id="{34357A95-2533-3F59-8E2C-6D6FD2104F24}"/>
              </a:ext>
            </a:extLst>
          </p:cNvPr>
          <p:cNvPicPr>
            <a:picLocks noChangeAspect="1"/>
          </p:cNvPicPr>
          <p:nvPr/>
        </p:nvPicPr>
        <p:blipFill>
          <a:blip r:embed="rId2"/>
          <a:srcRect l="119" t="-62" r="47" b="19900"/>
          <a:stretch>
            <a:fillRect/>
          </a:stretch>
        </p:blipFill>
        <p:spPr>
          <a:xfrm>
            <a:off x="8272056" y="1937958"/>
            <a:ext cx="3814078" cy="4173671"/>
          </a:xfrm>
          <a:prstGeom prst="rect">
            <a:avLst/>
          </a:prstGeom>
        </p:spPr>
      </p:pic>
      <p:grpSp>
        <p:nvGrpSpPr>
          <p:cNvPr id="13" name="Grupo 12">
            <a:extLst>
              <a:ext uri="{FF2B5EF4-FFF2-40B4-BE49-F238E27FC236}">
                <a16:creationId xmlns:a16="http://schemas.microsoft.com/office/drawing/2014/main" id="{5AEEBD22-31CA-975B-80E1-23D6D0A1157A}"/>
              </a:ext>
            </a:extLst>
          </p:cNvPr>
          <p:cNvGrpSpPr/>
          <p:nvPr/>
        </p:nvGrpSpPr>
        <p:grpSpPr>
          <a:xfrm>
            <a:off x="342779" y="699340"/>
            <a:ext cx="11743355" cy="1237686"/>
            <a:chOff x="5280726" y="5774435"/>
            <a:chExt cx="6580539" cy="714886"/>
          </a:xfrm>
        </p:grpSpPr>
        <p:sp>
          <p:nvSpPr>
            <p:cNvPr id="14" name="Rectángulo: esquinas redondeadas 13">
              <a:extLst>
                <a:ext uri="{FF2B5EF4-FFF2-40B4-BE49-F238E27FC236}">
                  <a16:creationId xmlns:a16="http://schemas.microsoft.com/office/drawing/2014/main" id="{71B8DA53-674E-B658-10DA-B07E41DEB81A}"/>
                </a:ext>
              </a:extLst>
            </p:cNvPr>
            <p:cNvSpPr/>
            <p:nvPr/>
          </p:nvSpPr>
          <p:spPr>
            <a:xfrm>
              <a:off x="5280726" y="5774435"/>
              <a:ext cx="6580539" cy="687862"/>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307C1489-D970-01F0-5A70-AC45E9A51739}"/>
                </a:ext>
              </a:extLst>
            </p:cNvPr>
            <p:cNvSpPr txBox="1"/>
            <p:nvPr/>
          </p:nvSpPr>
          <p:spPr>
            <a:xfrm>
              <a:off x="5418944" y="5801459"/>
              <a:ext cx="6330305" cy="687862"/>
            </a:xfrm>
            <a:prstGeom prst="rect">
              <a:avLst/>
            </a:prstGeom>
            <a:noFill/>
          </p:spPr>
          <p:txBody>
            <a:bodyPr wrap="square" lIns="91440" tIns="45720" rIns="91440" bIns="45720" rtlCol="0" anchor="t">
              <a:spAutoFit/>
            </a:bodyPr>
            <a:lstStyle/>
            <a:p>
              <a:r>
                <a:rPr lang="es-ES" sz="1000" dirty="0">
                  <a:latin typeface="Nunito Sans" pitchFamily="2" charset="0"/>
                </a:rPr>
                <a:t>El valor de la </a:t>
              </a:r>
              <a:r>
                <a:rPr lang="es-ES" sz="1000" b="1" dirty="0">
                  <a:latin typeface="Nunito Sans" pitchFamily="2" charset="0"/>
                </a:rPr>
                <a:t>INTERVENTORÍA</a:t>
              </a:r>
              <a:r>
                <a:rPr lang="es-ES" sz="1000" dirty="0">
                  <a:latin typeface="Nunito Sans" pitchFamily="2" charset="0"/>
                </a:rPr>
                <a:t> para la etapa de construcción </a:t>
              </a:r>
              <a:r>
                <a:rPr lang="es-ES" sz="1000" b="1" dirty="0">
                  <a:latin typeface="Nunito Sans" pitchFamily="2" charset="0"/>
                </a:rPr>
                <a:t>COMPONENTE 2 DE LAS FASES 1 Y 2</a:t>
              </a:r>
              <a:r>
                <a:rPr lang="es-ES" sz="1000" dirty="0">
                  <a:latin typeface="Nunito Sans" pitchFamily="2" charset="0"/>
                </a:rPr>
                <a:t> se pagará a partir del presupuesto ofertado en la postulación económica, de la siguiente forma:</a:t>
              </a:r>
              <a:endParaRPr lang="es-CO" sz="1000" dirty="0">
                <a:latin typeface="Nunito Sans" pitchFamily="2" charset="0"/>
              </a:endParaRPr>
            </a:p>
            <a:p>
              <a:pPr marL="285750" lvl="0" indent="-285750">
                <a:buFont typeface="+mj-lt"/>
                <a:buAutoNum type="romanUcPeriod"/>
              </a:pPr>
              <a:r>
                <a:rPr lang="es-ES" sz="1000" b="1" dirty="0">
                  <a:latin typeface="Nunito Sans" pitchFamily="2" charset="0"/>
                </a:rPr>
                <a:t>COSTO FIJO</a:t>
              </a:r>
              <a:r>
                <a:rPr lang="es-ES" sz="1000" dirty="0">
                  <a:latin typeface="Nunito Sans" pitchFamily="2" charset="0"/>
                </a:rPr>
                <a:t> hasta el cuarenta por ciento </a:t>
              </a:r>
              <a:r>
                <a:rPr lang="es-ES" sz="1000" b="1" dirty="0">
                  <a:latin typeface="Nunito Sans" pitchFamily="2" charset="0"/>
                </a:rPr>
                <a:t>(40%) </a:t>
              </a:r>
              <a:r>
                <a:rPr lang="es-ES" sz="1000" dirty="0">
                  <a:latin typeface="Nunito Sans" pitchFamily="2" charset="0"/>
                </a:rPr>
                <a:t>del valor de la interventoría para el Componente 2 de las fases 1 y 2.</a:t>
              </a:r>
              <a:endParaRPr lang="es-CO" sz="1000" dirty="0">
                <a:latin typeface="Nunito Sans" pitchFamily="2" charset="0"/>
              </a:endParaRPr>
            </a:p>
            <a:p>
              <a:pPr marL="285750" lvl="0" indent="-285750">
                <a:buFont typeface="+mj-lt"/>
                <a:buAutoNum type="romanUcPeriod"/>
              </a:pPr>
              <a:r>
                <a:rPr lang="es-ES" sz="1000" b="1" dirty="0">
                  <a:latin typeface="Nunito Sans" pitchFamily="2" charset="0"/>
                </a:rPr>
                <a:t>COSTO VARIABLE </a:t>
              </a:r>
              <a:r>
                <a:rPr lang="es-ES" sz="1000" dirty="0">
                  <a:latin typeface="Nunito Sans" pitchFamily="2" charset="0"/>
                </a:rPr>
                <a:t>hasta el sesenta por ciento </a:t>
              </a:r>
              <a:r>
                <a:rPr lang="es-ES" sz="1000" b="1" dirty="0">
                  <a:latin typeface="Nunito Sans" pitchFamily="2" charset="0"/>
                </a:rPr>
                <a:t>(60%) </a:t>
              </a:r>
              <a:r>
                <a:rPr lang="es-ES" sz="1000" dirty="0">
                  <a:latin typeface="Nunito Sans" pitchFamily="2" charset="0"/>
                </a:rPr>
                <a:t>del valor de la interventoría para el componente 2 de las fases 1 y 2 se pagará de la siguiente forma:</a:t>
              </a:r>
              <a:endParaRPr lang="es-CO" sz="1000" dirty="0">
                <a:latin typeface="Nunito Sans" pitchFamily="2" charset="0"/>
              </a:endParaRPr>
            </a:p>
            <a:p>
              <a:pPr marL="685800" lvl="1" indent="-228600">
                <a:buFont typeface="+mj-lt"/>
                <a:buAutoNum type="alphaLcParenR"/>
              </a:pPr>
              <a:r>
                <a:rPr lang="es-CO" sz="1000" dirty="0">
                  <a:latin typeface="Nunito Sans" pitchFamily="2" charset="0"/>
                </a:rPr>
                <a:t>Pagos hitos y por aprobación de la interventoría del avance de obra hasta por el NOVENTA Y CINCO POR CIENTO (95%)</a:t>
              </a:r>
            </a:p>
            <a:p>
              <a:pPr marL="685800" lvl="1" indent="-228600">
                <a:buFont typeface="+mj-lt"/>
                <a:buAutoNum type="alphaLcParenR"/>
              </a:pPr>
              <a:r>
                <a:rPr lang="es-CO" sz="1000" dirty="0">
                  <a:latin typeface="Nunito Sans" pitchFamily="2" charset="0"/>
                </a:rPr>
                <a:t>Terminación del Componente 2, por el DOS PUNTO CINCO POR CIENTO (2.5%)</a:t>
              </a:r>
            </a:p>
            <a:p>
              <a:pPr marL="685800" lvl="1" indent="-228600">
                <a:buFont typeface="+mj-lt"/>
                <a:buAutoNum type="alphaLcParenR"/>
              </a:pPr>
              <a:r>
                <a:rPr lang="es-CO" sz="1000" dirty="0">
                  <a:latin typeface="Nunito Sans" pitchFamily="2" charset="0"/>
                </a:rPr>
                <a:t>Liquidación, por el DOS PUNTO CINCO POR CIENTO (2.5%)</a:t>
              </a:r>
            </a:p>
            <a:p>
              <a:pPr algn="just"/>
              <a:r>
                <a:rPr lang="es-ES" sz="1000" dirty="0">
                  <a:latin typeface="Nunito Sans" pitchFamily="2" charset="0"/>
                  <a:ea typeface="+mn-lt"/>
                  <a:cs typeface="+mn-lt"/>
                </a:rPr>
                <a:t>.</a:t>
              </a:r>
            </a:p>
          </p:txBody>
        </p:sp>
      </p:grpSp>
    </p:spTree>
    <p:extLst>
      <p:ext uri="{BB962C8B-B14F-4D97-AF65-F5344CB8AC3E}">
        <p14:creationId xmlns:p14="http://schemas.microsoft.com/office/powerpoint/2010/main" val="147100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4B414-D23E-28A4-253C-D7EB7FBECDD7}"/>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51F85D85-2036-CE9C-DB6C-D3577EDEC32D}"/>
              </a:ext>
            </a:extLst>
          </p:cNvPr>
          <p:cNvSpPr txBox="1"/>
          <p:nvPr/>
        </p:nvSpPr>
        <p:spPr>
          <a:xfrm>
            <a:off x="1023982" y="3507085"/>
            <a:ext cx="5449824" cy="3939540"/>
          </a:xfrm>
          <a:prstGeom prst="rect">
            <a:avLst/>
          </a:prstGeom>
          <a:noFill/>
        </p:spPr>
        <p:txBody>
          <a:bodyPr wrap="square" lIns="91440" tIns="45720" rIns="91440" bIns="45720" rtlCol="0" anchor="t">
            <a:spAutoFit/>
          </a:bodyPr>
          <a:lstStyle/>
          <a:p>
            <a:r>
              <a:rPr lang="es-ES" sz="25000" dirty="0">
                <a:solidFill>
                  <a:schemeClr val="accent4"/>
                </a:solidFill>
                <a:latin typeface="Aptos Display"/>
              </a:rPr>
              <a:t>07</a:t>
            </a:r>
            <a:endParaRPr lang="es-CO" sz="25000" dirty="0">
              <a:solidFill>
                <a:schemeClr val="accent4"/>
              </a:solidFill>
              <a:latin typeface="Aptos Display" panose="020B0004020202020204" pitchFamily="34" charset="0"/>
            </a:endParaRPr>
          </a:p>
        </p:txBody>
      </p:sp>
      <p:pic>
        <p:nvPicPr>
          <p:cNvPr id="3" name="Imagen 2">
            <a:extLst>
              <a:ext uri="{FF2B5EF4-FFF2-40B4-BE49-F238E27FC236}">
                <a16:creationId xmlns:a16="http://schemas.microsoft.com/office/drawing/2014/main" id="{E73FF5E8-648E-98F4-768F-D6605B155B3F}"/>
              </a:ext>
            </a:extLst>
          </p:cNvPr>
          <p:cNvPicPr>
            <a:picLocks noChangeAspect="1"/>
          </p:cNvPicPr>
          <p:nvPr/>
        </p:nvPicPr>
        <p:blipFill>
          <a:blip r:embed="rId2">
            <a:extLst>
              <a:ext uri="{28A0092B-C50C-407E-A947-70E740481C1C}">
                <a14:useLocalDpi xmlns:a14="http://schemas.microsoft.com/office/drawing/2010/main" val="0"/>
              </a:ext>
            </a:extLst>
          </a:blip>
          <a:srcRect l="13348" r="13339"/>
          <a:stretch>
            <a:fillRect/>
          </a:stretch>
        </p:blipFill>
        <p:spPr>
          <a:xfrm>
            <a:off x="224355" y="215218"/>
            <a:ext cx="4034660" cy="4127538"/>
          </a:xfrm>
          <a:prstGeom prst="rect">
            <a:avLst/>
          </a:prstGeom>
        </p:spPr>
      </p:pic>
      <p:sp>
        <p:nvSpPr>
          <p:cNvPr id="5" name="Rectángulo 4">
            <a:extLst>
              <a:ext uri="{FF2B5EF4-FFF2-40B4-BE49-F238E27FC236}">
                <a16:creationId xmlns:a16="http://schemas.microsoft.com/office/drawing/2014/main" id="{E009C7B9-6E67-4AD2-5AFD-C17613B0982A}"/>
              </a:ext>
            </a:extLst>
          </p:cNvPr>
          <p:cNvSpPr/>
          <p:nvPr/>
        </p:nvSpPr>
        <p:spPr>
          <a:xfrm>
            <a:off x="0" y="5476855"/>
            <a:ext cx="12192000" cy="1388468"/>
          </a:xfrm>
          <a:prstGeom prst="rect">
            <a:avLst/>
          </a:prstGeom>
          <a:solidFill>
            <a:schemeClr val="accent4">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0</a:t>
            </a:r>
            <a:endParaRPr lang="es-CO"/>
          </a:p>
        </p:txBody>
      </p:sp>
      <p:sp>
        <p:nvSpPr>
          <p:cNvPr id="63" name="CuadroTexto 62">
            <a:extLst>
              <a:ext uri="{FF2B5EF4-FFF2-40B4-BE49-F238E27FC236}">
                <a16:creationId xmlns:a16="http://schemas.microsoft.com/office/drawing/2014/main" id="{E05BFD1B-F2F7-9BE2-C8DA-9332E7B6E57D}"/>
              </a:ext>
            </a:extLst>
          </p:cNvPr>
          <p:cNvSpPr txBox="1"/>
          <p:nvPr/>
        </p:nvSpPr>
        <p:spPr>
          <a:xfrm>
            <a:off x="4492696" y="5886767"/>
            <a:ext cx="7465526" cy="553998"/>
          </a:xfrm>
          <a:prstGeom prst="rect">
            <a:avLst/>
          </a:prstGeom>
          <a:noFill/>
        </p:spPr>
        <p:txBody>
          <a:bodyPr vert="horz" wrap="square" lIns="91440" tIns="45720" rIns="91440" bIns="45720" rtlCol="0" anchor="t">
            <a:spAutoFit/>
          </a:bodyPr>
          <a:lstStyle/>
          <a:p>
            <a:pPr algn="just"/>
            <a:r>
              <a:rPr lang="es-ES" sz="3000" b="1">
                <a:solidFill>
                  <a:schemeClr val="accent4"/>
                </a:solidFill>
                <a:latin typeface="Nunito"/>
              </a:rPr>
              <a:t>Documentos Técnicos Adicionales.</a:t>
            </a:r>
          </a:p>
        </p:txBody>
      </p:sp>
    </p:spTree>
    <p:extLst>
      <p:ext uri="{BB962C8B-B14F-4D97-AF65-F5344CB8AC3E}">
        <p14:creationId xmlns:p14="http://schemas.microsoft.com/office/powerpoint/2010/main" val="1410432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B7B48-9125-E601-8487-5F23DD4C6B13}"/>
            </a:ext>
          </a:extLst>
        </p:cNvPr>
        <p:cNvGrpSpPr/>
        <p:nvPr/>
      </p:nvGrpSpPr>
      <p:grpSpPr>
        <a:xfrm>
          <a:off x="0" y="0"/>
          <a:ext cx="0" cy="0"/>
          <a:chOff x="0" y="0"/>
          <a:chExt cx="0" cy="0"/>
        </a:xfrm>
      </p:grpSpPr>
      <p:sp>
        <p:nvSpPr>
          <p:cNvPr id="5" name="Rectángulo 2">
            <a:extLst>
              <a:ext uri="{FF2B5EF4-FFF2-40B4-BE49-F238E27FC236}">
                <a16:creationId xmlns:a16="http://schemas.microsoft.com/office/drawing/2014/main" id="{483197D6-ACFF-1EEC-7EC0-1C7609AF8710}"/>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a:extLst>
              <a:ext uri="{FF2B5EF4-FFF2-40B4-BE49-F238E27FC236}">
                <a16:creationId xmlns:a16="http://schemas.microsoft.com/office/drawing/2014/main" id="{539ECC9F-5A18-B322-0E6B-F0E7F1450992}"/>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7. Documentos Técnicos Adicionales.</a:t>
            </a:r>
          </a:p>
        </p:txBody>
      </p:sp>
      <p:grpSp>
        <p:nvGrpSpPr>
          <p:cNvPr id="2" name="Grupo 1">
            <a:extLst>
              <a:ext uri="{FF2B5EF4-FFF2-40B4-BE49-F238E27FC236}">
                <a16:creationId xmlns:a16="http://schemas.microsoft.com/office/drawing/2014/main" id="{8A8E67E1-788C-B17F-0F67-86325693655D}"/>
              </a:ext>
            </a:extLst>
          </p:cNvPr>
          <p:cNvGrpSpPr/>
          <p:nvPr/>
        </p:nvGrpSpPr>
        <p:grpSpPr>
          <a:xfrm>
            <a:off x="512379" y="518711"/>
            <a:ext cx="4239723" cy="5820577"/>
            <a:chOff x="-1961469" y="2860279"/>
            <a:chExt cx="1040902" cy="7309453"/>
          </a:xfrm>
        </p:grpSpPr>
        <p:sp>
          <p:nvSpPr>
            <p:cNvPr id="3" name="Rectángulo: esquinas redondeadas 2">
              <a:extLst>
                <a:ext uri="{FF2B5EF4-FFF2-40B4-BE49-F238E27FC236}">
                  <a16:creationId xmlns:a16="http://schemas.microsoft.com/office/drawing/2014/main" id="{4863EE33-8633-3296-6D1B-FCEFF4CD158D}"/>
                </a:ext>
              </a:extLst>
            </p:cNvPr>
            <p:cNvSpPr/>
            <p:nvPr/>
          </p:nvSpPr>
          <p:spPr>
            <a:xfrm>
              <a:off x="-1961469" y="2860279"/>
              <a:ext cx="1040902" cy="7309453"/>
            </a:xfrm>
            <a:prstGeom prst="roundRect">
              <a:avLst>
                <a:gd name="adj" fmla="val 6323"/>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1B4DD56C-13ED-FE14-1761-5AD0F9465D3D}"/>
                </a:ext>
              </a:extLst>
            </p:cNvPr>
            <p:cNvSpPr/>
            <p:nvPr/>
          </p:nvSpPr>
          <p:spPr>
            <a:xfrm>
              <a:off x="-1905278" y="2860280"/>
              <a:ext cx="934676" cy="21375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CO" sz="1200">
                <a:solidFill>
                  <a:schemeClr val="bg1"/>
                </a:solidFill>
              </a:endParaRPr>
            </a:p>
          </p:txBody>
        </p:sp>
      </p:grpSp>
      <p:sp>
        <p:nvSpPr>
          <p:cNvPr id="9" name="CuadroTexto 8">
            <a:extLst>
              <a:ext uri="{FF2B5EF4-FFF2-40B4-BE49-F238E27FC236}">
                <a16:creationId xmlns:a16="http://schemas.microsoft.com/office/drawing/2014/main" id="{EFC25AD4-74CA-C3EB-2AD8-6DC544C02736}"/>
              </a:ext>
            </a:extLst>
          </p:cNvPr>
          <p:cNvSpPr txBox="1"/>
          <p:nvPr/>
        </p:nvSpPr>
        <p:spPr>
          <a:xfrm>
            <a:off x="600100" y="790410"/>
            <a:ext cx="3930437" cy="5632311"/>
          </a:xfrm>
          <a:prstGeom prst="rect">
            <a:avLst/>
          </a:prstGeom>
          <a:noFill/>
        </p:spPr>
        <p:txBody>
          <a:bodyPr wrap="square">
            <a:spAutoFit/>
          </a:bodyPr>
          <a:lstStyle/>
          <a:p>
            <a:pPr marL="85725" algn="just"/>
            <a:r>
              <a:rPr lang="es-ES" sz="1000">
                <a:latin typeface="Nunito Sans"/>
                <a:ea typeface="+mn-lt"/>
                <a:cs typeface="+mn-lt"/>
              </a:rPr>
              <a:t>Los documentos en la carpeta son los siguientes:</a:t>
            </a:r>
          </a:p>
          <a:p>
            <a:pPr marL="314325" indent="-228600" algn="just">
              <a:buFont typeface="+mj-lt"/>
              <a:buAutoNum type="arabicPeriod"/>
            </a:pPr>
            <a:r>
              <a:rPr lang="es-ES" sz="1000">
                <a:latin typeface="Nunito Sans"/>
                <a:ea typeface="+mn-lt"/>
                <a:cs typeface="+mn-lt"/>
              </a:rPr>
              <a:t>Estudios y Diseños </a:t>
            </a:r>
          </a:p>
          <a:p>
            <a:pPr marL="314325" indent="-228600" algn="just">
              <a:buFont typeface="+mj-lt"/>
              <a:buAutoNum type="arabicPeriod"/>
            </a:pPr>
            <a:r>
              <a:rPr lang="es-ES" sz="1000">
                <a:latin typeface="Nunito Sans"/>
                <a:ea typeface="+mn-lt"/>
                <a:cs typeface="+mn-lt"/>
              </a:rPr>
              <a:t>Componentes Técnicos de Diseños</a:t>
            </a:r>
          </a:p>
          <a:p>
            <a:pPr marL="314325" indent="-228600" algn="just">
              <a:buFont typeface="+mj-lt"/>
              <a:buAutoNum type="arabicPeriod"/>
            </a:pPr>
            <a:r>
              <a:rPr lang="es-ES" sz="1000">
                <a:latin typeface="Nunito Sans"/>
                <a:ea typeface="+mn-lt"/>
                <a:cs typeface="+mn-lt"/>
              </a:rPr>
              <a:t>Estudios y Componentes complementarios</a:t>
            </a:r>
          </a:p>
          <a:p>
            <a:pPr marL="314325" indent="-228600" algn="just">
              <a:buFont typeface="+mj-lt"/>
              <a:buAutoNum type="arabicPeriod"/>
            </a:pPr>
            <a:r>
              <a:rPr lang="es-ES" sz="1000">
                <a:latin typeface="Nunito Sans"/>
                <a:ea typeface="+mn-lt"/>
                <a:cs typeface="+mn-lt"/>
              </a:rPr>
              <a:t>Apéndices del Anexo técnico: </a:t>
            </a:r>
          </a:p>
          <a:p>
            <a:pPr marL="257175" indent="-171450" algn="just">
              <a:buFont typeface="Arial" panose="020B0604020202020204" pitchFamily="34" charset="0"/>
              <a:buChar char="•"/>
            </a:pPr>
            <a:r>
              <a:rPr lang="es-ES" sz="1000">
                <a:latin typeface="Nunito Sans"/>
                <a:ea typeface="+mn-lt"/>
                <a:cs typeface="+mn-lt"/>
              </a:rPr>
              <a:t>APÉNDICE 1 - Estudios, diseños e ingeniería de detalle y trámites.</a:t>
            </a:r>
          </a:p>
          <a:p>
            <a:pPr marL="257175" indent="-171450" algn="just">
              <a:buFont typeface="Arial" panose="020B0604020202020204" pitchFamily="34" charset="0"/>
              <a:buChar char="•"/>
            </a:pPr>
            <a:r>
              <a:rPr lang="es-ES" sz="1000">
                <a:latin typeface="Nunito Sans"/>
                <a:ea typeface="+mn-lt"/>
                <a:cs typeface="+mn-lt"/>
              </a:rPr>
              <a:t>APENDICE 2- Primeros auxilios (desmontes controlados) y Reparaciones Locativas (limpieza y saneamiento ambiental)</a:t>
            </a:r>
          </a:p>
          <a:p>
            <a:pPr marL="257175" indent="-171450" algn="just">
              <a:buFont typeface="Arial" panose="020B0604020202020204" pitchFamily="34" charset="0"/>
              <a:buChar char="•"/>
            </a:pPr>
            <a:r>
              <a:rPr lang="es-ES" sz="1000">
                <a:latin typeface="Nunito Sans"/>
                <a:ea typeface="+mn-lt"/>
                <a:cs typeface="+mn-lt"/>
              </a:rPr>
              <a:t>APENDICE 3- Demoliciones, cimentación y reforzamiento estructural</a:t>
            </a:r>
          </a:p>
          <a:p>
            <a:pPr marL="257175" indent="-171450" algn="just">
              <a:buFont typeface="Arial" panose="020B0604020202020204" pitchFamily="34" charset="0"/>
              <a:buChar char="•"/>
            </a:pPr>
            <a:r>
              <a:rPr lang="es-ES" sz="1000">
                <a:latin typeface="Nunito Sans"/>
                <a:ea typeface="+mn-lt"/>
                <a:cs typeface="+mn-lt"/>
              </a:rPr>
              <a:t>APENDICE 4 – Sótanos</a:t>
            </a:r>
          </a:p>
          <a:p>
            <a:pPr marL="257175" indent="-171450" algn="just">
              <a:buFont typeface="Arial" panose="020B0604020202020204" pitchFamily="34" charset="0"/>
              <a:buChar char="•"/>
            </a:pPr>
            <a:r>
              <a:rPr lang="es-ES" sz="1000">
                <a:latin typeface="Nunito Sans"/>
                <a:ea typeface="+mn-lt"/>
                <a:cs typeface="+mn-lt"/>
              </a:rPr>
              <a:t>APENDICE 5 - Obras de Intervención modificación y ampliación (incluye redes)</a:t>
            </a:r>
          </a:p>
          <a:p>
            <a:pPr marL="257175" indent="-171450" algn="just">
              <a:buFont typeface="Arial" panose="020B0604020202020204" pitchFamily="34" charset="0"/>
              <a:buChar char="•"/>
            </a:pPr>
            <a:r>
              <a:rPr lang="es-ES" sz="1000">
                <a:latin typeface="Nunito Sans"/>
                <a:ea typeface="+mn-lt"/>
                <a:cs typeface="+mn-lt"/>
              </a:rPr>
              <a:t>APENDICE 6 – Plan de Mitigación de Impacto para la prestación de servicios del Bloque Plataforma (Antiguas Urgencias)</a:t>
            </a:r>
          </a:p>
          <a:p>
            <a:pPr marL="257175" indent="-171450" algn="just">
              <a:buFont typeface="Arial" panose="020B0604020202020204" pitchFamily="34" charset="0"/>
              <a:buChar char="•"/>
            </a:pPr>
            <a:r>
              <a:rPr lang="es-ES" sz="1000">
                <a:latin typeface="Nunito Sans"/>
                <a:ea typeface="+mn-lt"/>
                <a:cs typeface="+mn-lt"/>
              </a:rPr>
              <a:t>APÉNDICE 7: - Especificaciones técnicas mínimas de Arquitectura y Criterios de intervención e integración con Patrimonio</a:t>
            </a:r>
          </a:p>
          <a:p>
            <a:pPr marL="257175" indent="-171450" algn="just">
              <a:buFont typeface="Arial" panose="020B0604020202020204" pitchFamily="34" charset="0"/>
              <a:buChar char="•"/>
            </a:pPr>
            <a:r>
              <a:rPr lang="es-ES" sz="1000">
                <a:latin typeface="Nunito Sans"/>
                <a:ea typeface="+mn-lt"/>
                <a:cs typeface="+mn-lt"/>
              </a:rPr>
              <a:t>APENDICE 8: BIM</a:t>
            </a:r>
          </a:p>
          <a:p>
            <a:pPr marL="257175" indent="-171450" algn="just">
              <a:buFont typeface="Arial" panose="020B0604020202020204" pitchFamily="34" charset="0"/>
              <a:buChar char="•"/>
            </a:pPr>
            <a:r>
              <a:rPr lang="es-ES" sz="1000">
                <a:latin typeface="Nunito Sans"/>
                <a:ea typeface="+mn-lt"/>
                <a:cs typeface="+mn-lt"/>
              </a:rPr>
              <a:t>APÉNDICE 9:  PMA (Programa médico Arquitectónico), Análisis de oportunidad (impacto en beneficiarios) y lineamientos de diseño de la oferta de servicios de salud</a:t>
            </a:r>
          </a:p>
          <a:p>
            <a:pPr marL="257175" indent="-171450" algn="just">
              <a:buFont typeface="Arial" panose="020B0604020202020204" pitchFamily="34" charset="0"/>
              <a:buChar char="•"/>
            </a:pPr>
            <a:r>
              <a:rPr lang="es-ES" sz="1000">
                <a:latin typeface="Nunito Sans"/>
                <a:ea typeface="+mn-lt"/>
                <a:cs typeface="+mn-lt"/>
              </a:rPr>
              <a:t>APÉNDICE 10:  Aspectos operativos y Logística para la ejecución del proyecto dentro del Complejo Hospitalario San Juan de Dios y Materno Infantil.</a:t>
            </a:r>
          </a:p>
          <a:p>
            <a:pPr marL="257175" indent="-171450" algn="just">
              <a:buFont typeface="Arial" panose="020B0604020202020204" pitchFamily="34" charset="0"/>
              <a:buChar char="•"/>
            </a:pPr>
            <a:r>
              <a:rPr lang="es-ES" sz="1000">
                <a:latin typeface="Nunito Sans"/>
                <a:ea typeface="+mn-lt"/>
                <a:cs typeface="+mn-lt"/>
              </a:rPr>
              <a:t>APÉNDICE 11:  Intervención de Bienes Muebles Asociados al Edificio Central</a:t>
            </a:r>
          </a:p>
          <a:p>
            <a:pPr marL="257175" indent="-171450" algn="just">
              <a:buFont typeface="Arial" panose="020B0604020202020204" pitchFamily="34" charset="0"/>
              <a:buChar char="•"/>
            </a:pPr>
            <a:r>
              <a:rPr lang="es-ES" sz="1000">
                <a:latin typeface="Nunito Sans"/>
                <a:ea typeface="+mn-lt"/>
                <a:cs typeface="+mn-lt"/>
              </a:rPr>
              <a:t>APÉNDICE 12:  Gestión Documental</a:t>
            </a:r>
          </a:p>
          <a:p>
            <a:pPr marL="257175" indent="-171450" algn="just">
              <a:buFont typeface="Arial" panose="020B0604020202020204" pitchFamily="34" charset="0"/>
              <a:buChar char="•"/>
            </a:pPr>
            <a:r>
              <a:rPr lang="es-ES" sz="1000">
                <a:latin typeface="Nunito Sans"/>
                <a:ea typeface="+mn-lt"/>
                <a:cs typeface="+mn-lt"/>
              </a:rPr>
              <a:t>APÉNDICE 13: Radicación y gestión ante el Ministerio de las Culturas las Artes y los Saberes, de la solicitud de autorización de intervención para el Edificio Central del Hospital Universitario San Juan de Dios.</a:t>
            </a:r>
          </a:p>
          <a:p>
            <a:pPr marL="85725" algn="just"/>
            <a:r>
              <a:rPr lang="es-ES" sz="1000">
                <a:latin typeface="Nunito Sans"/>
                <a:ea typeface="+mn-lt"/>
                <a:cs typeface="+mn-lt"/>
              </a:rPr>
              <a:t>5.  Gestión Documental</a:t>
            </a:r>
          </a:p>
          <a:p>
            <a:pPr marL="85725" algn="just"/>
            <a:r>
              <a:rPr lang="es-ES" sz="1000">
                <a:latin typeface="Nunito Sans"/>
                <a:ea typeface="+mn-lt"/>
                <a:cs typeface="+mn-lt"/>
              </a:rPr>
              <a:t>6.  Matriz de Riesgos</a:t>
            </a:r>
          </a:p>
        </p:txBody>
      </p:sp>
      <p:grpSp>
        <p:nvGrpSpPr>
          <p:cNvPr id="10" name="Grupo 9">
            <a:extLst>
              <a:ext uri="{FF2B5EF4-FFF2-40B4-BE49-F238E27FC236}">
                <a16:creationId xmlns:a16="http://schemas.microsoft.com/office/drawing/2014/main" id="{2B6BB104-F5C5-9A44-F3CF-40EB4A829D67}"/>
              </a:ext>
            </a:extLst>
          </p:cNvPr>
          <p:cNvGrpSpPr/>
          <p:nvPr/>
        </p:nvGrpSpPr>
        <p:grpSpPr>
          <a:xfrm>
            <a:off x="5661961" y="603821"/>
            <a:ext cx="6049664" cy="1243215"/>
            <a:chOff x="18084497" y="6329952"/>
            <a:chExt cx="3492112" cy="1841897"/>
          </a:xfrm>
        </p:grpSpPr>
        <p:sp>
          <p:nvSpPr>
            <p:cNvPr id="11" name="Rectángulo: esquinas redondeadas 10">
              <a:extLst>
                <a:ext uri="{FF2B5EF4-FFF2-40B4-BE49-F238E27FC236}">
                  <a16:creationId xmlns:a16="http://schemas.microsoft.com/office/drawing/2014/main" id="{93300333-29DF-49D7-5F5E-2D1F9F12D028}"/>
                </a:ext>
              </a:extLst>
            </p:cNvPr>
            <p:cNvSpPr/>
            <p:nvPr/>
          </p:nvSpPr>
          <p:spPr>
            <a:xfrm>
              <a:off x="18084497" y="6329952"/>
              <a:ext cx="3492112" cy="1814881"/>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200"/>
            </a:p>
          </p:txBody>
        </p:sp>
        <p:sp>
          <p:nvSpPr>
            <p:cNvPr id="12" name="CuadroTexto 11">
              <a:extLst>
                <a:ext uri="{FF2B5EF4-FFF2-40B4-BE49-F238E27FC236}">
                  <a16:creationId xmlns:a16="http://schemas.microsoft.com/office/drawing/2014/main" id="{98B09FE4-8B28-13D3-B3DF-7EAA50B819A2}"/>
                </a:ext>
              </a:extLst>
            </p:cNvPr>
            <p:cNvSpPr txBox="1"/>
            <p:nvPr/>
          </p:nvSpPr>
          <p:spPr>
            <a:xfrm>
              <a:off x="18169434" y="6393489"/>
              <a:ext cx="3407172" cy="1778360"/>
            </a:xfrm>
            <a:prstGeom prst="rect">
              <a:avLst/>
            </a:prstGeom>
            <a:noFill/>
          </p:spPr>
          <p:txBody>
            <a:bodyPr wrap="square" lIns="91440" tIns="45720" rIns="91440" bIns="45720" rtlCol="0" anchor="t">
              <a:spAutoFit/>
            </a:bodyPr>
            <a:lstStyle/>
            <a:p>
              <a:pPr algn="just"/>
              <a:r>
                <a:rPr lang="es-ES" sz="1200" dirty="0"/>
                <a:t>A continuación, se presenta el listado de los documentos y planos que componen el Diseño del Proyecto, los cuales se recopilan por disciplina. La información deberá ser revisada por el POSTULANTE y cumplir a cabalidad para el desarrollo del proyecto, en el siguiente link:</a:t>
              </a:r>
            </a:p>
            <a:p>
              <a:pPr algn="just"/>
              <a:r>
                <a:rPr lang="es-CO" sz="1200" dirty="0">
                  <a:hlinkClick r:id="rId3"/>
                </a:rPr>
                <a:t>https://inmobiliariavirgiliobarcomy.sharepoint.com/:f:/g/personal/soportetic_anim_gov_co/IgCZOfsxRKOnRIX7hizsp8sPAchMvAd1HdvZ0LkeKjCCoVU?e=C </a:t>
              </a:r>
              <a:r>
                <a:rPr lang="es-CO" sz="1200" dirty="0" err="1">
                  <a:hlinkClick r:id="rId3"/>
                </a:rPr>
                <a:t>ckPTQ</a:t>
              </a:r>
              <a:endParaRPr lang="es-CO" sz="1200" dirty="0"/>
            </a:p>
            <a:p>
              <a:pPr algn="just"/>
              <a:endParaRPr lang="es-ES" sz="1200" b="1" dirty="0">
                <a:solidFill>
                  <a:schemeClr val="accent5">
                    <a:lumMod val="75000"/>
                  </a:schemeClr>
                </a:solidFill>
                <a:latin typeface="Nunito"/>
              </a:endParaRPr>
            </a:p>
          </p:txBody>
        </p:sp>
      </p:grpSp>
      <p:pic>
        <p:nvPicPr>
          <p:cNvPr id="13" name="Imagen 12" descr="Vista de una ciudad desde lo alto de una montaña&#10;&#10;El contenido generado por IA puede ser incorrecto.">
            <a:extLst>
              <a:ext uri="{FF2B5EF4-FFF2-40B4-BE49-F238E27FC236}">
                <a16:creationId xmlns:a16="http://schemas.microsoft.com/office/drawing/2014/main" id="{6CA21B9E-44EE-4871-5EEC-F40C83E38DAA}"/>
              </a:ext>
            </a:extLst>
          </p:cNvPr>
          <p:cNvPicPr>
            <a:picLocks noChangeAspect="1"/>
          </p:cNvPicPr>
          <p:nvPr/>
        </p:nvPicPr>
        <p:blipFill>
          <a:blip r:embed="rId4"/>
          <a:stretch>
            <a:fillRect/>
          </a:stretch>
        </p:blipFill>
        <p:spPr>
          <a:xfrm>
            <a:off x="5915961" y="2043392"/>
            <a:ext cx="5501339" cy="4264444"/>
          </a:xfrm>
          <a:prstGeom prst="rect">
            <a:avLst/>
          </a:prstGeom>
        </p:spPr>
      </p:pic>
    </p:spTree>
    <p:extLst>
      <p:ext uri="{BB962C8B-B14F-4D97-AF65-F5344CB8AC3E}">
        <p14:creationId xmlns:p14="http://schemas.microsoft.com/office/powerpoint/2010/main" val="2720258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DFAF8-2B21-0667-23C0-D2C6AA07482A}"/>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9F20614B-4786-9A31-55EB-0D6B5FB54EED}"/>
              </a:ext>
            </a:extLst>
          </p:cNvPr>
          <p:cNvSpPr txBox="1"/>
          <p:nvPr/>
        </p:nvSpPr>
        <p:spPr>
          <a:xfrm>
            <a:off x="1040329" y="3443178"/>
            <a:ext cx="5449824" cy="3939540"/>
          </a:xfrm>
          <a:prstGeom prst="rect">
            <a:avLst/>
          </a:prstGeom>
          <a:noFill/>
        </p:spPr>
        <p:txBody>
          <a:bodyPr wrap="square" lIns="91440" tIns="45720" rIns="91440" bIns="45720" rtlCol="0" anchor="t">
            <a:spAutoFit/>
          </a:bodyPr>
          <a:lstStyle/>
          <a:p>
            <a:r>
              <a:rPr lang="es-ES" sz="25000" dirty="0">
                <a:solidFill>
                  <a:schemeClr val="accent4"/>
                </a:solidFill>
                <a:latin typeface="Aptos Display"/>
              </a:rPr>
              <a:t>08</a:t>
            </a:r>
            <a:endParaRPr lang="es-CO" sz="25000" dirty="0">
              <a:solidFill>
                <a:schemeClr val="accent4"/>
              </a:solidFill>
              <a:latin typeface="Aptos Display" panose="020B0004020202020204" pitchFamily="34" charset="0"/>
            </a:endParaRPr>
          </a:p>
        </p:txBody>
      </p:sp>
      <p:pic>
        <p:nvPicPr>
          <p:cNvPr id="3" name="Imagen 2">
            <a:extLst>
              <a:ext uri="{FF2B5EF4-FFF2-40B4-BE49-F238E27FC236}">
                <a16:creationId xmlns:a16="http://schemas.microsoft.com/office/drawing/2014/main" id="{A3FF6367-D8EC-2B43-9464-9F039469FCCE}"/>
              </a:ext>
            </a:extLst>
          </p:cNvPr>
          <p:cNvPicPr>
            <a:picLocks noChangeAspect="1"/>
          </p:cNvPicPr>
          <p:nvPr/>
        </p:nvPicPr>
        <p:blipFill>
          <a:blip r:embed="rId2">
            <a:extLst>
              <a:ext uri="{28A0092B-C50C-407E-A947-70E740481C1C}">
                <a14:useLocalDpi xmlns:a14="http://schemas.microsoft.com/office/drawing/2010/main" val="0"/>
              </a:ext>
            </a:extLst>
          </a:blip>
          <a:srcRect l="13348" r="13339"/>
          <a:stretch>
            <a:fillRect/>
          </a:stretch>
        </p:blipFill>
        <p:spPr>
          <a:xfrm>
            <a:off x="224355" y="215218"/>
            <a:ext cx="4034660" cy="4127538"/>
          </a:xfrm>
          <a:prstGeom prst="rect">
            <a:avLst/>
          </a:prstGeom>
        </p:spPr>
      </p:pic>
      <p:sp>
        <p:nvSpPr>
          <p:cNvPr id="5" name="Rectángulo 4">
            <a:extLst>
              <a:ext uri="{FF2B5EF4-FFF2-40B4-BE49-F238E27FC236}">
                <a16:creationId xmlns:a16="http://schemas.microsoft.com/office/drawing/2014/main" id="{A7915FA5-3911-8CF4-77CA-232D40B97378}"/>
              </a:ext>
            </a:extLst>
          </p:cNvPr>
          <p:cNvSpPr/>
          <p:nvPr/>
        </p:nvSpPr>
        <p:spPr>
          <a:xfrm>
            <a:off x="0" y="5469532"/>
            <a:ext cx="12192000" cy="1388468"/>
          </a:xfrm>
          <a:prstGeom prst="rect">
            <a:avLst/>
          </a:prstGeom>
          <a:solidFill>
            <a:schemeClr val="accent4">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0</a:t>
            </a:r>
            <a:endParaRPr lang="es-CO"/>
          </a:p>
        </p:txBody>
      </p:sp>
      <p:sp>
        <p:nvSpPr>
          <p:cNvPr id="63" name="CuadroTexto 62">
            <a:extLst>
              <a:ext uri="{FF2B5EF4-FFF2-40B4-BE49-F238E27FC236}">
                <a16:creationId xmlns:a16="http://schemas.microsoft.com/office/drawing/2014/main" id="{C2141AFC-980B-C9AF-FE24-597A4901BD4A}"/>
              </a:ext>
            </a:extLst>
          </p:cNvPr>
          <p:cNvSpPr txBox="1"/>
          <p:nvPr/>
        </p:nvSpPr>
        <p:spPr>
          <a:xfrm>
            <a:off x="4492696" y="5886767"/>
            <a:ext cx="7465526" cy="553998"/>
          </a:xfrm>
          <a:prstGeom prst="rect">
            <a:avLst/>
          </a:prstGeom>
          <a:noFill/>
        </p:spPr>
        <p:txBody>
          <a:bodyPr vert="horz" wrap="square" lIns="91440" tIns="45720" rIns="91440" bIns="45720" rtlCol="0" anchor="t">
            <a:spAutoFit/>
          </a:bodyPr>
          <a:lstStyle/>
          <a:p>
            <a:pPr algn="just"/>
            <a:r>
              <a:rPr lang="es-ES" sz="3000" b="1">
                <a:solidFill>
                  <a:schemeClr val="accent4"/>
                </a:solidFill>
                <a:latin typeface="Nunito"/>
              </a:rPr>
              <a:t>Condiciones Proceso de Contratación.</a:t>
            </a:r>
          </a:p>
        </p:txBody>
      </p:sp>
      <p:grpSp>
        <p:nvGrpSpPr>
          <p:cNvPr id="2" name="Grupo 1">
            <a:extLst>
              <a:ext uri="{FF2B5EF4-FFF2-40B4-BE49-F238E27FC236}">
                <a16:creationId xmlns:a16="http://schemas.microsoft.com/office/drawing/2014/main" id="{CA221FFC-6E40-B06C-91CC-9DC8335BF611}"/>
              </a:ext>
            </a:extLst>
          </p:cNvPr>
          <p:cNvGrpSpPr/>
          <p:nvPr/>
        </p:nvGrpSpPr>
        <p:grpSpPr>
          <a:xfrm>
            <a:off x="5531240" y="3079306"/>
            <a:ext cx="5181477" cy="278517"/>
            <a:chOff x="5097726" y="2271476"/>
            <a:chExt cx="5181477" cy="278517"/>
          </a:xfrm>
        </p:grpSpPr>
        <p:grpSp>
          <p:nvGrpSpPr>
            <p:cNvPr id="6" name="Grupo 5">
              <a:extLst>
                <a:ext uri="{FF2B5EF4-FFF2-40B4-BE49-F238E27FC236}">
                  <a16:creationId xmlns:a16="http://schemas.microsoft.com/office/drawing/2014/main" id="{D96A1E53-D724-619F-ACC8-E5EB9E3E932B}"/>
                </a:ext>
              </a:extLst>
            </p:cNvPr>
            <p:cNvGrpSpPr/>
            <p:nvPr/>
          </p:nvGrpSpPr>
          <p:grpSpPr>
            <a:xfrm>
              <a:off x="5097726" y="2271476"/>
              <a:ext cx="5181477" cy="275334"/>
              <a:chOff x="5097726" y="2271476"/>
              <a:chExt cx="5181477" cy="275334"/>
            </a:xfrm>
          </p:grpSpPr>
          <p:sp>
            <p:nvSpPr>
              <p:cNvPr id="8" name="Elipse 7">
                <a:extLst>
                  <a:ext uri="{FF2B5EF4-FFF2-40B4-BE49-F238E27FC236}">
                    <a16:creationId xmlns:a16="http://schemas.microsoft.com/office/drawing/2014/main" id="{AC60CA56-E717-5BB0-554B-2FC79CDA77BF}"/>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8.1</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9" name="Conector recto 8">
                <a:extLst>
                  <a:ext uri="{FF2B5EF4-FFF2-40B4-BE49-F238E27FC236}">
                    <a16:creationId xmlns:a16="http://schemas.microsoft.com/office/drawing/2014/main" id="{AD3FC2C9-BD87-298E-03A4-FB73465B0C3E}"/>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7" name="CuadroTexto 6">
              <a:extLst>
                <a:ext uri="{FF2B5EF4-FFF2-40B4-BE49-F238E27FC236}">
                  <a16:creationId xmlns:a16="http://schemas.microsoft.com/office/drawing/2014/main" id="{B3E2EB2A-5924-C678-5F05-A4B9D8810221}"/>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dirty="0">
                  <a:latin typeface="Nunito"/>
                </a:rPr>
                <a:t>Requisitos mínimos de carácter Técnico.</a:t>
              </a:r>
            </a:p>
          </p:txBody>
        </p:sp>
      </p:grpSp>
      <p:grpSp>
        <p:nvGrpSpPr>
          <p:cNvPr id="10" name="Grupo 9">
            <a:extLst>
              <a:ext uri="{FF2B5EF4-FFF2-40B4-BE49-F238E27FC236}">
                <a16:creationId xmlns:a16="http://schemas.microsoft.com/office/drawing/2014/main" id="{EBDAFA71-0431-4F9B-99DC-E19474B3C393}"/>
              </a:ext>
            </a:extLst>
          </p:cNvPr>
          <p:cNvGrpSpPr/>
          <p:nvPr/>
        </p:nvGrpSpPr>
        <p:grpSpPr>
          <a:xfrm>
            <a:off x="5531240" y="3847998"/>
            <a:ext cx="5181477" cy="278517"/>
            <a:chOff x="5097726" y="2271476"/>
            <a:chExt cx="5181477" cy="278517"/>
          </a:xfrm>
        </p:grpSpPr>
        <p:grpSp>
          <p:nvGrpSpPr>
            <p:cNvPr id="11" name="Grupo 10">
              <a:extLst>
                <a:ext uri="{FF2B5EF4-FFF2-40B4-BE49-F238E27FC236}">
                  <a16:creationId xmlns:a16="http://schemas.microsoft.com/office/drawing/2014/main" id="{97EA8D4E-E632-716A-13EA-1FCCC5BEB7A2}"/>
                </a:ext>
              </a:extLst>
            </p:cNvPr>
            <p:cNvGrpSpPr/>
            <p:nvPr/>
          </p:nvGrpSpPr>
          <p:grpSpPr>
            <a:xfrm>
              <a:off x="5097726" y="2271476"/>
              <a:ext cx="5181477" cy="275334"/>
              <a:chOff x="5097726" y="2271476"/>
              <a:chExt cx="5181477" cy="275334"/>
            </a:xfrm>
          </p:grpSpPr>
          <p:sp>
            <p:nvSpPr>
              <p:cNvPr id="13" name="Elipse 12">
                <a:extLst>
                  <a:ext uri="{FF2B5EF4-FFF2-40B4-BE49-F238E27FC236}">
                    <a16:creationId xmlns:a16="http://schemas.microsoft.com/office/drawing/2014/main" id="{F4634BB9-FF74-EED1-5D1D-26FA1E0E3185}"/>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8.3</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14" name="Conector recto 13">
                <a:extLst>
                  <a:ext uri="{FF2B5EF4-FFF2-40B4-BE49-F238E27FC236}">
                    <a16:creationId xmlns:a16="http://schemas.microsoft.com/office/drawing/2014/main" id="{4D0FFB96-002E-68AC-C883-B425103C538C}"/>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2" name="CuadroTexto 11">
              <a:extLst>
                <a:ext uri="{FF2B5EF4-FFF2-40B4-BE49-F238E27FC236}">
                  <a16:creationId xmlns:a16="http://schemas.microsoft.com/office/drawing/2014/main" id="{C83F179A-7F28-817B-BBEB-97C2266973FE}"/>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CO" sz="1200" b="1" dirty="0">
                  <a:latin typeface="Nunito"/>
                </a:rPr>
                <a:t>Criterios para la asignación de Puntaje a la Postulación</a:t>
              </a:r>
              <a:endParaRPr lang="es-ES" sz="1200" b="1" dirty="0">
                <a:latin typeface="Nunito"/>
              </a:endParaRPr>
            </a:p>
          </p:txBody>
        </p:sp>
      </p:grpSp>
      <p:grpSp>
        <p:nvGrpSpPr>
          <p:cNvPr id="15" name="Grupo 14">
            <a:extLst>
              <a:ext uri="{FF2B5EF4-FFF2-40B4-BE49-F238E27FC236}">
                <a16:creationId xmlns:a16="http://schemas.microsoft.com/office/drawing/2014/main" id="{CE7F8D11-C709-9FBA-5F2F-4C3EE5ED8EFC}"/>
              </a:ext>
            </a:extLst>
          </p:cNvPr>
          <p:cNvGrpSpPr/>
          <p:nvPr/>
        </p:nvGrpSpPr>
        <p:grpSpPr>
          <a:xfrm>
            <a:off x="5531240" y="3463652"/>
            <a:ext cx="5181477" cy="278517"/>
            <a:chOff x="5097726" y="2271476"/>
            <a:chExt cx="5181477" cy="278517"/>
          </a:xfrm>
        </p:grpSpPr>
        <p:grpSp>
          <p:nvGrpSpPr>
            <p:cNvPr id="16" name="Grupo 15">
              <a:extLst>
                <a:ext uri="{FF2B5EF4-FFF2-40B4-BE49-F238E27FC236}">
                  <a16:creationId xmlns:a16="http://schemas.microsoft.com/office/drawing/2014/main" id="{D8A0406D-477A-D0E5-3E82-D4E3556C51FC}"/>
                </a:ext>
              </a:extLst>
            </p:cNvPr>
            <p:cNvGrpSpPr/>
            <p:nvPr/>
          </p:nvGrpSpPr>
          <p:grpSpPr>
            <a:xfrm>
              <a:off x="5097726" y="2271476"/>
              <a:ext cx="5181477" cy="275334"/>
              <a:chOff x="5097726" y="2271476"/>
              <a:chExt cx="5181477" cy="275334"/>
            </a:xfrm>
          </p:grpSpPr>
          <p:sp>
            <p:nvSpPr>
              <p:cNvPr id="18" name="Elipse 17">
                <a:extLst>
                  <a:ext uri="{FF2B5EF4-FFF2-40B4-BE49-F238E27FC236}">
                    <a16:creationId xmlns:a16="http://schemas.microsoft.com/office/drawing/2014/main" id="{479478C8-9A26-C97F-6E31-EFCC471C03DC}"/>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8.2</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19" name="Conector recto 18">
                <a:extLst>
                  <a:ext uri="{FF2B5EF4-FFF2-40B4-BE49-F238E27FC236}">
                    <a16:creationId xmlns:a16="http://schemas.microsoft.com/office/drawing/2014/main" id="{C5E5031A-3111-A63C-10CF-D54F9496F6AC}"/>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7" name="CuadroTexto 16">
              <a:extLst>
                <a:ext uri="{FF2B5EF4-FFF2-40B4-BE49-F238E27FC236}">
                  <a16:creationId xmlns:a16="http://schemas.microsoft.com/office/drawing/2014/main" id="{89577652-78C0-DA79-292D-D1ADE032CB04}"/>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dirty="0">
                  <a:latin typeface="Nunito"/>
                </a:rPr>
                <a:t>Requisitos mínimos de carácter Financiero..</a:t>
              </a:r>
            </a:p>
          </p:txBody>
        </p:sp>
      </p:grpSp>
      <p:grpSp>
        <p:nvGrpSpPr>
          <p:cNvPr id="20" name="Grupo 19">
            <a:extLst>
              <a:ext uri="{FF2B5EF4-FFF2-40B4-BE49-F238E27FC236}">
                <a16:creationId xmlns:a16="http://schemas.microsoft.com/office/drawing/2014/main" id="{8CC0FAAF-53D7-352C-C5C2-B85C20A04BA3}"/>
              </a:ext>
            </a:extLst>
          </p:cNvPr>
          <p:cNvGrpSpPr/>
          <p:nvPr/>
        </p:nvGrpSpPr>
        <p:grpSpPr>
          <a:xfrm>
            <a:off x="5531240" y="4232344"/>
            <a:ext cx="5181477" cy="278517"/>
            <a:chOff x="5097726" y="2271476"/>
            <a:chExt cx="5181477" cy="278517"/>
          </a:xfrm>
        </p:grpSpPr>
        <p:grpSp>
          <p:nvGrpSpPr>
            <p:cNvPr id="21" name="Grupo 20">
              <a:extLst>
                <a:ext uri="{FF2B5EF4-FFF2-40B4-BE49-F238E27FC236}">
                  <a16:creationId xmlns:a16="http://schemas.microsoft.com/office/drawing/2014/main" id="{CD9EF8AA-CE0D-B882-AFA1-2387E115ED1D}"/>
                </a:ext>
              </a:extLst>
            </p:cNvPr>
            <p:cNvGrpSpPr/>
            <p:nvPr/>
          </p:nvGrpSpPr>
          <p:grpSpPr>
            <a:xfrm>
              <a:off x="5097726" y="2271476"/>
              <a:ext cx="5181477" cy="275334"/>
              <a:chOff x="5097726" y="2271476"/>
              <a:chExt cx="5181477" cy="275334"/>
            </a:xfrm>
          </p:grpSpPr>
          <p:sp>
            <p:nvSpPr>
              <p:cNvPr id="23" name="Elipse 22">
                <a:extLst>
                  <a:ext uri="{FF2B5EF4-FFF2-40B4-BE49-F238E27FC236}">
                    <a16:creationId xmlns:a16="http://schemas.microsoft.com/office/drawing/2014/main" id="{354FE786-F1BC-AE70-EFBB-227F026E3944}"/>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8.4</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24" name="Conector recto 23">
                <a:extLst>
                  <a:ext uri="{FF2B5EF4-FFF2-40B4-BE49-F238E27FC236}">
                    <a16:creationId xmlns:a16="http://schemas.microsoft.com/office/drawing/2014/main" id="{B2653D3C-863C-44B2-E127-C68E63850BBA}"/>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2" name="CuadroTexto 21">
              <a:extLst>
                <a:ext uri="{FF2B5EF4-FFF2-40B4-BE49-F238E27FC236}">
                  <a16:creationId xmlns:a16="http://schemas.microsoft.com/office/drawing/2014/main" id="{0DDEB1B5-653E-5F4F-5F75-453582D8A2E7}"/>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ES" sz="1200" b="1" dirty="0">
                  <a:latin typeface="Nunito"/>
                </a:rPr>
                <a:t>Garantías.</a:t>
              </a:r>
            </a:p>
          </p:txBody>
        </p:sp>
      </p:grpSp>
      <p:grpSp>
        <p:nvGrpSpPr>
          <p:cNvPr id="26" name="Grupo 25">
            <a:extLst>
              <a:ext uri="{FF2B5EF4-FFF2-40B4-BE49-F238E27FC236}">
                <a16:creationId xmlns:a16="http://schemas.microsoft.com/office/drawing/2014/main" id="{EEA3D594-667D-AE94-F82C-6DC96632D46E}"/>
              </a:ext>
            </a:extLst>
          </p:cNvPr>
          <p:cNvGrpSpPr/>
          <p:nvPr/>
        </p:nvGrpSpPr>
        <p:grpSpPr>
          <a:xfrm>
            <a:off x="5531240" y="5001036"/>
            <a:ext cx="5181477" cy="275334"/>
            <a:chOff x="5097726" y="2271476"/>
            <a:chExt cx="5181477" cy="275334"/>
          </a:xfrm>
        </p:grpSpPr>
        <p:sp>
          <p:nvSpPr>
            <p:cNvPr id="28" name="Elipse 27">
              <a:extLst>
                <a:ext uri="{FF2B5EF4-FFF2-40B4-BE49-F238E27FC236}">
                  <a16:creationId xmlns:a16="http://schemas.microsoft.com/office/drawing/2014/main" id="{76AD3D85-49B6-7E37-5CAF-1D77CDD75463}"/>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8.6</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29" name="Conector recto 28">
              <a:extLst>
                <a:ext uri="{FF2B5EF4-FFF2-40B4-BE49-F238E27FC236}">
                  <a16:creationId xmlns:a16="http://schemas.microsoft.com/office/drawing/2014/main" id="{6B55EB5C-3A5D-7E00-AAB9-8388747A0E7B}"/>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30" name="Grupo 29">
            <a:extLst>
              <a:ext uri="{FF2B5EF4-FFF2-40B4-BE49-F238E27FC236}">
                <a16:creationId xmlns:a16="http://schemas.microsoft.com/office/drawing/2014/main" id="{C5D42F2E-79F0-3626-0FB6-A5E3D37FA9D7}"/>
              </a:ext>
            </a:extLst>
          </p:cNvPr>
          <p:cNvGrpSpPr/>
          <p:nvPr/>
        </p:nvGrpSpPr>
        <p:grpSpPr>
          <a:xfrm>
            <a:off x="5531240" y="4643851"/>
            <a:ext cx="5181477" cy="278517"/>
            <a:chOff x="5097726" y="2271476"/>
            <a:chExt cx="5181477" cy="278517"/>
          </a:xfrm>
        </p:grpSpPr>
        <p:grpSp>
          <p:nvGrpSpPr>
            <p:cNvPr id="31" name="Grupo 30">
              <a:extLst>
                <a:ext uri="{FF2B5EF4-FFF2-40B4-BE49-F238E27FC236}">
                  <a16:creationId xmlns:a16="http://schemas.microsoft.com/office/drawing/2014/main" id="{11E3B04A-D8FA-15CB-5582-A5A3FB1D2944}"/>
                </a:ext>
              </a:extLst>
            </p:cNvPr>
            <p:cNvGrpSpPr/>
            <p:nvPr/>
          </p:nvGrpSpPr>
          <p:grpSpPr>
            <a:xfrm>
              <a:off x="5097726" y="2271476"/>
              <a:ext cx="5181477" cy="275334"/>
              <a:chOff x="5097726" y="2271476"/>
              <a:chExt cx="5181477" cy="275334"/>
            </a:xfrm>
          </p:grpSpPr>
          <p:sp>
            <p:nvSpPr>
              <p:cNvPr id="33" name="Elipse 32">
                <a:extLst>
                  <a:ext uri="{FF2B5EF4-FFF2-40B4-BE49-F238E27FC236}">
                    <a16:creationId xmlns:a16="http://schemas.microsoft.com/office/drawing/2014/main" id="{FA8615F2-A35C-1230-81FB-0E8D66E00A0C}"/>
                  </a:ext>
                </a:extLst>
              </p:cNvPr>
              <p:cNvSpPr/>
              <p:nvPr/>
            </p:nvSpPr>
            <p:spPr>
              <a:xfrm>
                <a:off x="5097726" y="2271476"/>
                <a:ext cx="275334" cy="27533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dirty="0">
                    <a:solidFill>
                      <a:prstClr val="white"/>
                    </a:solidFill>
                    <a:latin typeface="Nunito"/>
                  </a:rPr>
                  <a:t>8.5</a:t>
                </a:r>
                <a:endParaRPr lang="es-CO" sz="800" b="1" i="0" u="none" strike="noStrike" kern="1200" cap="none" spc="0" normalizeH="0" baseline="0" noProof="0" dirty="0">
                  <a:ln>
                    <a:noFill/>
                  </a:ln>
                  <a:solidFill>
                    <a:prstClr val="white"/>
                  </a:solidFill>
                  <a:effectLst/>
                  <a:uLnTx/>
                  <a:uFillTx/>
                  <a:latin typeface="Nunito" pitchFamily="2" charset="0"/>
                </a:endParaRPr>
              </a:p>
            </p:txBody>
          </p:sp>
          <p:cxnSp>
            <p:nvCxnSpPr>
              <p:cNvPr id="34" name="Conector recto 33">
                <a:extLst>
                  <a:ext uri="{FF2B5EF4-FFF2-40B4-BE49-F238E27FC236}">
                    <a16:creationId xmlns:a16="http://schemas.microsoft.com/office/drawing/2014/main" id="{06A1D9B2-462B-2D74-DC43-E63C0E64D16E}"/>
                  </a:ext>
                </a:extLst>
              </p:cNvPr>
              <p:cNvCxnSpPr>
                <a:cxnSpLocks/>
              </p:cNvCxnSpPr>
              <p:nvPr/>
            </p:nvCxnSpPr>
            <p:spPr>
              <a:xfrm>
                <a:off x="5304372" y="2510015"/>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32" name="CuadroTexto 31">
              <a:extLst>
                <a:ext uri="{FF2B5EF4-FFF2-40B4-BE49-F238E27FC236}">
                  <a16:creationId xmlns:a16="http://schemas.microsoft.com/office/drawing/2014/main" id="{B0EB373B-8409-DBB5-12FD-CC64F591765B}"/>
                </a:ext>
              </a:extLst>
            </p:cNvPr>
            <p:cNvSpPr txBox="1"/>
            <p:nvPr/>
          </p:nvSpPr>
          <p:spPr>
            <a:xfrm>
              <a:off x="5334118" y="2272994"/>
              <a:ext cx="4935678" cy="276999"/>
            </a:xfrm>
            <a:prstGeom prst="rect">
              <a:avLst/>
            </a:prstGeom>
            <a:noFill/>
          </p:spPr>
          <p:txBody>
            <a:bodyPr wrap="square" lIns="91440" tIns="45720" rIns="91440" bIns="45720" rtlCol="0" anchor="t">
              <a:spAutoFit/>
            </a:bodyPr>
            <a:lstStyle/>
            <a:p>
              <a:r>
                <a:rPr lang="es-CO" sz="1200" b="1" dirty="0">
                  <a:latin typeface="Nunito"/>
                </a:rPr>
                <a:t>Cronograma del proceso:</a:t>
              </a:r>
            </a:p>
          </p:txBody>
        </p:sp>
      </p:grpSp>
      <p:sp>
        <p:nvSpPr>
          <p:cNvPr id="37" name="CuadroTexto 36">
            <a:extLst>
              <a:ext uri="{FF2B5EF4-FFF2-40B4-BE49-F238E27FC236}">
                <a16:creationId xmlns:a16="http://schemas.microsoft.com/office/drawing/2014/main" id="{EB587BAD-497E-F04C-98B9-F65D23DA23CD}"/>
              </a:ext>
            </a:extLst>
          </p:cNvPr>
          <p:cNvSpPr txBox="1"/>
          <p:nvPr/>
        </p:nvSpPr>
        <p:spPr>
          <a:xfrm>
            <a:off x="5806574" y="4923918"/>
            <a:ext cx="4935678" cy="309580"/>
          </a:xfrm>
          <a:prstGeom prst="rect">
            <a:avLst/>
          </a:prstGeom>
          <a:noFill/>
        </p:spPr>
        <p:txBody>
          <a:bodyPr wrap="square" lIns="91440" tIns="45720" rIns="91440" bIns="45720" rtlCol="0" anchor="t">
            <a:spAutoFit/>
          </a:bodyPr>
          <a:lstStyle/>
          <a:p>
            <a:r>
              <a:rPr lang="es-ES" sz="1200" b="1" dirty="0">
                <a:latin typeface="Nunito"/>
              </a:rPr>
              <a:t>Comunicaciones y recibo de Solicitudes</a:t>
            </a:r>
            <a:r>
              <a:rPr lang="es-ES" sz="1600" b="1" dirty="0">
                <a:latin typeface="Nunito ExtraBold"/>
                <a:cs typeface="Calibri"/>
              </a:rPr>
              <a:t>.</a:t>
            </a:r>
            <a:endParaRPr lang="es-CO" sz="1600" b="1" dirty="0">
              <a:latin typeface="Nunito ExtraBold"/>
              <a:cs typeface="Calibri"/>
            </a:endParaRPr>
          </a:p>
        </p:txBody>
      </p:sp>
    </p:spTree>
    <p:extLst>
      <p:ext uri="{BB962C8B-B14F-4D97-AF65-F5344CB8AC3E}">
        <p14:creationId xmlns:p14="http://schemas.microsoft.com/office/powerpoint/2010/main" val="342131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1ED3-BC73-42AA-A9FA-495556767422}"/>
            </a:ext>
          </a:extLst>
        </p:cNvPr>
        <p:cNvGrpSpPr/>
        <p:nvPr/>
      </p:nvGrpSpPr>
      <p:grpSpPr>
        <a:xfrm>
          <a:off x="0" y="0"/>
          <a:ext cx="0" cy="0"/>
          <a:chOff x="0" y="0"/>
          <a:chExt cx="0" cy="0"/>
        </a:xfrm>
      </p:grpSpPr>
      <p:sp>
        <p:nvSpPr>
          <p:cNvPr id="2" name="Rectángulo 5">
            <a:extLst>
              <a:ext uri="{FF2B5EF4-FFF2-40B4-BE49-F238E27FC236}">
                <a16:creationId xmlns:a16="http://schemas.microsoft.com/office/drawing/2014/main" id="{CEDAC9AE-C285-C938-4790-4FD13EEF6C09}"/>
              </a:ext>
            </a:extLst>
          </p:cNvPr>
          <p:cNvSpPr/>
          <p:nvPr/>
        </p:nvSpPr>
        <p:spPr>
          <a:xfrm>
            <a:off x="213516" y="384171"/>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8.1 Requisitos mínimos de carácter Técnico.</a:t>
            </a:r>
          </a:p>
        </p:txBody>
      </p:sp>
      <p:sp>
        <p:nvSpPr>
          <p:cNvPr id="3" name="Rectángulo 2">
            <a:extLst>
              <a:ext uri="{FF2B5EF4-FFF2-40B4-BE49-F238E27FC236}">
                <a16:creationId xmlns:a16="http://schemas.microsoft.com/office/drawing/2014/main" id="{CB617C96-D25D-682D-076D-482E86C38713}"/>
              </a:ext>
            </a:extLst>
          </p:cNvPr>
          <p:cNvSpPr/>
          <p:nvPr/>
        </p:nvSpPr>
        <p:spPr>
          <a:xfrm>
            <a:off x="523862" y="1188347"/>
            <a:ext cx="11363341" cy="5023939"/>
          </a:xfrm>
          <a:prstGeom prst="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EA92AF8F-8690-44AC-7F56-0FB9FC251A25}"/>
              </a:ext>
            </a:extLst>
          </p:cNvPr>
          <p:cNvSpPr txBox="1"/>
          <p:nvPr/>
        </p:nvSpPr>
        <p:spPr>
          <a:xfrm>
            <a:off x="480374" y="700594"/>
            <a:ext cx="11231247" cy="338554"/>
          </a:xfrm>
          <a:prstGeom prst="rect">
            <a:avLst/>
          </a:prstGeom>
          <a:noFill/>
        </p:spPr>
        <p:txBody>
          <a:bodyPr wrap="square" lIns="91440" tIns="45720" rIns="91440" bIns="45720" rtlCol="0" anchor="t">
            <a:spAutoFit/>
          </a:bodyPr>
          <a:lstStyle/>
          <a:p>
            <a:r>
              <a:rPr lang="es-ES" sz="1600" b="1" dirty="0">
                <a:latin typeface="Nunito"/>
              </a:rPr>
              <a:t>8.1.1 Experiencia específica admisible</a:t>
            </a:r>
          </a:p>
        </p:txBody>
      </p:sp>
      <p:sp>
        <p:nvSpPr>
          <p:cNvPr id="5" name="Rectángulo 2">
            <a:extLst>
              <a:ext uri="{FF2B5EF4-FFF2-40B4-BE49-F238E27FC236}">
                <a16:creationId xmlns:a16="http://schemas.microsoft.com/office/drawing/2014/main" id="{47CD4F87-8879-8349-9D95-D8435BD7BF41}"/>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a:extLst>
              <a:ext uri="{FF2B5EF4-FFF2-40B4-BE49-F238E27FC236}">
                <a16:creationId xmlns:a16="http://schemas.microsoft.com/office/drawing/2014/main" id="{2663A258-DA58-4B0B-888C-7C7F2440F271}"/>
              </a:ext>
            </a:extLst>
          </p:cNvPr>
          <p:cNvSpPr/>
          <p:nvPr/>
        </p:nvSpPr>
        <p:spPr>
          <a:xfrm>
            <a:off x="213516" y="71448"/>
            <a:ext cx="12321384"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8. Condiciones Proceso de Contratación.</a:t>
            </a:r>
          </a:p>
        </p:txBody>
      </p:sp>
      <p:grpSp>
        <p:nvGrpSpPr>
          <p:cNvPr id="7" name="Grupo 6">
            <a:extLst>
              <a:ext uri="{FF2B5EF4-FFF2-40B4-BE49-F238E27FC236}">
                <a16:creationId xmlns:a16="http://schemas.microsoft.com/office/drawing/2014/main" id="{EE9C1FAB-3EB7-46D1-F7B8-22BA4C82D28A}"/>
              </a:ext>
            </a:extLst>
          </p:cNvPr>
          <p:cNvGrpSpPr/>
          <p:nvPr/>
        </p:nvGrpSpPr>
        <p:grpSpPr>
          <a:xfrm>
            <a:off x="5661962" y="32596"/>
            <a:ext cx="6225239" cy="1102582"/>
            <a:chOff x="18084497" y="6249474"/>
            <a:chExt cx="3593461" cy="1633541"/>
          </a:xfrm>
        </p:grpSpPr>
        <p:sp>
          <p:nvSpPr>
            <p:cNvPr id="8" name="Rectángulo: esquinas redondeadas 7">
              <a:extLst>
                <a:ext uri="{FF2B5EF4-FFF2-40B4-BE49-F238E27FC236}">
                  <a16:creationId xmlns:a16="http://schemas.microsoft.com/office/drawing/2014/main" id="{8EFA7B0C-2A41-ED10-131F-C3A4A596A061}"/>
                </a:ext>
              </a:extLst>
            </p:cNvPr>
            <p:cNvSpPr/>
            <p:nvPr/>
          </p:nvSpPr>
          <p:spPr>
            <a:xfrm>
              <a:off x="18084497" y="6249474"/>
              <a:ext cx="3593461" cy="1633541"/>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DEA0AF6D-34A4-C748-1C1B-060416F085D1}"/>
                </a:ext>
              </a:extLst>
            </p:cNvPr>
            <p:cNvSpPr txBox="1"/>
            <p:nvPr/>
          </p:nvSpPr>
          <p:spPr>
            <a:xfrm>
              <a:off x="18169433" y="6313011"/>
              <a:ext cx="3492111" cy="1504765"/>
            </a:xfrm>
            <a:prstGeom prst="rect">
              <a:avLst/>
            </a:prstGeom>
            <a:noFill/>
          </p:spPr>
          <p:txBody>
            <a:bodyPr wrap="square" lIns="91440" tIns="45720" rIns="91440" bIns="45720" rtlCol="0" anchor="t">
              <a:spAutoFit/>
            </a:bodyPr>
            <a:lstStyle/>
            <a:p>
              <a:pPr algn="just"/>
              <a:r>
                <a:rPr lang="es-ES" sz="2000" dirty="0"/>
                <a:t>Deberá presentar MÁXIMO NUEVE (9) CERTIFICACIONES de contratos de interventoría ejecutados, terminados y liquidados:</a:t>
              </a:r>
              <a:endParaRPr lang="es-ES" sz="2000" b="1" dirty="0">
                <a:solidFill>
                  <a:srgbClr val="FFC000"/>
                </a:solidFill>
                <a:latin typeface="Nunito"/>
              </a:endParaRPr>
            </a:p>
          </p:txBody>
        </p:sp>
      </p:grpSp>
      <p:sp>
        <p:nvSpPr>
          <p:cNvPr id="10" name="CuadroTexto 9">
            <a:extLst>
              <a:ext uri="{FF2B5EF4-FFF2-40B4-BE49-F238E27FC236}">
                <a16:creationId xmlns:a16="http://schemas.microsoft.com/office/drawing/2014/main" id="{ACD09D55-F118-5695-FEF1-A8B7967D4141}"/>
              </a:ext>
            </a:extLst>
          </p:cNvPr>
          <p:cNvSpPr txBox="1"/>
          <p:nvPr/>
        </p:nvSpPr>
        <p:spPr>
          <a:xfrm>
            <a:off x="625397" y="1305602"/>
            <a:ext cx="11261806" cy="5023939"/>
          </a:xfrm>
          <a:prstGeom prst="rect">
            <a:avLst/>
          </a:prstGeom>
          <a:noFill/>
        </p:spPr>
        <p:txBody>
          <a:bodyPr wrap="square" lIns="91440" tIns="45720" rIns="91440" bIns="45720" rtlCol="0" anchor="t">
            <a:spAutoFit/>
          </a:bodyPr>
          <a:lstStyle/>
          <a:p>
            <a:pPr>
              <a:spcAft>
                <a:spcPts val="800"/>
              </a:spcAft>
            </a:pPr>
            <a:r>
              <a:rPr lang="es-CO" sz="1200" b="1" kern="1400" spc="-50" dirty="0">
                <a:latin typeface="Nunito" pitchFamily="2" charset="0"/>
                <a:cs typeface="Times New Roman" panose="02020603050405020304" pitchFamily="18" charset="0"/>
              </a:rPr>
              <a:t>    COMPONENTE 1 – INTERVENTORIA A ESTUDIOS Y DISEÑOS E INGENIERÍA DE DETALLE</a:t>
            </a:r>
          </a:p>
          <a:p>
            <a:r>
              <a:rPr lang="es-CO" sz="1200" b="1" kern="100" dirty="0">
                <a:latin typeface="Nunito" pitchFamily="2" charset="0"/>
              </a:rPr>
              <a:t>MAXIMO _ Una_ (_1_) CERTIFICACION </a:t>
            </a:r>
            <a:r>
              <a:rPr lang="es-CO" sz="1200" kern="100" dirty="0">
                <a:latin typeface="Nunito" pitchFamily="2" charset="0"/>
              </a:rPr>
              <a:t>de contratos de INTERVENTORIA A ESTUDIOS TECNICOS, suscritos, ejecutados, terminados y liquidados con el cual se pueda acreditar la experiencia en estudios y diseños.</a:t>
            </a:r>
          </a:p>
          <a:p>
            <a:pPr marL="171450" lvl="0" indent="-171450">
              <a:buFont typeface="Arial" panose="020B0604020202020204" pitchFamily="34" charset="0"/>
              <a:buChar char="•"/>
            </a:pPr>
            <a:r>
              <a:rPr lang="es-CO" sz="1200" kern="100" dirty="0">
                <a:latin typeface="Nunito" pitchFamily="2" charset="0"/>
              </a:rPr>
              <a:t>INTERVENTORÍA TÉCNICA, ADMINISTRATIVA, FINANCIERA A CONTRATOS DE EJECUCIÓN DE ESTUDIOS TÉCNICOS Y/O DISEÑOS Y/O INGENIERÍA DE DETALLE, QUE INVOLUCRE LAS ESPECIALIDADES DE ESTRUCTURA, REDES ESPECIALIZADAS Y ARQUITECTURA PARA EL DESARROLLO DE HOSPITALES Y/O CENTROS DE SALUD Y/O EDIFICACIONES DESTINADAS A LA PRESTACIÓN Y/O ATENCION EN SALUD Y/o CUIDADO DEL ADULTO MAYOR .</a:t>
            </a:r>
          </a:p>
          <a:p>
            <a:pPr marL="171450" lvl="0" indent="-171450">
              <a:buFont typeface="Arial" panose="020B0604020202020204" pitchFamily="34" charset="0"/>
              <a:buChar char="•"/>
            </a:pPr>
            <a:r>
              <a:rPr lang="es-CO" sz="1200" kern="100" dirty="0">
                <a:latin typeface="Nunito" pitchFamily="2" charset="0"/>
              </a:rPr>
              <a:t>El contrato aportado como experiencia general debe corresponder mínimo al 40% del presupuesto oficial del presente proceso de selección, correspondiente a la componente 1, correspondiente a SEISCIENTOS SESENTA Y TRES SALARIOS MINIMOS LEGALES MENSUALES VIGENTES (663 SMLMV) , vigentes al momento de terminación del contrato.</a:t>
            </a:r>
          </a:p>
          <a:p>
            <a:pPr marL="171450" lvl="0" indent="-171450">
              <a:buFont typeface="Arial" panose="020B0604020202020204" pitchFamily="34" charset="0"/>
              <a:buChar char="•"/>
            </a:pPr>
            <a:r>
              <a:rPr lang="es-CO" sz="1200" kern="100" dirty="0">
                <a:latin typeface="Nunito" pitchFamily="2" charset="0"/>
              </a:rPr>
              <a:t>Últimos 16 años de conformidad con la expedición de la NSR 10.</a:t>
            </a:r>
          </a:p>
          <a:p>
            <a:pPr marL="171450" lvl="0" indent="-171450">
              <a:buFont typeface="Arial" panose="020B0604020202020204" pitchFamily="34" charset="0"/>
              <a:buChar char="•"/>
            </a:pPr>
            <a:r>
              <a:rPr lang="es-CO" sz="1200" kern="100" dirty="0">
                <a:latin typeface="Nunito" pitchFamily="2" charset="0"/>
              </a:rPr>
              <a:t>Uso NSR-10, Título K, Capítulo K-2, tabla K.2.1-1, Grupo I – INSTITUCIONAL, I-2 Salud o incapacidad.</a:t>
            </a:r>
          </a:p>
          <a:p>
            <a:pPr marL="171450" lvl="0" indent="-171450">
              <a:buFont typeface="Arial" panose="020B0604020202020204" pitchFamily="34" charset="0"/>
              <a:buChar char="•"/>
            </a:pPr>
            <a:r>
              <a:rPr lang="es-CO" sz="1200" kern="100" dirty="0">
                <a:latin typeface="Nunito" pitchFamily="2" charset="0"/>
              </a:rPr>
              <a:t>RUP </a:t>
            </a:r>
          </a:p>
          <a:p>
            <a:pPr lvl="0"/>
            <a:r>
              <a:rPr lang="es-CO" sz="1200" kern="100" dirty="0">
                <a:latin typeface="Nunito" pitchFamily="2" charset="0"/>
              </a:rPr>
              <a:t> </a:t>
            </a:r>
          </a:p>
          <a:p>
            <a:r>
              <a:rPr lang="es-CO" sz="1200" b="1" kern="100" dirty="0">
                <a:latin typeface="Nunito" pitchFamily="2" charset="0"/>
              </a:rPr>
              <a:t>MAXIMO _Una_ (_1_) CERTIFICACION</a:t>
            </a:r>
            <a:r>
              <a:rPr lang="es-CO" sz="1200" kern="100" dirty="0">
                <a:latin typeface="Nunito" pitchFamily="2" charset="0"/>
              </a:rPr>
              <a:t> de contratos de INTERVENTORIA A ESTUDIOS TECNICOS, suscritos, ejecutados, terminados y liquidados con el cual se pueda acreditar la experiencia en estudios y diseños.</a:t>
            </a:r>
          </a:p>
          <a:p>
            <a:pPr marL="171450" lvl="0" indent="-171450">
              <a:buFont typeface="Arial" panose="020B0604020202020204" pitchFamily="34" charset="0"/>
              <a:buChar char="•"/>
            </a:pPr>
            <a:r>
              <a:rPr lang="es-CO" sz="1200" kern="100" dirty="0">
                <a:latin typeface="Nunito" pitchFamily="2" charset="0"/>
              </a:rPr>
              <a:t>INTERVENTORÍA TÉCNICA, ADMINISTRATIVA, FINANCIERA A CONTRATOS DE EJECUCIÓN DE ESTUDIOS Y DISEÑOS EN BIENES DE INTERÉS CULTURAL, EN LAS MODALIDADES DE REFORZAMIENTO ESTRUCTURAL, RESTAURACIÓN Y/O MODIFICACIÓN, Y QUE CUENTE CON VALORES PATRIMONIALES DE ACUERDO CON EL ARTÍCULO 2.4.1.2.4 DEL DECRETO 1080 DE 2015 (ANTERIOR ARTICULO 6 DEL DECRETO 763 DE 2009)</a:t>
            </a:r>
          </a:p>
          <a:p>
            <a:pPr marL="171450" lvl="0" indent="-171450">
              <a:buFont typeface="Arial" panose="020B0604020202020204" pitchFamily="34" charset="0"/>
              <a:buChar char="•"/>
            </a:pPr>
            <a:r>
              <a:rPr lang="es-CO" sz="1200" kern="100" dirty="0">
                <a:latin typeface="Nunito" pitchFamily="2" charset="0"/>
              </a:rPr>
              <a:t>El contrato aportado como experiencia general debe corresponder mínimo al 40% del presupuesto oficial del presente proceso de selección, correspondiente a la componente 1, correspondiente a SEISCIENTOS SESENTA Y TRES SALARIOS MINIMOS LEGALES MENSUALES VIGENTES (663 SMLMV), vigentes al momento de terminación del contrato.</a:t>
            </a:r>
          </a:p>
          <a:p>
            <a:pPr marL="171450" lvl="0" indent="-171450">
              <a:buFont typeface="Arial" panose="020B0604020202020204" pitchFamily="34" charset="0"/>
              <a:buChar char="•"/>
            </a:pPr>
            <a:r>
              <a:rPr lang="es-CO" sz="1200" kern="100" dirty="0">
                <a:latin typeface="Nunito" pitchFamily="2" charset="0"/>
              </a:rPr>
              <a:t>Últimos 16 años de conformidad con la expedición de la NSR 10.</a:t>
            </a:r>
          </a:p>
          <a:p>
            <a:pPr marL="171450" lvl="0" indent="-171450">
              <a:buFont typeface="Arial" panose="020B0604020202020204" pitchFamily="34" charset="0"/>
              <a:buChar char="•"/>
            </a:pPr>
            <a:r>
              <a:rPr lang="es-CO" sz="1200" kern="100" dirty="0">
                <a:latin typeface="Nunito" pitchFamily="2" charset="0"/>
              </a:rPr>
              <a:t>RUP</a:t>
            </a:r>
          </a:p>
          <a:p>
            <a:pPr algn="l">
              <a:lnSpc>
                <a:spcPct val="115000"/>
              </a:lnSpc>
              <a:buNone/>
            </a:pPr>
            <a:endParaRPr lang="es-CO" sz="1200" kern="100" dirty="0">
              <a:effectLst/>
              <a:latin typeface="Nunito" pitchFamily="2" charset="0"/>
              <a:ea typeface="Aptos" panose="020B0004020202020204" pitchFamily="34" charset="0"/>
              <a:cs typeface="Arial" panose="020B0604020202020204" pitchFamily="34" charset="0"/>
            </a:endParaRPr>
          </a:p>
          <a:p>
            <a:pPr marL="457200" algn="just">
              <a:buNone/>
            </a:pPr>
            <a:r>
              <a:rPr lang="es-CO" sz="1200" kern="100" dirty="0">
                <a:effectLst/>
                <a:latin typeface="Nunito" pitchFamily="2" charset="0"/>
                <a:ea typeface="Aptos" panose="020B0004020202020204" pitchFamily="34" charset="0"/>
                <a:cs typeface="Aptos" panose="020B0004020202020204" pitchFamily="34" charset="0"/>
              </a:rPr>
              <a:t> </a:t>
            </a:r>
            <a:endParaRPr lang="es-ES" sz="1200" dirty="0">
              <a:latin typeface="Nunito" pitchFamily="2" charset="0"/>
              <a:ea typeface="+mn-lt"/>
              <a:cs typeface="+mn-lt"/>
            </a:endParaRPr>
          </a:p>
        </p:txBody>
      </p:sp>
      <p:sp>
        <p:nvSpPr>
          <p:cNvPr id="27" name="Elipse 26">
            <a:extLst>
              <a:ext uri="{FF2B5EF4-FFF2-40B4-BE49-F238E27FC236}">
                <a16:creationId xmlns:a16="http://schemas.microsoft.com/office/drawing/2014/main" id="{F4FA528B-5AEF-5B58-7FC5-E661839AE0FE}"/>
              </a:ext>
            </a:extLst>
          </p:cNvPr>
          <p:cNvSpPr/>
          <p:nvPr/>
        </p:nvSpPr>
        <p:spPr>
          <a:xfrm>
            <a:off x="401629" y="3729042"/>
            <a:ext cx="294291" cy="2942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47250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C9E85-3A6B-3FD2-6E8C-84A40359C3CB}"/>
            </a:ext>
          </a:extLst>
        </p:cNvPr>
        <p:cNvGrpSpPr/>
        <p:nvPr/>
      </p:nvGrpSpPr>
      <p:grpSpPr>
        <a:xfrm>
          <a:off x="0" y="0"/>
          <a:ext cx="0" cy="0"/>
          <a:chOff x="0" y="0"/>
          <a:chExt cx="0" cy="0"/>
        </a:xfrm>
      </p:grpSpPr>
      <p:sp>
        <p:nvSpPr>
          <p:cNvPr id="27" name="Elipse 26">
            <a:extLst>
              <a:ext uri="{FF2B5EF4-FFF2-40B4-BE49-F238E27FC236}">
                <a16:creationId xmlns:a16="http://schemas.microsoft.com/office/drawing/2014/main" id="{2E899C80-5883-D6CA-30BC-7558F92142EB}"/>
              </a:ext>
            </a:extLst>
          </p:cNvPr>
          <p:cNvSpPr/>
          <p:nvPr/>
        </p:nvSpPr>
        <p:spPr>
          <a:xfrm>
            <a:off x="-3" y="3555253"/>
            <a:ext cx="294291" cy="2942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C5E4ECB4-95DB-A8BC-DACF-D4A7BD01D8D4}"/>
              </a:ext>
            </a:extLst>
          </p:cNvPr>
          <p:cNvSpPr txBox="1"/>
          <p:nvPr/>
        </p:nvSpPr>
        <p:spPr>
          <a:xfrm>
            <a:off x="480377" y="598695"/>
            <a:ext cx="5920424" cy="338554"/>
          </a:xfrm>
          <a:prstGeom prst="rect">
            <a:avLst/>
          </a:prstGeom>
          <a:noFill/>
        </p:spPr>
        <p:txBody>
          <a:bodyPr wrap="square" lIns="91440" tIns="45720" rIns="91440" bIns="45720" rtlCol="0" anchor="t">
            <a:spAutoFit/>
          </a:bodyPr>
          <a:lstStyle/>
          <a:p>
            <a:r>
              <a:rPr lang="es-ES" sz="1600" b="1" dirty="0">
                <a:latin typeface="Nunito"/>
              </a:rPr>
              <a:t>8.1.1. Experiencia específica admisible</a:t>
            </a:r>
          </a:p>
        </p:txBody>
      </p:sp>
      <p:sp>
        <p:nvSpPr>
          <p:cNvPr id="7" name="Rectángulo 6">
            <a:extLst>
              <a:ext uri="{FF2B5EF4-FFF2-40B4-BE49-F238E27FC236}">
                <a16:creationId xmlns:a16="http://schemas.microsoft.com/office/drawing/2014/main" id="{852F7D26-2D1D-27FD-E002-4A0BBBCD95EA}"/>
              </a:ext>
            </a:extLst>
          </p:cNvPr>
          <p:cNvSpPr/>
          <p:nvPr/>
        </p:nvSpPr>
        <p:spPr>
          <a:xfrm>
            <a:off x="147142" y="1135833"/>
            <a:ext cx="11943258" cy="5556131"/>
          </a:xfrm>
          <a:prstGeom prst="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2">
            <a:extLst>
              <a:ext uri="{FF2B5EF4-FFF2-40B4-BE49-F238E27FC236}">
                <a16:creationId xmlns:a16="http://schemas.microsoft.com/office/drawing/2014/main" id="{EEC0CD4F-4DC7-C0EA-9764-B69CA8D844E3}"/>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5">
            <a:extLst>
              <a:ext uri="{FF2B5EF4-FFF2-40B4-BE49-F238E27FC236}">
                <a16:creationId xmlns:a16="http://schemas.microsoft.com/office/drawing/2014/main" id="{D52877B6-7BCD-6245-F396-555AD315F9C5}"/>
              </a:ext>
            </a:extLst>
          </p:cNvPr>
          <p:cNvSpPr/>
          <p:nvPr/>
        </p:nvSpPr>
        <p:spPr>
          <a:xfrm>
            <a:off x="213516" y="312723"/>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8.1 Requisitos mínimos de carácter Técnico.</a:t>
            </a:r>
          </a:p>
        </p:txBody>
      </p:sp>
      <p:sp>
        <p:nvSpPr>
          <p:cNvPr id="14" name="Rectángulo 13">
            <a:extLst>
              <a:ext uri="{FF2B5EF4-FFF2-40B4-BE49-F238E27FC236}">
                <a16:creationId xmlns:a16="http://schemas.microsoft.com/office/drawing/2014/main" id="{F81CCBE8-B8F0-1FA8-02F7-705490DF81F1}"/>
              </a:ext>
            </a:extLst>
          </p:cNvPr>
          <p:cNvSpPr/>
          <p:nvPr/>
        </p:nvSpPr>
        <p:spPr>
          <a:xfrm>
            <a:off x="-3" y="0"/>
            <a:ext cx="12321384"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8. Condiciones Proceso de Contratación.</a:t>
            </a:r>
          </a:p>
        </p:txBody>
      </p:sp>
      <p:sp>
        <p:nvSpPr>
          <p:cNvPr id="16" name="Rectángulo: esquinas redondeadas 15">
            <a:extLst>
              <a:ext uri="{FF2B5EF4-FFF2-40B4-BE49-F238E27FC236}">
                <a16:creationId xmlns:a16="http://schemas.microsoft.com/office/drawing/2014/main" id="{90CEEDC4-F71E-F019-E03F-244F40063163}"/>
              </a:ext>
            </a:extLst>
          </p:cNvPr>
          <p:cNvSpPr/>
          <p:nvPr/>
        </p:nvSpPr>
        <p:spPr>
          <a:xfrm>
            <a:off x="5928820" y="81715"/>
            <a:ext cx="6049664" cy="996132"/>
          </a:xfrm>
          <a:prstGeom prst="roundRect">
            <a:avLst/>
          </a:prstGeom>
          <a:solidFill>
            <a:srgbClr val="FAD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7EB18BFA-7027-6F66-D1D1-E239909C3330}"/>
              </a:ext>
            </a:extLst>
          </p:cNvPr>
          <p:cNvSpPr txBox="1"/>
          <p:nvPr/>
        </p:nvSpPr>
        <p:spPr>
          <a:xfrm>
            <a:off x="6212509" y="120169"/>
            <a:ext cx="5745296" cy="1015663"/>
          </a:xfrm>
          <a:prstGeom prst="rect">
            <a:avLst/>
          </a:prstGeom>
          <a:noFill/>
        </p:spPr>
        <p:txBody>
          <a:bodyPr wrap="square" lIns="91440" tIns="45720" rIns="91440" bIns="45720" rtlCol="0" anchor="t">
            <a:spAutoFit/>
          </a:bodyPr>
          <a:lstStyle/>
          <a:p>
            <a:pPr algn="just"/>
            <a:r>
              <a:rPr lang="es-ES" sz="2000" dirty="0"/>
              <a:t>Deberá presentar MÁXIMO NUEVE (9) CERTIFICACIONES de contratos de interventoría ejecutados, terminados y liquidados:</a:t>
            </a:r>
            <a:endParaRPr lang="es-ES" sz="2000" b="1" dirty="0">
              <a:solidFill>
                <a:srgbClr val="FFC000"/>
              </a:solidFill>
              <a:latin typeface="Nunito"/>
            </a:endParaRPr>
          </a:p>
        </p:txBody>
      </p:sp>
      <p:sp>
        <p:nvSpPr>
          <p:cNvPr id="3" name="CuadroTexto 2">
            <a:extLst>
              <a:ext uri="{FF2B5EF4-FFF2-40B4-BE49-F238E27FC236}">
                <a16:creationId xmlns:a16="http://schemas.microsoft.com/office/drawing/2014/main" id="{407E574B-3FFD-24C6-BF5D-9D048B9616FA}"/>
              </a:ext>
            </a:extLst>
          </p:cNvPr>
          <p:cNvSpPr txBox="1"/>
          <p:nvPr/>
        </p:nvSpPr>
        <p:spPr>
          <a:xfrm>
            <a:off x="321340" y="1201811"/>
            <a:ext cx="11876884" cy="5796459"/>
          </a:xfrm>
          <a:prstGeom prst="rect">
            <a:avLst/>
          </a:prstGeom>
          <a:noFill/>
        </p:spPr>
        <p:txBody>
          <a:bodyPr wrap="square" lIns="91440" tIns="45720" rIns="91440" bIns="45720" rtlCol="0" anchor="t">
            <a:spAutoFit/>
          </a:bodyPr>
          <a:lstStyle/>
          <a:p>
            <a:pPr>
              <a:spcAft>
                <a:spcPts val="800"/>
              </a:spcAft>
            </a:pPr>
            <a:r>
              <a:rPr lang="es-CO" sz="1600" b="1" kern="1400" spc="-50" dirty="0">
                <a:latin typeface="Nunito" pitchFamily="2" charset="0"/>
                <a:cs typeface="Times New Roman" panose="02020603050405020304" pitchFamily="18" charset="0"/>
              </a:rPr>
              <a:t>COMPONENTE 2 -  INTERVENTORÍA A LA CONSTRUCCIÓN</a:t>
            </a:r>
            <a:endParaRPr lang="es-CO" sz="1100" kern="100" dirty="0">
              <a:latin typeface="Nunito" pitchFamily="2" charset="0"/>
            </a:endParaRPr>
          </a:p>
          <a:p>
            <a:r>
              <a:rPr lang="es-CO" sz="1100" b="1" kern="100" dirty="0">
                <a:latin typeface="Nunito" pitchFamily="2" charset="0"/>
              </a:rPr>
              <a:t>MÁXIMO SIETE (_7_) Certificaciones</a:t>
            </a:r>
            <a:r>
              <a:rPr lang="es-CO" sz="1100" kern="100" dirty="0">
                <a:latin typeface="Nunito" pitchFamily="2" charset="0"/>
              </a:rPr>
              <a:t> de CONTRATOS DE INTERVENTORÍA DE OBRA</a:t>
            </a:r>
          </a:p>
          <a:p>
            <a:pPr marL="171450" indent="-171450">
              <a:buFont typeface="Arial" panose="020B0604020202020204" pitchFamily="34" charset="0"/>
              <a:buChar char="•"/>
            </a:pPr>
            <a:r>
              <a:rPr lang="es-CO" sz="1100" kern="100" dirty="0">
                <a:latin typeface="Nunito" pitchFamily="2" charset="0"/>
                <a:cs typeface="Arial" panose="020B0604020202020204" pitchFamily="34" charset="0"/>
              </a:rPr>
              <a:t>INTERVENTORÍA TÉCNICA, ADMINISTRATIVA, FINANCIERA A CONTRATOS DE PROYECTOS QUE CORRESPONDAN Y/O CONTEMPLEN ACTIVIDADES DE: CONSTRUCCIÓN Y/O AMPLIACIÓN Y/O RECONSTRUCCIÓN Y/O ADECUACIÓN Y/O CONSERVACIÓN Y/O INTERVENCIÓN Y/O MODIFICACIÓN Y/O REHABILITACIÓN Y/O OBRA NUEVA Y/O RESTAURACIÓN Y/O RESTITUCIÓN Y/O TERMINACIÓN Y/O REFORZAMIENTO ESTRUCTURAL Y/O ACTUALIZACIÓN SÍSMICA Y/O REPOTENCIACIÓN DE EDIFICACIONES.</a:t>
            </a:r>
          </a:p>
          <a:p>
            <a:endParaRPr lang="es-CO" sz="1100" kern="100" dirty="0">
              <a:latin typeface="Nunito" pitchFamily="2" charset="0"/>
              <a:cs typeface="Arial" panose="020B0604020202020204" pitchFamily="34" charset="0"/>
            </a:endParaRPr>
          </a:p>
          <a:p>
            <a:pPr marL="171450" lvl="0" indent="-171450">
              <a:buFont typeface="Arial" panose="020B0604020202020204" pitchFamily="34" charset="0"/>
              <a:buChar char="•"/>
            </a:pPr>
            <a:r>
              <a:rPr lang="es-CO" sz="1100" kern="100" dirty="0">
                <a:latin typeface="Nunito" pitchFamily="2" charset="0"/>
                <a:cs typeface="Arial" panose="020B0604020202020204" pitchFamily="34" charset="0"/>
              </a:rPr>
              <a:t>El valor del contrato o la sumatoria del valor de los contratos presentado(s) para acreditar la experiencia admisible en el presente proceso de selección, deberá ser igual o superior a </a:t>
            </a:r>
            <a:r>
              <a:rPr lang="es-CO" dirty="0"/>
              <a:t> </a:t>
            </a:r>
            <a:r>
              <a:rPr lang="es-CO" sz="1100" kern="100" dirty="0">
                <a:latin typeface="Nunito" pitchFamily="2" charset="0"/>
                <a:cs typeface="Arial" panose="020B0604020202020204" pitchFamily="34" charset="0"/>
              </a:rPr>
              <a:t>TRECE MIL NOVECIENTOS TREINTA Y SIETE  SALARIOS MINIMOS LEGALES MENSUALES VIGENTES (13.937 SMMLV)</a:t>
            </a:r>
          </a:p>
          <a:p>
            <a:pPr marL="685800" lvl="1" indent="-228600">
              <a:buFont typeface="+mj-lt"/>
              <a:buAutoNum type="arabicPeriod"/>
            </a:pPr>
            <a:r>
              <a:rPr lang="es-CO" sz="1100" kern="100" dirty="0">
                <a:latin typeface="Nunito" pitchFamily="2" charset="0"/>
                <a:cs typeface="Arial" panose="020B0604020202020204" pitchFamily="34" charset="0"/>
              </a:rPr>
              <a:t>Uno (1) de los contratos válidos aportados como experiencia general debe corresponder mínimo al 40% del presupuesto oficial del presente proceso de selección, correspondiente al Componente 2.</a:t>
            </a:r>
          </a:p>
          <a:p>
            <a:pPr marL="685800" lvl="1" indent="-228600">
              <a:buFont typeface="+mj-lt"/>
              <a:buAutoNum type="arabicPeriod"/>
            </a:pPr>
            <a:endParaRPr lang="es-CO" sz="1100" kern="100" dirty="0">
              <a:latin typeface="Nunito" pitchFamily="2" charset="0"/>
              <a:cs typeface="Arial" panose="020B0604020202020204" pitchFamily="34" charset="0"/>
            </a:endParaRPr>
          </a:p>
          <a:p>
            <a:pPr marL="685800" lvl="1" indent="-228600">
              <a:buFont typeface="+mj-lt"/>
              <a:buAutoNum type="arabicPeriod"/>
            </a:pPr>
            <a:r>
              <a:rPr lang="es-CO" sz="1100" kern="100" dirty="0">
                <a:latin typeface="Nunito" pitchFamily="2" charset="0"/>
                <a:cs typeface="Arial" panose="020B0604020202020204" pitchFamily="34" charset="0"/>
              </a:rPr>
              <a:t>Uno (1) de los contratos Reforzamiento estructural integral (cimentación, estructura) de una Edificación cuya área de construcción sea mayor a 4.000 m2.</a:t>
            </a:r>
          </a:p>
          <a:p>
            <a:pPr marL="685800" lvl="1" indent="-228600">
              <a:buFont typeface="+mj-lt"/>
              <a:buAutoNum type="arabicPeriod"/>
            </a:pPr>
            <a:endParaRPr lang="es-CO" sz="1100" kern="100" dirty="0">
              <a:latin typeface="Nunito" pitchFamily="2" charset="0"/>
              <a:cs typeface="Arial" panose="020B0604020202020204" pitchFamily="34" charset="0"/>
            </a:endParaRPr>
          </a:p>
          <a:p>
            <a:pPr marL="685800" lvl="1" indent="-228600">
              <a:buFont typeface="+mj-lt"/>
              <a:buAutoNum type="arabicPeriod"/>
            </a:pPr>
            <a:r>
              <a:rPr lang="es-CO" sz="1100" kern="100" dirty="0">
                <a:latin typeface="Nunito" pitchFamily="2" charset="0"/>
                <a:cs typeface="Arial" panose="020B0604020202020204" pitchFamily="34" charset="0"/>
              </a:rPr>
              <a:t>Uno (1) de los contratos referentes interventoría de obras de reforzamiento estructural que involucre micropilotes, pilotes </a:t>
            </a:r>
            <a:r>
              <a:rPr lang="es-CO" sz="1100" kern="100" dirty="0" err="1">
                <a:latin typeface="Nunito" pitchFamily="2" charset="0"/>
                <a:cs typeface="Arial" panose="020B0604020202020204" pitchFamily="34" charset="0"/>
              </a:rPr>
              <a:t>ó</a:t>
            </a:r>
            <a:r>
              <a:rPr lang="es-CO" sz="1100" kern="100" dirty="0">
                <a:latin typeface="Nunito" pitchFamily="2" charset="0"/>
                <a:cs typeface="Arial" panose="020B0604020202020204" pitchFamily="34" charset="0"/>
              </a:rPr>
              <a:t> </a:t>
            </a:r>
            <a:r>
              <a:rPr lang="es-CO" sz="1100" kern="100" dirty="0" err="1">
                <a:latin typeface="Nunito" pitchFamily="2" charset="0"/>
                <a:cs typeface="Arial" panose="020B0604020202020204" pitchFamily="34" charset="0"/>
              </a:rPr>
              <a:t>caisson</a:t>
            </a:r>
            <a:r>
              <a:rPr lang="es-CO" sz="1100" kern="100" dirty="0">
                <a:latin typeface="Nunito" pitchFamily="2" charset="0"/>
                <a:cs typeface="Arial" panose="020B0604020202020204" pitchFamily="34" charset="0"/>
              </a:rPr>
              <a:t>.</a:t>
            </a:r>
          </a:p>
          <a:p>
            <a:pPr marL="685800" lvl="1" indent="-228600">
              <a:buFont typeface="+mj-lt"/>
              <a:buAutoNum type="arabicPeriod"/>
            </a:pPr>
            <a:endParaRPr lang="es-CO" sz="1100" kern="100" dirty="0">
              <a:latin typeface="Nunito" pitchFamily="2" charset="0"/>
              <a:cs typeface="Arial" panose="020B0604020202020204" pitchFamily="34" charset="0"/>
            </a:endParaRPr>
          </a:p>
          <a:p>
            <a:pPr marL="685800" lvl="1" indent="-228600">
              <a:buFont typeface="+mj-lt"/>
              <a:buAutoNum type="arabicPeriod"/>
            </a:pPr>
            <a:r>
              <a:rPr lang="es-CO" sz="1100" kern="100" dirty="0">
                <a:latin typeface="Nunito" pitchFamily="2" charset="0"/>
                <a:cs typeface="Arial" panose="020B0604020202020204" pitchFamily="34" charset="0"/>
              </a:rPr>
              <a:t>Uno (1) de los contratos válidos aportados como experiencia general debe establecer dentro de las prestaciones del contrato el desarrollo de actividades referentes a la a la INTERVENTORÍA TÉCNICA, ADMINISTRATIVA, FINANCIERA A CONTRATOS DE INTERVENCIÓN QUE CORRESPONDAN EN LAS MODALIDADES DE REFORZAMIENTO ESTRUCTURAL, RESTAURACIÓN Y/O MODIFICACIÓN EN  EDIFICACIONES, DECLARADAS COMO BIENES DE INTERES CULTURAL Y QUE CUENTE CON VALORES PATRIMONIALES DE ACUERDO CON EL ARTÍCULO 2.4.1.2.4 DEL DECRETO 1080 DE 2015 (ANTERIOR ARTICULO 6 DEL DECRETO 763 DE 2009)</a:t>
            </a:r>
          </a:p>
          <a:p>
            <a:pPr marL="685800" lvl="1" indent="-228600">
              <a:buFont typeface="+mj-lt"/>
              <a:buAutoNum type="arabicPeriod"/>
            </a:pPr>
            <a:endParaRPr lang="es-CO" sz="1100" kern="100" dirty="0">
              <a:latin typeface="Nunito" pitchFamily="2" charset="0"/>
              <a:cs typeface="Arial" panose="020B0604020202020204" pitchFamily="34" charset="0"/>
            </a:endParaRPr>
          </a:p>
          <a:p>
            <a:pPr marL="685800" lvl="1" indent="-228600">
              <a:buFont typeface="+mj-lt"/>
              <a:buAutoNum type="arabicPeriod"/>
            </a:pPr>
            <a:r>
              <a:rPr lang="es-CO" sz="1100" kern="100" dirty="0">
                <a:latin typeface="Nunito" pitchFamily="2" charset="0"/>
                <a:cs typeface="Arial" panose="020B0604020202020204" pitchFamily="34" charset="0"/>
              </a:rPr>
              <a:t>Uno (1) de los contratos válidos igual y/o superior al (25%) del total de metros cuadrados del proceso de selección, es decir, 6.250 M2 </a:t>
            </a:r>
          </a:p>
          <a:p>
            <a:pPr marL="685800" lvl="1" indent="-228600">
              <a:buFont typeface="+mj-lt"/>
              <a:buAutoNum type="arabicPeriod"/>
            </a:pPr>
            <a:endParaRPr lang="es-CO" sz="1100" kern="100" dirty="0">
              <a:latin typeface="Nunito" pitchFamily="2" charset="0"/>
              <a:cs typeface="Arial" panose="020B0604020202020204" pitchFamily="34" charset="0"/>
            </a:endParaRPr>
          </a:p>
          <a:p>
            <a:pPr marL="685800" lvl="1" indent="-228600">
              <a:buFont typeface="+mj-lt"/>
              <a:buAutoNum type="arabicPeriod"/>
            </a:pPr>
            <a:r>
              <a:rPr lang="es-CO" sz="1100" kern="100" dirty="0">
                <a:latin typeface="Nunito" pitchFamily="2" charset="0"/>
                <a:cs typeface="Arial" panose="020B0604020202020204" pitchFamily="34" charset="0"/>
              </a:rPr>
              <a:t>Uso NSR-10, Título K, Capítulo K-2, tabla K.2.1-1, Grupo I – INSTITUCIONAL, I-2 Salud o incapacidad.</a:t>
            </a:r>
          </a:p>
          <a:p>
            <a:pPr marL="685800" lvl="1" indent="-228600">
              <a:buFont typeface="+mj-lt"/>
              <a:buAutoNum type="arabicPeriod"/>
            </a:pPr>
            <a:endParaRPr lang="es-CO" sz="1100" kern="100" dirty="0">
              <a:latin typeface="Nunito" pitchFamily="2" charset="0"/>
              <a:cs typeface="Arial" panose="020B0604020202020204" pitchFamily="34" charset="0"/>
            </a:endParaRPr>
          </a:p>
          <a:p>
            <a:pPr marL="685800" lvl="1" indent="-228600">
              <a:buFont typeface="+mj-lt"/>
              <a:buAutoNum type="arabicPeriod"/>
            </a:pPr>
            <a:r>
              <a:rPr lang="es-CO" sz="1100" kern="100" dirty="0">
                <a:latin typeface="Nunito" pitchFamily="2" charset="0"/>
                <a:cs typeface="Arial" panose="020B0604020202020204" pitchFamily="34" charset="0"/>
              </a:rPr>
              <a:t>Uno (1) de los contratos aportados indique, el desarrollo de actividades relacionadas con la interventoría a la construcción de una edificación o lugar de atención en salud que cuente con una CAPACIDAD SUPERIOR A 80 CAMAS DE HOSPITALIZACIÓN Y/O UNIDADES DE CUIDADOS INTENSIVOS Y/OÁREAS DE CIRUGÍA Y/O SERVICIOS DE IMÁGENES DIAGNÓSTICAS IONIZANTES Y/O CONSULTA EXTERNA ESPECIALIZADA Y/O URGENCIAS CON CAPACIDAD MAYOR A 20 CAMAS. Para acreditar lo anterior, será obligatorio presentar una certificación expedida por la Institución Prestadora de Salud correspondiente, en la cual se confirme que el proponente realizó la interventoría a la construcción de los espacios destinados a dichos servicios de alta complejidad.</a:t>
            </a:r>
          </a:p>
          <a:p>
            <a:pPr marL="171450" lvl="0" indent="-171450">
              <a:buFont typeface="Arial" panose="020B0604020202020204" pitchFamily="34" charset="0"/>
              <a:buChar char="•"/>
            </a:pPr>
            <a:r>
              <a:rPr lang="es-CO" sz="1100" kern="100" dirty="0">
                <a:latin typeface="Nunito" pitchFamily="2" charset="0"/>
                <a:cs typeface="Arial" panose="020B0604020202020204" pitchFamily="34" charset="0"/>
              </a:rPr>
              <a:t>Los contratos en los últimos 16 años de conformidad con la expedición de la NSR 10.</a:t>
            </a:r>
          </a:p>
          <a:p>
            <a:pPr marL="171450" lvl="0" indent="-171450">
              <a:buFont typeface="Arial" panose="020B0604020202020204" pitchFamily="34" charset="0"/>
              <a:buChar char="•"/>
            </a:pPr>
            <a:r>
              <a:rPr lang="es-CO" sz="1100" kern="100" dirty="0">
                <a:latin typeface="Nunito" pitchFamily="2" charset="0"/>
                <a:cs typeface="Arial" panose="020B0604020202020204" pitchFamily="34" charset="0"/>
              </a:rPr>
              <a:t>RUP</a:t>
            </a:r>
            <a:endParaRPr lang="es-ES" sz="1400" dirty="0">
              <a:latin typeface="Nunito" pitchFamily="2" charset="0"/>
              <a:ea typeface="+mn-lt"/>
              <a:cs typeface="+mn-lt"/>
            </a:endParaRPr>
          </a:p>
        </p:txBody>
      </p:sp>
    </p:spTree>
    <p:extLst>
      <p:ext uri="{BB962C8B-B14F-4D97-AF65-F5344CB8AC3E}">
        <p14:creationId xmlns:p14="http://schemas.microsoft.com/office/powerpoint/2010/main" val="344048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5388-99A2-7718-069E-B0AF1EF1FCAD}"/>
            </a:ext>
          </a:extLst>
        </p:cNvPr>
        <p:cNvGrpSpPr/>
        <p:nvPr/>
      </p:nvGrpSpPr>
      <p:grpSpPr>
        <a:xfrm>
          <a:off x="0" y="0"/>
          <a:ext cx="0" cy="0"/>
          <a:chOff x="0" y="0"/>
          <a:chExt cx="0" cy="0"/>
        </a:xfrm>
      </p:grpSpPr>
      <p:sp>
        <p:nvSpPr>
          <p:cNvPr id="134" name="Rectángulo 133">
            <a:extLst>
              <a:ext uri="{FF2B5EF4-FFF2-40B4-BE49-F238E27FC236}">
                <a16:creationId xmlns:a16="http://schemas.microsoft.com/office/drawing/2014/main" id="{B0DFFC96-421C-CC0F-BE08-2381A01F7B02}"/>
              </a:ext>
            </a:extLst>
          </p:cNvPr>
          <p:cNvSpPr/>
          <p:nvPr/>
        </p:nvSpPr>
        <p:spPr>
          <a:xfrm>
            <a:off x="4937760" y="5851052"/>
            <a:ext cx="7254240" cy="1006948"/>
          </a:xfrm>
          <a:prstGeom prst="rect">
            <a:avLst/>
          </a:prstGeom>
          <a:solidFill>
            <a:schemeClr val="accent4">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0</a:t>
            </a:r>
            <a:endParaRPr lang="es-CO"/>
          </a:p>
        </p:txBody>
      </p:sp>
      <p:pic>
        <p:nvPicPr>
          <p:cNvPr id="138" name="Imagen 137">
            <a:extLst>
              <a:ext uri="{FF2B5EF4-FFF2-40B4-BE49-F238E27FC236}">
                <a16:creationId xmlns:a16="http://schemas.microsoft.com/office/drawing/2014/main" id="{BB452E5B-54F3-BA74-9573-3D263F411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
            <a:ext cx="5486400" cy="6858000"/>
          </a:xfrm>
          <a:prstGeom prst="rect">
            <a:avLst/>
          </a:prstGeom>
        </p:spPr>
      </p:pic>
      <p:grpSp>
        <p:nvGrpSpPr>
          <p:cNvPr id="2" name="Grupo 1">
            <a:extLst>
              <a:ext uri="{FF2B5EF4-FFF2-40B4-BE49-F238E27FC236}">
                <a16:creationId xmlns:a16="http://schemas.microsoft.com/office/drawing/2014/main" id="{7F35C52F-7FD3-E964-3F32-3E3BFDC3C52A}"/>
              </a:ext>
            </a:extLst>
          </p:cNvPr>
          <p:cNvGrpSpPr/>
          <p:nvPr/>
        </p:nvGrpSpPr>
        <p:grpSpPr>
          <a:xfrm>
            <a:off x="5752069" y="1281801"/>
            <a:ext cx="6439931" cy="377795"/>
            <a:chOff x="6338665" y="615989"/>
            <a:chExt cx="6439931" cy="377795"/>
          </a:xfrm>
        </p:grpSpPr>
        <p:sp>
          <p:nvSpPr>
            <p:cNvPr id="16" name="CuadroTexto 15">
              <a:extLst>
                <a:ext uri="{FF2B5EF4-FFF2-40B4-BE49-F238E27FC236}">
                  <a16:creationId xmlns:a16="http://schemas.microsoft.com/office/drawing/2014/main" id="{2DBE32E7-9A16-7A40-1EBC-D0EB483753DA}"/>
                </a:ext>
              </a:extLst>
            </p:cNvPr>
            <p:cNvSpPr txBox="1"/>
            <p:nvPr/>
          </p:nvSpPr>
          <p:spPr>
            <a:xfrm>
              <a:off x="6666010" y="655230"/>
              <a:ext cx="5158560" cy="338554"/>
            </a:xfrm>
            <a:prstGeom prst="rect">
              <a:avLst/>
            </a:prstGeom>
            <a:noFill/>
          </p:spPr>
          <p:txBody>
            <a:bodyPr wrap="square" lIns="91440" tIns="45720" rIns="91440" bIns="45720" rtlCol="0" anchor="t">
              <a:spAutoFit/>
            </a:bodyPr>
            <a:lstStyle/>
            <a:p>
              <a:r>
                <a:rPr lang="es-ES" sz="1600" b="1" dirty="0">
                  <a:latin typeface="Nunito"/>
                  <a:ea typeface="Calibri"/>
                  <a:cs typeface="Calibri"/>
                </a:rPr>
                <a:t>Alcance del Proyecto.</a:t>
              </a:r>
              <a:endParaRPr lang="es-ES" sz="1600" dirty="0">
                <a:ea typeface="Calibri"/>
                <a:cs typeface="Calibri"/>
              </a:endParaRPr>
            </a:p>
          </p:txBody>
        </p:sp>
        <p:grpSp>
          <p:nvGrpSpPr>
            <p:cNvPr id="24" name="Grupo 23">
              <a:extLst>
                <a:ext uri="{FF2B5EF4-FFF2-40B4-BE49-F238E27FC236}">
                  <a16:creationId xmlns:a16="http://schemas.microsoft.com/office/drawing/2014/main" id="{722D9590-ED2F-04DE-6BE3-CDE695EB73CE}"/>
                </a:ext>
              </a:extLst>
            </p:cNvPr>
            <p:cNvGrpSpPr/>
            <p:nvPr/>
          </p:nvGrpSpPr>
          <p:grpSpPr>
            <a:xfrm>
              <a:off x="6338665" y="615989"/>
              <a:ext cx="6439931" cy="360000"/>
              <a:chOff x="5039428" y="2292294"/>
              <a:chExt cx="6439931" cy="360000"/>
            </a:xfrm>
          </p:grpSpPr>
          <p:sp>
            <p:nvSpPr>
              <p:cNvPr id="34" name="Elipse 33">
                <a:extLst>
                  <a:ext uri="{FF2B5EF4-FFF2-40B4-BE49-F238E27FC236}">
                    <a16:creationId xmlns:a16="http://schemas.microsoft.com/office/drawing/2014/main" id="{0CD5501E-A3EB-7191-9C6D-9E08E67EC3AF}"/>
                  </a:ext>
                </a:extLst>
              </p:cNvPr>
              <p:cNvSpPr/>
              <p:nvPr/>
            </p:nvSpPr>
            <p:spPr>
              <a:xfrm>
                <a:off x="5039428" y="2292294"/>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Nunito" pitchFamily="2" charset="0"/>
                  </a:rPr>
                  <a:t>01</a:t>
                </a:r>
                <a:endParaRPr kumimoji="0" lang="es-CO" sz="1400" b="1" i="0" u="none" strike="noStrike" kern="1200" cap="none" spc="0" normalizeH="0" baseline="0" noProof="0" dirty="0">
                  <a:ln>
                    <a:noFill/>
                  </a:ln>
                  <a:solidFill>
                    <a:prstClr val="white"/>
                  </a:solidFill>
                  <a:effectLst/>
                  <a:uLnTx/>
                  <a:uFillTx/>
                  <a:latin typeface="Nunito" pitchFamily="2" charset="0"/>
                </a:endParaRPr>
              </a:p>
            </p:txBody>
          </p:sp>
          <p:cxnSp>
            <p:nvCxnSpPr>
              <p:cNvPr id="35" name="Conector recto 34">
                <a:extLst>
                  <a:ext uri="{FF2B5EF4-FFF2-40B4-BE49-F238E27FC236}">
                    <a16:creationId xmlns:a16="http://schemas.microsoft.com/office/drawing/2014/main" id="{44829F78-8D9E-56D3-C573-F6A6C489F6AD}"/>
                  </a:ext>
                </a:extLst>
              </p:cNvPr>
              <p:cNvCxnSpPr>
                <a:cxnSpLocks/>
              </p:cNvCxnSpPr>
              <p:nvPr/>
            </p:nvCxnSpPr>
            <p:spPr>
              <a:xfrm>
                <a:off x="5294965" y="2618200"/>
                <a:ext cx="6184394"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grpSp>
      <p:grpSp>
        <p:nvGrpSpPr>
          <p:cNvPr id="45" name="Grupo 44">
            <a:extLst>
              <a:ext uri="{FF2B5EF4-FFF2-40B4-BE49-F238E27FC236}">
                <a16:creationId xmlns:a16="http://schemas.microsoft.com/office/drawing/2014/main" id="{2176CDC0-8F97-6B64-B653-6F27DAFF79F0}"/>
              </a:ext>
            </a:extLst>
          </p:cNvPr>
          <p:cNvGrpSpPr/>
          <p:nvPr/>
        </p:nvGrpSpPr>
        <p:grpSpPr>
          <a:xfrm>
            <a:off x="5752069" y="1803773"/>
            <a:ext cx="6439931" cy="360000"/>
            <a:chOff x="5039428" y="2292294"/>
            <a:chExt cx="6439931" cy="360000"/>
          </a:xfrm>
        </p:grpSpPr>
        <p:grpSp>
          <p:nvGrpSpPr>
            <p:cNvPr id="51" name="Grupo 50">
              <a:extLst>
                <a:ext uri="{FF2B5EF4-FFF2-40B4-BE49-F238E27FC236}">
                  <a16:creationId xmlns:a16="http://schemas.microsoft.com/office/drawing/2014/main" id="{DBAC0A21-3277-50CD-279A-E696174ECE9A}"/>
                </a:ext>
              </a:extLst>
            </p:cNvPr>
            <p:cNvGrpSpPr/>
            <p:nvPr/>
          </p:nvGrpSpPr>
          <p:grpSpPr>
            <a:xfrm>
              <a:off x="5039428" y="2292294"/>
              <a:ext cx="6439931" cy="360000"/>
              <a:chOff x="5039428" y="2292294"/>
              <a:chExt cx="6439931" cy="360000"/>
            </a:xfrm>
          </p:grpSpPr>
          <p:sp>
            <p:nvSpPr>
              <p:cNvPr id="53" name="Elipse 52">
                <a:extLst>
                  <a:ext uri="{FF2B5EF4-FFF2-40B4-BE49-F238E27FC236}">
                    <a16:creationId xmlns:a16="http://schemas.microsoft.com/office/drawing/2014/main" id="{3C23AE6E-2FCD-A055-C756-B13E0516D02B}"/>
                  </a:ext>
                </a:extLst>
              </p:cNvPr>
              <p:cNvSpPr/>
              <p:nvPr/>
            </p:nvSpPr>
            <p:spPr>
              <a:xfrm>
                <a:off x="5039428" y="2292294"/>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a:solidFill>
                      <a:prstClr val="white"/>
                    </a:solidFill>
                    <a:latin typeface="Nunito" pitchFamily="2" charset="0"/>
                  </a:rPr>
                  <a:t>02</a:t>
                </a:r>
                <a:endParaRPr kumimoji="0" lang="es-CO" sz="1400" b="1" i="0" u="none" strike="noStrike" kern="1200" cap="none" spc="0" normalizeH="0" baseline="0" noProof="0" dirty="0">
                  <a:ln>
                    <a:noFill/>
                  </a:ln>
                  <a:solidFill>
                    <a:prstClr val="white"/>
                  </a:solidFill>
                  <a:effectLst/>
                  <a:uLnTx/>
                  <a:uFillTx/>
                  <a:latin typeface="Nunito" pitchFamily="2" charset="0"/>
                </a:endParaRPr>
              </a:p>
            </p:txBody>
          </p:sp>
          <p:cxnSp>
            <p:nvCxnSpPr>
              <p:cNvPr id="54" name="Conector recto 53">
                <a:extLst>
                  <a:ext uri="{FF2B5EF4-FFF2-40B4-BE49-F238E27FC236}">
                    <a16:creationId xmlns:a16="http://schemas.microsoft.com/office/drawing/2014/main" id="{926342F2-A55C-94C6-E35F-A340BCCFF27E}"/>
                  </a:ext>
                </a:extLst>
              </p:cNvPr>
              <p:cNvCxnSpPr>
                <a:cxnSpLocks/>
              </p:cNvCxnSpPr>
              <p:nvPr/>
            </p:nvCxnSpPr>
            <p:spPr>
              <a:xfrm>
                <a:off x="5294965" y="2618200"/>
                <a:ext cx="6184394"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52" name="CuadroTexto 51">
              <a:extLst>
                <a:ext uri="{FF2B5EF4-FFF2-40B4-BE49-F238E27FC236}">
                  <a16:creationId xmlns:a16="http://schemas.microsoft.com/office/drawing/2014/main" id="{C13B8303-EA89-ABDD-8CAD-A1BE7E04E69C}"/>
                </a:ext>
              </a:extLst>
            </p:cNvPr>
            <p:cNvSpPr txBox="1"/>
            <p:nvPr/>
          </p:nvSpPr>
          <p:spPr>
            <a:xfrm>
              <a:off x="5366773" y="2295345"/>
              <a:ext cx="5257766" cy="338554"/>
            </a:xfrm>
            <a:prstGeom prst="rect">
              <a:avLst/>
            </a:prstGeom>
            <a:noFill/>
          </p:spPr>
          <p:txBody>
            <a:bodyPr wrap="square" lIns="91440" tIns="45720" rIns="91440" bIns="45720" rtlCol="0" anchor="t">
              <a:spAutoFit/>
            </a:bodyPr>
            <a:lstStyle/>
            <a:p>
              <a:r>
                <a:rPr lang="es-ES" sz="1600" b="1" dirty="0">
                  <a:latin typeface="Nunito"/>
                </a:rPr>
                <a:t>Descripción de las condiciones actuales a intervenir.</a:t>
              </a:r>
            </a:p>
          </p:txBody>
        </p:sp>
      </p:grpSp>
      <p:grpSp>
        <p:nvGrpSpPr>
          <p:cNvPr id="55" name="Grupo 54">
            <a:extLst>
              <a:ext uri="{FF2B5EF4-FFF2-40B4-BE49-F238E27FC236}">
                <a16:creationId xmlns:a16="http://schemas.microsoft.com/office/drawing/2014/main" id="{A2E3B6C6-6B74-182D-0F71-AD69F85BC072}"/>
              </a:ext>
            </a:extLst>
          </p:cNvPr>
          <p:cNvGrpSpPr/>
          <p:nvPr/>
        </p:nvGrpSpPr>
        <p:grpSpPr>
          <a:xfrm>
            <a:off x="5752069" y="2199649"/>
            <a:ext cx="6439932" cy="889941"/>
            <a:chOff x="5039428" y="2314799"/>
            <a:chExt cx="5640519" cy="889941"/>
          </a:xfrm>
        </p:grpSpPr>
        <p:grpSp>
          <p:nvGrpSpPr>
            <p:cNvPr id="74" name="Grupo 73">
              <a:extLst>
                <a:ext uri="{FF2B5EF4-FFF2-40B4-BE49-F238E27FC236}">
                  <a16:creationId xmlns:a16="http://schemas.microsoft.com/office/drawing/2014/main" id="{24B06291-7F83-A0D5-F32A-B0DEC32E1762}"/>
                </a:ext>
              </a:extLst>
            </p:cNvPr>
            <p:cNvGrpSpPr/>
            <p:nvPr/>
          </p:nvGrpSpPr>
          <p:grpSpPr>
            <a:xfrm>
              <a:off x="5039428" y="2844740"/>
              <a:ext cx="5640519" cy="360000"/>
              <a:chOff x="5039428" y="2844740"/>
              <a:chExt cx="5640519" cy="360000"/>
            </a:xfrm>
          </p:grpSpPr>
          <p:sp>
            <p:nvSpPr>
              <p:cNvPr id="76" name="Elipse 75">
                <a:extLst>
                  <a:ext uri="{FF2B5EF4-FFF2-40B4-BE49-F238E27FC236}">
                    <a16:creationId xmlns:a16="http://schemas.microsoft.com/office/drawing/2014/main" id="{97516653-44E4-ED47-4A5F-5D4871C510DE}"/>
                  </a:ext>
                </a:extLst>
              </p:cNvPr>
              <p:cNvSpPr/>
              <p:nvPr/>
            </p:nvSpPr>
            <p:spPr>
              <a:xfrm>
                <a:off x="5039428" y="2844740"/>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a:solidFill>
                      <a:prstClr val="white"/>
                    </a:solidFill>
                    <a:latin typeface="Nunito" pitchFamily="2" charset="0"/>
                  </a:rPr>
                  <a:t>03</a:t>
                </a:r>
                <a:endParaRPr kumimoji="0" lang="es-CO" sz="1400" b="1" i="0" u="none" strike="noStrike" kern="1200" cap="none" spc="0" normalizeH="0" baseline="0" noProof="0" dirty="0">
                  <a:ln>
                    <a:noFill/>
                  </a:ln>
                  <a:solidFill>
                    <a:prstClr val="white"/>
                  </a:solidFill>
                  <a:effectLst/>
                  <a:uLnTx/>
                  <a:uFillTx/>
                  <a:latin typeface="Nunito" pitchFamily="2" charset="0"/>
                </a:endParaRPr>
              </a:p>
            </p:txBody>
          </p:sp>
          <p:cxnSp>
            <p:nvCxnSpPr>
              <p:cNvPr id="77" name="Conector recto 76">
                <a:extLst>
                  <a:ext uri="{FF2B5EF4-FFF2-40B4-BE49-F238E27FC236}">
                    <a16:creationId xmlns:a16="http://schemas.microsoft.com/office/drawing/2014/main" id="{59CA1849-D006-69CD-E8FD-0456DBE50D01}"/>
                  </a:ext>
                </a:extLst>
              </p:cNvPr>
              <p:cNvCxnSpPr>
                <a:cxnSpLocks/>
              </p:cNvCxnSpPr>
              <p:nvPr/>
            </p:nvCxnSpPr>
            <p:spPr>
              <a:xfrm>
                <a:off x="5294965" y="3160126"/>
                <a:ext cx="5384982"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75" name="CuadroTexto 74">
              <a:extLst>
                <a:ext uri="{FF2B5EF4-FFF2-40B4-BE49-F238E27FC236}">
                  <a16:creationId xmlns:a16="http://schemas.microsoft.com/office/drawing/2014/main" id="{81CAB07C-1C53-E8CE-D806-986A3E6723FE}"/>
                </a:ext>
              </a:extLst>
            </p:cNvPr>
            <p:cNvSpPr txBox="1"/>
            <p:nvPr/>
          </p:nvSpPr>
          <p:spPr>
            <a:xfrm>
              <a:off x="5366773" y="2314799"/>
              <a:ext cx="5257766" cy="830997"/>
            </a:xfrm>
            <a:prstGeom prst="rect">
              <a:avLst/>
            </a:prstGeom>
            <a:noFill/>
          </p:spPr>
          <p:txBody>
            <a:bodyPr wrap="square" lIns="91440" tIns="45720" rIns="91440" bIns="45720" rtlCol="0" anchor="t">
              <a:spAutoFit/>
            </a:bodyPr>
            <a:lstStyle/>
            <a:p>
              <a:pPr algn="just"/>
              <a:r>
                <a:rPr lang="es-ES" sz="1600" b="1" dirty="0">
                  <a:latin typeface="Nunito"/>
                </a:rPr>
                <a:t>Alcance y actividades a vigilar por parte del Interventor Componente 1: Estudios, diseños e ingeniería de detalle, incluyendo trámites, permisos y licencias de construcción.</a:t>
              </a:r>
              <a:endParaRPr lang="es-ES" sz="1600" dirty="0"/>
            </a:p>
          </p:txBody>
        </p:sp>
      </p:grpSp>
      <p:grpSp>
        <p:nvGrpSpPr>
          <p:cNvPr id="78" name="Grupo 77">
            <a:extLst>
              <a:ext uri="{FF2B5EF4-FFF2-40B4-BE49-F238E27FC236}">
                <a16:creationId xmlns:a16="http://schemas.microsoft.com/office/drawing/2014/main" id="{9D2022E6-DD7A-E112-30CB-3E330214D45C}"/>
              </a:ext>
            </a:extLst>
          </p:cNvPr>
          <p:cNvGrpSpPr/>
          <p:nvPr/>
        </p:nvGrpSpPr>
        <p:grpSpPr>
          <a:xfrm>
            <a:off x="5752069" y="3019649"/>
            <a:ext cx="6511738" cy="584775"/>
            <a:chOff x="5039428" y="2077738"/>
            <a:chExt cx="6511738" cy="584775"/>
          </a:xfrm>
        </p:grpSpPr>
        <p:grpSp>
          <p:nvGrpSpPr>
            <p:cNvPr id="89" name="Grupo 88">
              <a:extLst>
                <a:ext uri="{FF2B5EF4-FFF2-40B4-BE49-F238E27FC236}">
                  <a16:creationId xmlns:a16="http://schemas.microsoft.com/office/drawing/2014/main" id="{9A69C87E-219D-95F0-A320-C18476A90FCE}"/>
                </a:ext>
              </a:extLst>
            </p:cNvPr>
            <p:cNvGrpSpPr/>
            <p:nvPr/>
          </p:nvGrpSpPr>
          <p:grpSpPr>
            <a:xfrm>
              <a:off x="5039428" y="2292294"/>
              <a:ext cx="6439931" cy="360000"/>
              <a:chOff x="5039428" y="2292294"/>
              <a:chExt cx="6439931" cy="360000"/>
            </a:xfrm>
          </p:grpSpPr>
          <p:sp>
            <p:nvSpPr>
              <p:cNvPr id="91" name="Elipse 90">
                <a:extLst>
                  <a:ext uri="{FF2B5EF4-FFF2-40B4-BE49-F238E27FC236}">
                    <a16:creationId xmlns:a16="http://schemas.microsoft.com/office/drawing/2014/main" id="{3323393D-995B-6E44-0C04-949182B48163}"/>
                  </a:ext>
                </a:extLst>
              </p:cNvPr>
              <p:cNvSpPr/>
              <p:nvPr/>
            </p:nvSpPr>
            <p:spPr>
              <a:xfrm>
                <a:off x="5039428" y="2292294"/>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a:solidFill>
                      <a:prstClr val="white"/>
                    </a:solidFill>
                    <a:latin typeface="Nunito" pitchFamily="2" charset="0"/>
                  </a:rPr>
                  <a:t>04</a:t>
                </a:r>
                <a:endParaRPr kumimoji="0" lang="es-CO" sz="1400" b="1" i="0" u="none" strike="noStrike" kern="1200" cap="none" spc="0" normalizeH="0" baseline="0" noProof="0" dirty="0">
                  <a:ln>
                    <a:noFill/>
                  </a:ln>
                  <a:solidFill>
                    <a:prstClr val="white"/>
                  </a:solidFill>
                  <a:effectLst/>
                  <a:uLnTx/>
                  <a:uFillTx/>
                  <a:latin typeface="Nunito" pitchFamily="2" charset="0"/>
                </a:endParaRPr>
              </a:p>
            </p:txBody>
          </p:sp>
          <p:cxnSp>
            <p:nvCxnSpPr>
              <p:cNvPr id="92" name="Conector recto 91">
                <a:extLst>
                  <a:ext uri="{FF2B5EF4-FFF2-40B4-BE49-F238E27FC236}">
                    <a16:creationId xmlns:a16="http://schemas.microsoft.com/office/drawing/2014/main" id="{D03A64D9-6814-ED70-8AC3-E108E939CE38}"/>
                  </a:ext>
                </a:extLst>
              </p:cNvPr>
              <p:cNvCxnSpPr>
                <a:cxnSpLocks/>
              </p:cNvCxnSpPr>
              <p:nvPr/>
            </p:nvCxnSpPr>
            <p:spPr>
              <a:xfrm>
                <a:off x="5294965" y="2618200"/>
                <a:ext cx="6184394"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90" name="CuadroTexto 89">
              <a:extLst>
                <a:ext uri="{FF2B5EF4-FFF2-40B4-BE49-F238E27FC236}">
                  <a16:creationId xmlns:a16="http://schemas.microsoft.com/office/drawing/2014/main" id="{E06FC0BF-D62F-C4A1-9390-AEAC9CCF7AF1}"/>
                </a:ext>
              </a:extLst>
            </p:cNvPr>
            <p:cNvSpPr txBox="1"/>
            <p:nvPr/>
          </p:nvSpPr>
          <p:spPr>
            <a:xfrm>
              <a:off x="5366772" y="2077738"/>
              <a:ext cx="6184394" cy="584775"/>
            </a:xfrm>
            <a:prstGeom prst="rect">
              <a:avLst/>
            </a:prstGeom>
            <a:noFill/>
          </p:spPr>
          <p:txBody>
            <a:bodyPr wrap="square" lIns="91440" tIns="45720" rIns="91440" bIns="45720" rtlCol="0" anchor="t">
              <a:spAutoFit/>
            </a:bodyPr>
            <a:lstStyle/>
            <a:p>
              <a:r>
                <a:rPr lang="es-ES" sz="1600" b="1" dirty="0">
                  <a:latin typeface="Nunito"/>
                </a:rPr>
                <a:t>Alcance y actividades a vigilar por parte del Interventor Componente 2: Construcción.</a:t>
              </a:r>
              <a:endParaRPr lang="es-ES" sz="1600" dirty="0"/>
            </a:p>
          </p:txBody>
        </p:sp>
      </p:grpSp>
      <p:grpSp>
        <p:nvGrpSpPr>
          <p:cNvPr id="103" name="Grupo 102">
            <a:extLst>
              <a:ext uri="{FF2B5EF4-FFF2-40B4-BE49-F238E27FC236}">
                <a16:creationId xmlns:a16="http://schemas.microsoft.com/office/drawing/2014/main" id="{28D05EBF-BEB3-AF35-34AF-CC6A5496A784}"/>
              </a:ext>
            </a:extLst>
          </p:cNvPr>
          <p:cNvGrpSpPr/>
          <p:nvPr/>
        </p:nvGrpSpPr>
        <p:grpSpPr>
          <a:xfrm>
            <a:off x="5752069" y="3706400"/>
            <a:ext cx="6439931" cy="366002"/>
            <a:chOff x="5039428" y="2286292"/>
            <a:chExt cx="6439931" cy="366002"/>
          </a:xfrm>
        </p:grpSpPr>
        <p:grpSp>
          <p:nvGrpSpPr>
            <p:cNvPr id="104" name="Grupo 103">
              <a:extLst>
                <a:ext uri="{FF2B5EF4-FFF2-40B4-BE49-F238E27FC236}">
                  <a16:creationId xmlns:a16="http://schemas.microsoft.com/office/drawing/2014/main" id="{B6F68CB6-3E06-7BAF-AAC6-1CAFC146EA17}"/>
                </a:ext>
              </a:extLst>
            </p:cNvPr>
            <p:cNvGrpSpPr/>
            <p:nvPr/>
          </p:nvGrpSpPr>
          <p:grpSpPr>
            <a:xfrm>
              <a:off x="5039428" y="2292294"/>
              <a:ext cx="6439931" cy="360000"/>
              <a:chOff x="5039428" y="2292294"/>
              <a:chExt cx="6439931" cy="360000"/>
            </a:xfrm>
          </p:grpSpPr>
          <p:sp>
            <p:nvSpPr>
              <p:cNvPr id="106" name="Elipse 105">
                <a:extLst>
                  <a:ext uri="{FF2B5EF4-FFF2-40B4-BE49-F238E27FC236}">
                    <a16:creationId xmlns:a16="http://schemas.microsoft.com/office/drawing/2014/main" id="{BE5BC283-EAEE-A14E-163C-C1EE7B42884B}"/>
                  </a:ext>
                </a:extLst>
              </p:cNvPr>
              <p:cNvSpPr/>
              <p:nvPr/>
            </p:nvSpPr>
            <p:spPr>
              <a:xfrm>
                <a:off x="5039428" y="2292294"/>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a:solidFill>
                      <a:prstClr val="white"/>
                    </a:solidFill>
                    <a:latin typeface="Nunito" pitchFamily="2" charset="0"/>
                  </a:rPr>
                  <a:t>05</a:t>
                </a:r>
                <a:endParaRPr kumimoji="0" lang="es-CO" sz="1400" b="1" i="0" u="none" strike="noStrike" kern="1200" cap="none" spc="0" normalizeH="0" baseline="0" noProof="0" dirty="0">
                  <a:ln>
                    <a:noFill/>
                  </a:ln>
                  <a:solidFill>
                    <a:prstClr val="white"/>
                  </a:solidFill>
                  <a:effectLst/>
                  <a:uLnTx/>
                  <a:uFillTx/>
                  <a:latin typeface="Nunito" pitchFamily="2" charset="0"/>
                </a:endParaRPr>
              </a:p>
            </p:txBody>
          </p:sp>
          <p:cxnSp>
            <p:nvCxnSpPr>
              <p:cNvPr id="107" name="Conector recto 106">
                <a:extLst>
                  <a:ext uri="{FF2B5EF4-FFF2-40B4-BE49-F238E27FC236}">
                    <a16:creationId xmlns:a16="http://schemas.microsoft.com/office/drawing/2014/main" id="{FE7B5C16-736B-0727-6372-81DEFB1B270B}"/>
                  </a:ext>
                </a:extLst>
              </p:cNvPr>
              <p:cNvCxnSpPr>
                <a:cxnSpLocks/>
              </p:cNvCxnSpPr>
              <p:nvPr/>
            </p:nvCxnSpPr>
            <p:spPr>
              <a:xfrm>
                <a:off x="5294965" y="2618200"/>
                <a:ext cx="6184394"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05" name="CuadroTexto 104">
              <a:extLst>
                <a:ext uri="{FF2B5EF4-FFF2-40B4-BE49-F238E27FC236}">
                  <a16:creationId xmlns:a16="http://schemas.microsoft.com/office/drawing/2014/main" id="{66FF60D4-C7A3-850A-0896-6462FF61B915}"/>
                </a:ext>
              </a:extLst>
            </p:cNvPr>
            <p:cNvSpPr txBox="1"/>
            <p:nvPr/>
          </p:nvSpPr>
          <p:spPr>
            <a:xfrm>
              <a:off x="5366773" y="2286292"/>
              <a:ext cx="4935678" cy="338554"/>
            </a:xfrm>
            <a:prstGeom prst="rect">
              <a:avLst/>
            </a:prstGeom>
            <a:noFill/>
          </p:spPr>
          <p:txBody>
            <a:bodyPr wrap="square" lIns="91440" tIns="45720" rIns="91440" bIns="45720" rtlCol="0" anchor="t">
              <a:spAutoFit/>
            </a:bodyPr>
            <a:lstStyle/>
            <a:p>
              <a:r>
                <a:rPr lang="es-ES" sz="1600" b="1" dirty="0">
                  <a:latin typeface="Nunito"/>
                </a:rPr>
                <a:t>Condiciones para el desarrollo de la interventoría.</a:t>
              </a:r>
            </a:p>
          </p:txBody>
        </p:sp>
      </p:grpSp>
      <p:grpSp>
        <p:nvGrpSpPr>
          <p:cNvPr id="108" name="Grupo 107">
            <a:extLst>
              <a:ext uri="{FF2B5EF4-FFF2-40B4-BE49-F238E27FC236}">
                <a16:creationId xmlns:a16="http://schemas.microsoft.com/office/drawing/2014/main" id="{84ADB228-80ED-0BDA-089A-7E4C35C589B9}"/>
              </a:ext>
            </a:extLst>
          </p:cNvPr>
          <p:cNvGrpSpPr/>
          <p:nvPr/>
        </p:nvGrpSpPr>
        <p:grpSpPr>
          <a:xfrm>
            <a:off x="5752069" y="4184425"/>
            <a:ext cx="6439931" cy="360000"/>
            <a:chOff x="5039428" y="2292294"/>
            <a:chExt cx="6439931" cy="360000"/>
          </a:xfrm>
        </p:grpSpPr>
        <p:grpSp>
          <p:nvGrpSpPr>
            <p:cNvPr id="109" name="Grupo 108">
              <a:extLst>
                <a:ext uri="{FF2B5EF4-FFF2-40B4-BE49-F238E27FC236}">
                  <a16:creationId xmlns:a16="http://schemas.microsoft.com/office/drawing/2014/main" id="{18214DE4-5EB9-5022-3CC7-72B2380D819C}"/>
                </a:ext>
              </a:extLst>
            </p:cNvPr>
            <p:cNvGrpSpPr/>
            <p:nvPr/>
          </p:nvGrpSpPr>
          <p:grpSpPr>
            <a:xfrm>
              <a:off x="5039428" y="2292294"/>
              <a:ext cx="6439931" cy="360000"/>
              <a:chOff x="5039428" y="2292294"/>
              <a:chExt cx="6439931" cy="360000"/>
            </a:xfrm>
          </p:grpSpPr>
          <p:sp>
            <p:nvSpPr>
              <p:cNvPr id="111" name="Elipse 110">
                <a:extLst>
                  <a:ext uri="{FF2B5EF4-FFF2-40B4-BE49-F238E27FC236}">
                    <a16:creationId xmlns:a16="http://schemas.microsoft.com/office/drawing/2014/main" id="{BCC38739-B64C-7E67-9373-00D0904C90A5}"/>
                  </a:ext>
                </a:extLst>
              </p:cNvPr>
              <p:cNvSpPr/>
              <p:nvPr/>
            </p:nvSpPr>
            <p:spPr>
              <a:xfrm>
                <a:off x="5039428" y="2292294"/>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a:solidFill>
                      <a:prstClr val="white"/>
                    </a:solidFill>
                    <a:latin typeface="Nunito" pitchFamily="2" charset="0"/>
                  </a:rPr>
                  <a:t>06</a:t>
                </a:r>
                <a:endParaRPr kumimoji="0" lang="es-CO" sz="1400" b="1" i="0" u="none" strike="noStrike" kern="1200" cap="none" spc="0" normalizeH="0" baseline="0" noProof="0" dirty="0">
                  <a:ln>
                    <a:noFill/>
                  </a:ln>
                  <a:solidFill>
                    <a:prstClr val="white"/>
                  </a:solidFill>
                  <a:effectLst/>
                  <a:uLnTx/>
                  <a:uFillTx/>
                  <a:latin typeface="Nunito" pitchFamily="2" charset="0"/>
                </a:endParaRPr>
              </a:p>
            </p:txBody>
          </p:sp>
          <p:cxnSp>
            <p:nvCxnSpPr>
              <p:cNvPr id="112" name="Conector recto 111">
                <a:extLst>
                  <a:ext uri="{FF2B5EF4-FFF2-40B4-BE49-F238E27FC236}">
                    <a16:creationId xmlns:a16="http://schemas.microsoft.com/office/drawing/2014/main" id="{FB7D9F19-9CB5-D411-BEA7-6E7A43D68C43}"/>
                  </a:ext>
                </a:extLst>
              </p:cNvPr>
              <p:cNvCxnSpPr>
                <a:cxnSpLocks/>
              </p:cNvCxnSpPr>
              <p:nvPr/>
            </p:nvCxnSpPr>
            <p:spPr>
              <a:xfrm>
                <a:off x="5294965" y="2618200"/>
                <a:ext cx="6184394"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10" name="CuadroTexto 109">
              <a:extLst>
                <a:ext uri="{FF2B5EF4-FFF2-40B4-BE49-F238E27FC236}">
                  <a16:creationId xmlns:a16="http://schemas.microsoft.com/office/drawing/2014/main" id="{8594C5DB-0C21-A741-D7FC-6D6A9113A005}"/>
                </a:ext>
              </a:extLst>
            </p:cNvPr>
            <p:cNvSpPr txBox="1"/>
            <p:nvPr/>
          </p:nvSpPr>
          <p:spPr>
            <a:xfrm>
              <a:off x="5366773" y="2292294"/>
              <a:ext cx="4935678" cy="338554"/>
            </a:xfrm>
            <a:prstGeom prst="rect">
              <a:avLst/>
            </a:prstGeom>
            <a:noFill/>
          </p:spPr>
          <p:txBody>
            <a:bodyPr wrap="square" lIns="91440" tIns="45720" rIns="91440" bIns="45720" rtlCol="0" anchor="t">
              <a:spAutoFit/>
            </a:bodyPr>
            <a:lstStyle/>
            <a:p>
              <a:r>
                <a:rPr lang="es-ES" sz="1600" b="1" dirty="0">
                  <a:latin typeface="Nunito"/>
                </a:rPr>
                <a:t>Plazo de ejecución y Forma de Pago.</a:t>
              </a:r>
            </a:p>
          </p:txBody>
        </p:sp>
      </p:grpSp>
      <p:grpSp>
        <p:nvGrpSpPr>
          <p:cNvPr id="113" name="Grupo 112">
            <a:extLst>
              <a:ext uri="{FF2B5EF4-FFF2-40B4-BE49-F238E27FC236}">
                <a16:creationId xmlns:a16="http://schemas.microsoft.com/office/drawing/2014/main" id="{D33FF394-E787-3A60-DA26-01F048CD980C}"/>
              </a:ext>
            </a:extLst>
          </p:cNvPr>
          <p:cNvGrpSpPr/>
          <p:nvPr/>
        </p:nvGrpSpPr>
        <p:grpSpPr>
          <a:xfrm>
            <a:off x="5752069" y="4656448"/>
            <a:ext cx="6439931" cy="383370"/>
            <a:chOff x="5039428" y="2268924"/>
            <a:chExt cx="6439931" cy="383370"/>
          </a:xfrm>
        </p:grpSpPr>
        <p:grpSp>
          <p:nvGrpSpPr>
            <p:cNvPr id="114" name="Grupo 113">
              <a:extLst>
                <a:ext uri="{FF2B5EF4-FFF2-40B4-BE49-F238E27FC236}">
                  <a16:creationId xmlns:a16="http://schemas.microsoft.com/office/drawing/2014/main" id="{69A6D731-4375-9928-A005-DA282790E659}"/>
                </a:ext>
              </a:extLst>
            </p:cNvPr>
            <p:cNvGrpSpPr/>
            <p:nvPr/>
          </p:nvGrpSpPr>
          <p:grpSpPr>
            <a:xfrm>
              <a:off x="5039428" y="2292294"/>
              <a:ext cx="6439931" cy="360000"/>
              <a:chOff x="5039428" y="2292294"/>
              <a:chExt cx="6439931" cy="360000"/>
            </a:xfrm>
          </p:grpSpPr>
          <p:sp>
            <p:nvSpPr>
              <p:cNvPr id="116" name="Elipse 115">
                <a:extLst>
                  <a:ext uri="{FF2B5EF4-FFF2-40B4-BE49-F238E27FC236}">
                    <a16:creationId xmlns:a16="http://schemas.microsoft.com/office/drawing/2014/main" id="{9C4AA094-EE85-80D7-E6E7-6C8F441CDC65}"/>
                  </a:ext>
                </a:extLst>
              </p:cNvPr>
              <p:cNvSpPr/>
              <p:nvPr/>
            </p:nvSpPr>
            <p:spPr>
              <a:xfrm>
                <a:off x="5039428" y="2292294"/>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a:solidFill>
                      <a:prstClr val="white"/>
                    </a:solidFill>
                    <a:latin typeface="Nunito" pitchFamily="2" charset="0"/>
                  </a:rPr>
                  <a:t>07</a:t>
                </a:r>
                <a:endParaRPr kumimoji="0" lang="es-CO" sz="1400" b="1" i="0" u="none" strike="noStrike" kern="1200" cap="none" spc="0" normalizeH="0" baseline="0" noProof="0" dirty="0">
                  <a:ln>
                    <a:noFill/>
                  </a:ln>
                  <a:solidFill>
                    <a:prstClr val="white"/>
                  </a:solidFill>
                  <a:effectLst/>
                  <a:uLnTx/>
                  <a:uFillTx/>
                  <a:latin typeface="Nunito" pitchFamily="2" charset="0"/>
                </a:endParaRPr>
              </a:p>
            </p:txBody>
          </p:sp>
          <p:cxnSp>
            <p:nvCxnSpPr>
              <p:cNvPr id="117" name="Conector recto 116">
                <a:extLst>
                  <a:ext uri="{FF2B5EF4-FFF2-40B4-BE49-F238E27FC236}">
                    <a16:creationId xmlns:a16="http://schemas.microsoft.com/office/drawing/2014/main" id="{783C994D-7DA4-6641-5D07-060AC9EAA8EC}"/>
                  </a:ext>
                </a:extLst>
              </p:cNvPr>
              <p:cNvCxnSpPr>
                <a:cxnSpLocks/>
              </p:cNvCxnSpPr>
              <p:nvPr/>
            </p:nvCxnSpPr>
            <p:spPr>
              <a:xfrm>
                <a:off x="5294965" y="2618200"/>
                <a:ext cx="6184394"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15" name="CuadroTexto 114">
              <a:extLst>
                <a:ext uri="{FF2B5EF4-FFF2-40B4-BE49-F238E27FC236}">
                  <a16:creationId xmlns:a16="http://schemas.microsoft.com/office/drawing/2014/main" id="{E7D13AB2-EFF7-DFFA-4353-3180230F969E}"/>
                </a:ext>
              </a:extLst>
            </p:cNvPr>
            <p:cNvSpPr txBox="1"/>
            <p:nvPr/>
          </p:nvSpPr>
          <p:spPr>
            <a:xfrm>
              <a:off x="5366773" y="2268924"/>
              <a:ext cx="4935678" cy="338554"/>
            </a:xfrm>
            <a:prstGeom prst="rect">
              <a:avLst/>
            </a:prstGeom>
            <a:noFill/>
          </p:spPr>
          <p:txBody>
            <a:bodyPr wrap="square" lIns="91440" tIns="45720" rIns="91440" bIns="45720" rtlCol="0" anchor="t">
              <a:spAutoFit/>
            </a:bodyPr>
            <a:lstStyle/>
            <a:p>
              <a:r>
                <a:rPr lang="es-ES" sz="1600" b="1">
                  <a:latin typeface="Nunito"/>
                </a:rPr>
                <a:t>Documentos Técnicos Adicionales.</a:t>
              </a:r>
            </a:p>
          </p:txBody>
        </p:sp>
      </p:grpSp>
      <p:sp>
        <p:nvSpPr>
          <p:cNvPr id="136" name="CuadroTexto 135">
            <a:extLst>
              <a:ext uri="{FF2B5EF4-FFF2-40B4-BE49-F238E27FC236}">
                <a16:creationId xmlns:a16="http://schemas.microsoft.com/office/drawing/2014/main" id="{468F5AB0-6609-2A36-03D3-3FCF7EE89360}"/>
              </a:ext>
            </a:extLst>
          </p:cNvPr>
          <p:cNvSpPr txBox="1"/>
          <p:nvPr/>
        </p:nvSpPr>
        <p:spPr>
          <a:xfrm>
            <a:off x="5668345" y="6048927"/>
            <a:ext cx="2257393" cy="630942"/>
          </a:xfrm>
          <a:prstGeom prst="rect">
            <a:avLst/>
          </a:prstGeom>
          <a:noFill/>
        </p:spPr>
        <p:txBody>
          <a:bodyPr wrap="square" rtlCol="0">
            <a:spAutoFit/>
          </a:bodyPr>
          <a:lstStyle/>
          <a:p>
            <a:pPr algn="just"/>
            <a:r>
              <a:rPr lang="es-ES" sz="3500" b="1">
                <a:solidFill>
                  <a:schemeClr val="accent4"/>
                </a:solidFill>
                <a:latin typeface="Nunito"/>
              </a:rPr>
              <a:t>ÍNDICE </a:t>
            </a:r>
          </a:p>
        </p:txBody>
      </p:sp>
      <p:sp>
        <p:nvSpPr>
          <p:cNvPr id="3" name="Elipse 2">
            <a:extLst>
              <a:ext uri="{FF2B5EF4-FFF2-40B4-BE49-F238E27FC236}">
                <a16:creationId xmlns:a16="http://schemas.microsoft.com/office/drawing/2014/main" id="{7EB28214-C214-8C32-9575-BE0A61BCDDBE}"/>
              </a:ext>
            </a:extLst>
          </p:cNvPr>
          <p:cNvSpPr/>
          <p:nvPr/>
        </p:nvSpPr>
        <p:spPr>
          <a:xfrm>
            <a:off x="5747834" y="5175118"/>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Nunito" pitchFamily="2" charset="0"/>
              </a:rPr>
              <a:t>08</a:t>
            </a:r>
            <a:endParaRPr kumimoji="0" lang="es-CO" sz="1400" b="1" i="0" u="none" strike="noStrike" kern="1200" cap="none" spc="0" normalizeH="0" baseline="0" noProof="0" dirty="0">
              <a:ln>
                <a:noFill/>
              </a:ln>
              <a:solidFill>
                <a:prstClr val="white"/>
              </a:solidFill>
              <a:effectLst/>
              <a:uLnTx/>
              <a:uFillTx/>
              <a:latin typeface="Nunito" pitchFamily="2" charset="0"/>
            </a:endParaRPr>
          </a:p>
        </p:txBody>
      </p:sp>
      <p:cxnSp>
        <p:nvCxnSpPr>
          <p:cNvPr id="4" name="Conector recto 3">
            <a:extLst>
              <a:ext uri="{FF2B5EF4-FFF2-40B4-BE49-F238E27FC236}">
                <a16:creationId xmlns:a16="http://schemas.microsoft.com/office/drawing/2014/main" id="{1F57C904-90E0-DF98-0A73-E1920A2E265A}"/>
              </a:ext>
            </a:extLst>
          </p:cNvPr>
          <p:cNvCxnSpPr>
            <a:cxnSpLocks/>
          </p:cNvCxnSpPr>
          <p:nvPr/>
        </p:nvCxnSpPr>
        <p:spPr>
          <a:xfrm>
            <a:off x="6003371" y="5501024"/>
            <a:ext cx="6184394"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sp>
        <p:nvSpPr>
          <p:cNvPr id="5" name="CuadroTexto 4">
            <a:extLst>
              <a:ext uri="{FF2B5EF4-FFF2-40B4-BE49-F238E27FC236}">
                <a16:creationId xmlns:a16="http://schemas.microsoft.com/office/drawing/2014/main" id="{240D6426-BE7F-9837-F80C-96C348A0C115}"/>
              </a:ext>
            </a:extLst>
          </p:cNvPr>
          <p:cNvSpPr txBox="1"/>
          <p:nvPr/>
        </p:nvSpPr>
        <p:spPr>
          <a:xfrm>
            <a:off x="6075179" y="5151748"/>
            <a:ext cx="5694326" cy="338554"/>
          </a:xfrm>
          <a:prstGeom prst="rect">
            <a:avLst/>
          </a:prstGeom>
          <a:noFill/>
        </p:spPr>
        <p:txBody>
          <a:bodyPr wrap="square" lIns="91440" tIns="45720" rIns="91440" bIns="45720" rtlCol="0" anchor="t">
            <a:spAutoFit/>
          </a:bodyPr>
          <a:lstStyle/>
          <a:p>
            <a:r>
              <a:rPr lang="es-ES" sz="1600" b="1" dirty="0">
                <a:latin typeface="Nunito"/>
              </a:rPr>
              <a:t>Condiciones Proceso de Contratación de la Interventoría.</a:t>
            </a:r>
          </a:p>
        </p:txBody>
      </p:sp>
    </p:spTree>
    <p:extLst>
      <p:ext uri="{BB962C8B-B14F-4D97-AF65-F5344CB8AC3E}">
        <p14:creationId xmlns:p14="http://schemas.microsoft.com/office/powerpoint/2010/main" val="2680448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02AF6-FAE4-E9C3-EE45-696F513BB67B}"/>
            </a:ext>
          </a:extLst>
        </p:cNvPr>
        <p:cNvGrpSpPr/>
        <p:nvPr/>
      </p:nvGrpSpPr>
      <p:grpSpPr>
        <a:xfrm>
          <a:off x="0" y="0"/>
          <a:ext cx="0" cy="0"/>
          <a:chOff x="0" y="0"/>
          <a:chExt cx="0" cy="0"/>
        </a:xfrm>
      </p:grpSpPr>
      <p:sp>
        <p:nvSpPr>
          <p:cNvPr id="21" name="CuadroTexto 20">
            <a:extLst>
              <a:ext uri="{FF2B5EF4-FFF2-40B4-BE49-F238E27FC236}">
                <a16:creationId xmlns:a16="http://schemas.microsoft.com/office/drawing/2014/main" id="{9A0EEB18-5008-5841-9A19-D8049657C249}"/>
              </a:ext>
            </a:extLst>
          </p:cNvPr>
          <p:cNvSpPr txBox="1"/>
          <p:nvPr/>
        </p:nvSpPr>
        <p:spPr>
          <a:xfrm>
            <a:off x="963334" y="1026865"/>
            <a:ext cx="10584580" cy="338554"/>
          </a:xfrm>
          <a:prstGeom prst="rect">
            <a:avLst/>
          </a:prstGeom>
          <a:noFill/>
        </p:spPr>
        <p:txBody>
          <a:bodyPr wrap="square" lIns="91440" tIns="45720" rIns="91440" bIns="45720" rtlCol="0" anchor="t">
            <a:spAutoFit/>
          </a:bodyPr>
          <a:lstStyle/>
          <a:p>
            <a:pPr>
              <a:spcAft>
                <a:spcPts val="800"/>
              </a:spcAft>
            </a:pPr>
            <a:r>
              <a:rPr lang="es-CO" sz="1600" b="1" kern="1400" spc="-50">
                <a:latin typeface="Nunito" pitchFamily="2" charset="0"/>
                <a:cs typeface="Times New Roman" panose="02020603050405020304" pitchFamily="18" charset="0"/>
              </a:rPr>
              <a:t>INDICADORES DE CAPACIDAD FINANCIERA</a:t>
            </a:r>
          </a:p>
        </p:txBody>
      </p:sp>
      <p:sp>
        <p:nvSpPr>
          <p:cNvPr id="5" name="Rectángulo 5">
            <a:extLst>
              <a:ext uri="{FF2B5EF4-FFF2-40B4-BE49-F238E27FC236}">
                <a16:creationId xmlns:a16="http://schemas.microsoft.com/office/drawing/2014/main" id="{A9BC498F-EDC2-9CF3-A7AD-0294B37D4477}"/>
              </a:ext>
            </a:extLst>
          </p:cNvPr>
          <p:cNvSpPr/>
          <p:nvPr/>
        </p:nvSpPr>
        <p:spPr>
          <a:xfrm>
            <a:off x="213516" y="338554"/>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8.2. Requisitos mínimos de carácter Financiero.</a:t>
            </a:r>
          </a:p>
        </p:txBody>
      </p:sp>
      <p:sp>
        <p:nvSpPr>
          <p:cNvPr id="6" name="CuadroTexto 5">
            <a:extLst>
              <a:ext uri="{FF2B5EF4-FFF2-40B4-BE49-F238E27FC236}">
                <a16:creationId xmlns:a16="http://schemas.microsoft.com/office/drawing/2014/main" id="{E7BE8FD4-4EC1-F9DC-DF4F-A70A6E5D9DA4}"/>
              </a:ext>
            </a:extLst>
          </p:cNvPr>
          <p:cNvSpPr txBox="1"/>
          <p:nvPr/>
        </p:nvSpPr>
        <p:spPr>
          <a:xfrm>
            <a:off x="316667" y="677549"/>
            <a:ext cx="11231247" cy="338554"/>
          </a:xfrm>
          <a:prstGeom prst="rect">
            <a:avLst/>
          </a:prstGeom>
          <a:noFill/>
        </p:spPr>
        <p:txBody>
          <a:bodyPr wrap="square" lIns="91440" tIns="45720" rIns="91440" bIns="45720" rtlCol="0" anchor="t">
            <a:spAutoFit/>
          </a:bodyPr>
          <a:lstStyle/>
          <a:p>
            <a:r>
              <a:rPr lang="es-ES" sz="1600" b="1" dirty="0">
                <a:latin typeface="Nunito"/>
              </a:rPr>
              <a:t>8.2.1. </a:t>
            </a:r>
            <a:r>
              <a:rPr lang="es-ES" sz="1600" b="1" dirty="0"/>
              <a:t>Requisitos mínimos de carácter financiero y capacidad organizacional</a:t>
            </a:r>
            <a:endParaRPr lang="es-ES" sz="1600" b="1" dirty="0">
              <a:latin typeface="Nunito"/>
            </a:endParaRPr>
          </a:p>
        </p:txBody>
      </p:sp>
      <p:sp>
        <p:nvSpPr>
          <p:cNvPr id="9" name="Rectángulo 2">
            <a:extLst>
              <a:ext uri="{FF2B5EF4-FFF2-40B4-BE49-F238E27FC236}">
                <a16:creationId xmlns:a16="http://schemas.microsoft.com/office/drawing/2014/main" id="{0F32EEF6-1DC7-EC6A-0CEE-A26B4FB098E0}"/>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0B72C1BC-EEE3-F863-DC3F-89E9490EAED4}"/>
              </a:ext>
            </a:extLst>
          </p:cNvPr>
          <p:cNvSpPr/>
          <p:nvPr/>
        </p:nvSpPr>
        <p:spPr>
          <a:xfrm>
            <a:off x="-3" y="0"/>
            <a:ext cx="12321384"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8. Condiciones Proceso de Contratación.</a:t>
            </a:r>
          </a:p>
        </p:txBody>
      </p:sp>
      <p:graphicFrame>
        <p:nvGraphicFramePr>
          <p:cNvPr id="2" name="Tabla 1">
            <a:extLst>
              <a:ext uri="{FF2B5EF4-FFF2-40B4-BE49-F238E27FC236}">
                <a16:creationId xmlns:a16="http://schemas.microsoft.com/office/drawing/2014/main" id="{04136212-AD45-3148-065A-C1FD89BD8B5C}"/>
              </a:ext>
            </a:extLst>
          </p:cNvPr>
          <p:cNvGraphicFramePr>
            <a:graphicFrameLocks noGrp="1"/>
          </p:cNvGraphicFramePr>
          <p:nvPr>
            <p:extLst>
              <p:ext uri="{D42A27DB-BD31-4B8C-83A1-F6EECF244321}">
                <p14:modId xmlns:p14="http://schemas.microsoft.com/office/powerpoint/2010/main" val="649408635"/>
              </p:ext>
            </p:extLst>
          </p:nvPr>
        </p:nvGraphicFramePr>
        <p:xfrm>
          <a:off x="740333" y="1549312"/>
          <a:ext cx="10584582" cy="4269567"/>
        </p:xfrm>
        <a:graphic>
          <a:graphicData uri="http://schemas.openxmlformats.org/drawingml/2006/table">
            <a:tbl>
              <a:tblPr>
                <a:tableStyleId>{5940675A-B579-460E-94D1-54222C63F5DA}</a:tableStyleId>
              </a:tblPr>
              <a:tblGrid>
                <a:gridCol w="2759067">
                  <a:extLst>
                    <a:ext uri="{9D8B030D-6E8A-4147-A177-3AD203B41FA5}">
                      <a16:colId xmlns:a16="http://schemas.microsoft.com/office/drawing/2014/main" val="4004422869"/>
                    </a:ext>
                  </a:extLst>
                </a:gridCol>
                <a:gridCol w="2858554">
                  <a:extLst>
                    <a:ext uri="{9D8B030D-6E8A-4147-A177-3AD203B41FA5}">
                      <a16:colId xmlns:a16="http://schemas.microsoft.com/office/drawing/2014/main" val="1030344334"/>
                    </a:ext>
                  </a:extLst>
                </a:gridCol>
                <a:gridCol w="1545722">
                  <a:extLst>
                    <a:ext uri="{9D8B030D-6E8A-4147-A177-3AD203B41FA5}">
                      <a16:colId xmlns:a16="http://schemas.microsoft.com/office/drawing/2014/main" val="50626731"/>
                    </a:ext>
                  </a:extLst>
                </a:gridCol>
                <a:gridCol w="3421239">
                  <a:extLst>
                    <a:ext uri="{9D8B030D-6E8A-4147-A177-3AD203B41FA5}">
                      <a16:colId xmlns:a16="http://schemas.microsoft.com/office/drawing/2014/main" val="1272630379"/>
                    </a:ext>
                  </a:extLst>
                </a:gridCol>
              </a:tblGrid>
              <a:tr h="554623">
                <a:tc>
                  <a:txBody>
                    <a:bodyPr/>
                    <a:lstStyle/>
                    <a:p>
                      <a:pPr marL="180340" marR="222885" algn="ctr">
                        <a:lnSpc>
                          <a:spcPct val="115000"/>
                        </a:lnSpc>
                        <a:spcAft>
                          <a:spcPts val="1200"/>
                        </a:spcAft>
                        <a:buNone/>
                      </a:pPr>
                      <a:r>
                        <a:rPr lang="es-ES" sz="1400" b="1" kern="100">
                          <a:solidFill>
                            <a:schemeClr val="bg1"/>
                          </a:solidFill>
                          <a:effectLst/>
                        </a:rPr>
                        <a:t>INDICADOR</a:t>
                      </a:r>
                      <a:endParaRPr lang="es-CO" sz="1400" kern="100">
                        <a:solidFill>
                          <a:schemeClr val="bg1"/>
                        </a:solidFill>
                        <a:effectLst/>
                        <a:latin typeface="+mn-lt"/>
                        <a:ea typeface="Arial MT"/>
                        <a:cs typeface="Arial MT"/>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solidFill>
                  </a:tcPr>
                </a:tc>
                <a:tc>
                  <a:txBody>
                    <a:bodyPr/>
                    <a:lstStyle/>
                    <a:p>
                      <a:pPr marR="222885" algn="ctr">
                        <a:lnSpc>
                          <a:spcPct val="115000"/>
                        </a:lnSpc>
                        <a:spcAft>
                          <a:spcPts val="1200"/>
                        </a:spcAft>
                        <a:buNone/>
                      </a:pPr>
                      <a:r>
                        <a:rPr lang="es-ES" sz="1400" b="1" kern="100">
                          <a:solidFill>
                            <a:schemeClr val="bg1"/>
                          </a:solidFill>
                          <a:effectLst/>
                        </a:rPr>
                        <a:t>PARÁMETRO EXIGIDO</a:t>
                      </a:r>
                      <a:endParaRPr lang="es-CO" sz="1400">
                        <a:solidFill>
                          <a:schemeClr val="bg1"/>
                        </a:solidFill>
                        <a:latin typeface="+mn-lt"/>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solidFill>
                  </a:tcPr>
                </a:tc>
                <a:tc>
                  <a:txBody>
                    <a:bodyPr/>
                    <a:lstStyle/>
                    <a:p>
                      <a:pPr algn="ctr"/>
                      <a:r>
                        <a:rPr lang="es-ES" sz="1400" b="1" kern="100" dirty="0">
                          <a:solidFill>
                            <a:schemeClr val="bg1"/>
                          </a:solidFill>
                          <a:effectLst/>
                        </a:rPr>
                        <a:t>FÓRMULA POSTULANTE INDIVIDUAL</a:t>
                      </a:r>
                      <a:endParaRPr lang="es-CO" sz="1400" dirty="0">
                        <a:solidFill>
                          <a:schemeClr val="bg1"/>
                        </a:solidFill>
                        <a:latin typeface="+mn-lt"/>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solidFill>
                  </a:tcPr>
                </a:tc>
                <a:tc>
                  <a:txBody>
                    <a:bodyPr/>
                    <a:lstStyle/>
                    <a:p>
                      <a:pPr algn="ctr"/>
                      <a:r>
                        <a:rPr lang="es-ES" sz="1400" b="1" kern="100" dirty="0">
                          <a:solidFill>
                            <a:schemeClr val="bg1"/>
                          </a:solidFill>
                          <a:effectLst/>
                        </a:rPr>
                        <a:t>FÓRMULA POSTULANTE PLURAL</a:t>
                      </a:r>
                      <a:endParaRPr lang="es-CO" sz="1400" dirty="0">
                        <a:solidFill>
                          <a:schemeClr val="bg1"/>
                        </a:solidFill>
                        <a:latin typeface="+mn-lt"/>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1700251547"/>
                  </a:ext>
                </a:extLst>
              </a:tr>
              <a:tr h="33933">
                <a:tc gridSpan="4">
                  <a:txBody>
                    <a:bodyPr/>
                    <a:lstStyle/>
                    <a:p>
                      <a:pPr algn="ctr">
                        <a:lnSpc>
                          <a:spcPct val="115000"/>
                        </a:lnSpc>
                        <a:buNone/>
                      </a:pPr>
                      <a:r>
                        <a:rPr lang="es-CO" sz="1050" b="1" kern="100">
                          <a:solidFill>
                            <a:srgbClr val="000000"/>
                          </a:solidFill>
                          <a:effectLst/>
                        </a:rPr>
                        <a:t>CAPACIDAD FINANCIERA</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s-CO"/>
                    </a:p>
                  </a:txBody>
                  <a:tcPr/>
                </a:tc>
                <a:tc hMerge="1">
                  <a:txBody>
                    <a:bodyPr/>
                    <a:lstStyle/>
                    <a:p>
                      <a:endParaRPr lang="es-C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lnSpc>
                          <a:spcPct val="115000"/>
                        </a:lnSpc>
                        <a:buNone/>
                      </a:pP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32200159"/>
                  </a:ext>
                </a:extLst>
              </a:tr>
              <a:tr h="385485">
                <a:tc>
                  <a:txBody>
                    <a:bodyPr/>
                    <a:lstStyle/>
                    <a:p>
                      <a:pPr>
                        <a:lnSpc>
                          <a:spcPct val="115000"/>
                        </a:lnSpc>
                        <a:buNone/>
                      </a:pPr>
                      <a:r>
                        <a:rPr lang="es-CO" sz="1050" kern="100">
                          <a:solidFill>
                            <a:srgbClr val="000000"/>
                          </a:solidFill>
                          <a:effectLst/>
                        </a:rPr>
                        <a:t>Índice de Liquidez </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600" kern="100">
                          <a:solidFill>
                            <a:srgbClr val="000000"/>
                          </a:solidFill>
                          <a:effectLst/>
                        </a:rPr>
                        <a:t>LIQ ≥ 1.3</a:t>
                      </a:r>
                      <a:endParaRPr lang="es-CO" sz="160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050" kern="100">
                          <a:solidFill>
                            <a:srgbClr val="000000"/>
                          </a:solidFill>
                          <a:effectLst/>
                        </a:rPr>
                        <a:t>𝐿𝐼𝑄=𝐴𝐶 / 𝑃𝐶</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22225" algn="ctr">
                        <a:lnSpc>
                          <a:spcPct val="115000"/>
                        </a:lnSpc>
                        <a:buNone/>
                      </a:pPr>
                      <a:r>
                        <a:rPr lang="es-CO" sz="1050" u="sng" kern="100">
                          <a:solidFill>
                            <a:srgbClr val="000000"/>
                          </a:solidFill>
                          <a:effectLst/>
                        </a:rPr>
                        <a:t>Σ (𝐴𝐶𝑖 𝑥 %𝐼)</a:t>
                      </a:r>
                      <a:endParaRPr lang="es-CO" sz="1050" kern="100">
                        <a:solidFill>
                          <a:srgbClr val="000000"/>
                        </a:solidFill>
                        <a:effectLst/>
                      </a:endParaRPr>
                    </a:p>
                    <a:p>
                      <a:pPr marR="22225" algn="ctr">
                        <a:lnSpc>
                          <a:spcPct val="115000"/>
                        </a:lnSpc>
                        <a:buNone/>
                      </a:pPr>
                      <a:r>
                        <a:rPr lang="es-CO" sz="1050" kern="100">
                          <a:solidFill>
                            <a:srgbClr val="000000"/>
                          </a:solidFill>
                          <a:effectLst/>
                        </a:rPr>
                        <a:t>Σ (𝑃𝐶𝑖 𝑥 %𝐼)</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54395722"/>
                  </a:ext>
                </a:extLst>
              </a:tr>
              <a:tr h="314851">
                <a:tc>
                  <a:txBody>
                    <a:bodyPr/>
                    <a:lstStyle/>
                    <a:p>
                      <a:pPr>
                        <a:lnSpc>
                          <a:spcPct val="115000"/>
                        </a:lnSpc>
                        <a:buNone/>
                      </a:pPr>
                      <a:r>
                        <a:rPr lang="es-CO" sz="1050" kern="100">
                          <a:solidFill>
                            <a:srgbClr val="000000"/>
                          </a:solidFill>
                          <a:effectLst/>
                        </a:rPr>
                        <a:t>Nivel de Endeudamiento </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600" kern="100">
                          <a:solidFill>
                            <a:srgbClr val="000000"/>
                          </a:solidFill>
                          <a:effectLst/>
                        </a:rPr>
                        <a:t>NE ≤ 0,75</a:t>
                      </a:r>
                      <a:endParaRPr lang="es-CO" sz="160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17780" algn="ctr">
                        <a:lnSpc>
                          <a:spcPct val="115000"/>
                        </a:lnSpc>
                        <a:buNone/>
                      </a:pPr>
                      <a:r>
                        <a:rPr lang="es-CO" sz="1050" kern="100">
                          <a:solidFill>
                            <a:srgbClr val="000000"/>
                          </a:solidFill>
                          <a:effectLst/>
                        </a:rPr>
                        <a:t>𝑁𝐸=𝑃𝑇/ 𝐴𝑇</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22225" algn="ctr">
                        <a:lnSpc>
                          <a:spcPct val="115000"/>
                        </a:lnSpc>
                        <a:buNone/>
                      </a:pPr>
                      <a:r>
                        <a:rPr lang="es-CO" sz="1050" u="sng" kern="100">
                          <a:solidFill>
                            <a:srgbClr val="000000"/>
                          </a:solidFill>
                          <a:effectLst/>
                        </a:rPr>
                        <a:t>Σ (𝑃𝑇𝑖 𝑥 %𝐼)</a:t>
                      </a:r>
                      <a:endParaRPr lang="es-CO" sz="1050" kern="100">
                        <a:solidFill>
                          <a:srgbClr val="000000"/>
                        </a:solidFill>
                        <a:effectLst/>
                      </a:endParaRPr>
                    </a:p>
                    <a:p>
                      <a:pPr marR="22225" algn="ctr">
                        <a:lnSpc>
                          <a:spcPct val="115000"/>
                        </a:lnSpc>
                        <a:buNone/>
                      </a:pPr>
                      <a:r>
                        <a:rPr lang="es-CO" sz="1050" kern="100">
                          <a:solidFill>
                            <a:srgbClr val="000000"/>
                          </a:solidFill>
                          <a:effectLst/>
                        </a:rPr>
                        <a:t>Σ (𝐴𝑇𝑖 𝑥 %𝐼)</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03616695"/>
                  </a:ext>
                </a:extLst>
              </a:tr>
              <a:tr h="385485">
                <a:tc>
                  <a:txBody>
                    <a:bodyPr/>
                    <a:lstStyle/>
                    <a:p>
                      <a:pPr>
                        <a:lnSpc>
                          <a:spcPct val="115000"/>
                        </a:lnSpc>
                        <a:buNone/>
                      </a:pPr>
                      <a:r>
                        <a:rPr lang="es-CO" sz="1050" kern="100">
                          <a:solidFill>
                            <a:srgbClr val="000000"/>
                          </a:solidFill>
                          <a:effectLst/>
                        </a:rPr>
                        <a:t>Razón de cobertura de intereses </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600" kern="100">
                          <a:solidFill>
                            <a:srgbClr val="000000"/>
                          </a:solidFill>
                          <a:effectLst/>
                        </a:rPr>
                        <a:t>RCI ≥ 1.5</a:t>
                      </a:r>
                      <a:endParaRPr lang="es-CO" sz="160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17780" algn="ctr">
                        <a:lnSpc>
                          <a:spcPct val="115000"/>
                        </a:lnSpc>
                        <a:buNone/>
                      </a:pPr>
                      <a:r>
                        <a:rPr lang="es-CO" sz="1050" kern="100">
                          <a:solidFill>
                            <a:srgbClr val="000000"/>
                          </a:solidFill>
                          <a:effectLst/>
                        </a:rPr>
                        <a:t>𝑅𝐶𝐼=𝑈𝑂 / 𝐺𝐼</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22225" algn="ctr">
                        <a:lnSpc>
                          <a:spcPct val="115000"/>
                        </a:lnSpc>
                        <a:buNone/>
                      </a:pPr>
                      <a:r>
                        <a:rPr lang="es-CO" sz="1050" u="sng" kern="100">
                          <a:solidFill>
                            <a:srgbClr val="000000"/>
                          </a:solidFill>
                          <a:effectLst/>
                        </a:rPr>
                        <a:t>Σ (𝑈𝑂𝑖 𝑥 %𝐼)</a:t>
                      </a:r>
                      <a:endParaRPr lang="es-CO" sz="1050" kern="100">
                        <a:solidFill>
                          <a:srgbClr val="000000"/>
                        </a:solidFill>
                        <a:effectLst/>
                      </a:endParaRPr>
                    </a:p>
                    <a:p>
                      <a:pPr marR="22225" algn="ctr">
                        <a:lnSpc>
                          <a:spcPct val="115000"/>
                        </a:lnSpc>
                        <a:buNone/>
                      </a:pPr>
                      <a:r>
                        <a:rPr lang="es-CO" sz="1050" kern="100">
                          <a:solidFill>
                            <a:srgbClr val="000000"/>
                          </a:solidFill>
                          <a:effectLst/>
                        </a:rPr>
                        <a:t>Σ (𝐺𝐼𝑖 𝑥 %𝐼)</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36531794"/>
                  </a:ext>
                </a:extLst>
              </a:tr>
              <a:tr h="316468">
                <a:tc>
                  <a:txBody>
                    <a:bodyPr/>
                    <a:lstStyle/>
                    <a:p>
                      <a:pPr>
                        <a:lnSpc>
                          <a:spcPct val="115000"/>
                        </a:lnSpc>
                        <a:buNone/>
                      </a:pPr>
                      <a:r>
                        <a:rPr lang="es-CO" sz="1050" kern="100">
                          <a:solidFill>
                            <a:srgbClr val="000000"/>
                          </a:solidFill>
                          <a:effectLst/>
                        </a:rPr>
                        <a:t>Capital de Trabajo </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20955" algn="ctr">
                        <a:lnSpc>
                          <a:spcPct val="115000"/>
                        </a:lnSpc>
                        <a:buNone/>
                      </a:pPr>
                      <a:r>
                        <a:rPr lang="es-CO" sz="1400" kern="100" dirty="0">
                          <a:solidFill>
                            <a:srgbClr val="000000"/>
                          </a:solidFill>
                          <a:effectLst/>
                        </a:rPr>
                        <a:t>Mayor o igual al 45% del presupuesto oficial estimado:</a:t>
                      </a:r>
                    </a:p>
                    <a:p>
                      <a:pPr marL="0" marR="0" lvl="0" indent="0" algn="ctr" defTabSz="914400" rtl="0" eaLnBrk="1" fontAlgn="auto" latinLnBrk="0" hangingPunct="1">
                        <a:lnSpc>
                          <a:spcPct val="115000"/>
                        </a:lnSpc>
                        <a:spcBef>
                          <a:spcPts val="0"/>
                        </a:spcBef>
                        <a:spcAft>
                          <a:spcPts val="0"/>
                        </a:spcAft>
                        <a:buClrTx/>
                        <a:buSzTx/>
                        <a:buFontTx/>
                        <a:buNone/>
                        <a:tabLst/>
                        <a:defRPr/>
                      </a:pPr>
                      <a:r>
                        <a:rPr lang="es-CO" sz="1400" b="1" kern="100" dirty="0">
                          <a:solidFill>
                            <a:srgbClr val="000000"/>
                          </a:solidFill>
                          <a:effectLst/>
                          <a:latin typeface="+mn-lt"/>
                          <a:ea typeface="+mn-ea"/>
                          <a:cs typeface="+mn-cs"/>
                        </a:rPr>
                        <a:t>$12.287.481.361</a:t>
                      </a: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17780" algn="ctr">
                        <a:lnSpc>
                          <a:spcPct val="115000"/>
                        </a:lnSpc>
                        <a:buNone/>
                      </a:pPr>
                      <a:r>
                        <a:rPr lang="es-CO" sz="1050" kern="100">
                          <a:solidFill>
                            <a:srgbClr val="000000"/>
                          </a:solidFill>
                          <a:effectLst/>
                        </a:rPr>
                        <a:t>𝐶𝑇=𝐴𝐶−𝑃𝐶</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15000"/>
                        </a:lnSpc>
                        <a:buNone/>
                      </a:pPr>
                      <a:endParaRPr lang="es-CO" sz="1050" kern="100" dirty="0">
                        <a:effectLst/>
                        <a:latin typeface="+mn-lt"/>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22310427"/>
                  </a:ext>
                </a:extLst>
              </a:tr>
              <a:tr h="597387">
                <a:tc>
                  <a:txBody>
                    <a:bodyPr/>
                    <a:lstStyle/>
                    <a:p>
                      <a:pPr>
                        <a:lnSpc>
                          <a:spcPct val="115000"/>
                        </a:lnSpc>
                        <a:buNone/>
                      </a:pPr>
                      <a:r>
                        <a:rPr lang="es-CO" sz="1050" kern="100">
                          <a:solidFill>
                            <a:srgbClr val="000000"/>
                          </a:solidFill>
                          <a:effectLst/>
                        </a:rPr>
                        <a:t>Patrimonio </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20955" algn="ctr">
                        <a:lnSpc>
                          <a:spcPct val="115000"/>
                        </a:lnSpc>
                        <a:buNone/>
                      </a:pPr>
                      <a:r>
                        <a:rPr lang="es-CO" sz="1400" kern="100" dirty="0">
                          <a:solidFill>
                            <a:srgbClr val="000000"/>
                          </a:solidFill>
                          <a:effectLst/>
                        </a:rPr>
                        <a:t>Mayor o igual al 50% del presupuesto oficial estimado:</a:t>
                      </a:r>
                    </a:p>
                    <a:p>
                      <a:pPr marL="0" marR="0" lvl="0" indent="0" algn="ctr" defTabSz="914400" rtl="0" eaLnBrk="1" fontAlgn="auto" latinLnBrk="0" hangingPunct="1">
                        <a:lnSpc>
                          <a:spcPct val="115000"/>
                        </a:lnSpc>
                        <a:spcBef>
                          <a:spcPts val="0"/>
                        </a:spcBef>
                        <a:spcAft>
                          <a:spcPts val="0"/>
                        </a:spcAft>
                        <a:buClrTx/>
                        <a:buSzTx/>
                        <a:buFontTx/>
                        <a:buNone/>
                        <a:tabLst/>
                        <a:defRPr/>
                      </a:pPr>
                      <a:r>
                        <a:rPr lang="es-CO" sz="1400" b="1" kern="100" dirty="0">
                          <a:solidFill>
                            <a:srgbClr val="000000"/>
                          </a:solidFill>
                          <a:effectLst/>
                          <a:latin typeface="+mn-lt"/>
                          <a:ea typeface="+mn-ea"/>
                          <a:cs typeface="+mn-cs"/>
                        </a:rPr>
                        <a:t>$13.652.757.068</a:t>
                      </a: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R="17780" algn="ctr">
                        <a:lnSpc>
                          <a:spcPct val="115000"/>
                        </a:lnSpc>
                        <a:buNone/>
                      </a:pPr>
                      <a:r>
                        <a:rPr lang="es-CO" sz="1050" kern="100">
                          <a:solidFill>
                            <a:srgbClr val="000000"/>
                          </a:solidFill>
                          <a:effectLst/>
                        </a:rPr>
                        <a:t>𝑃𝑎𝑡𝑟𝑖𝑚𝑜𝑛𝑖𝑜=𝐴𝑇−𝑃𝑇</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ct val="115000"/>
                        </a:lnSpc>
                        <a:buNone/>
                      </a:pPr>
                      <a:endParaRPr lang="es-CO" sz="1050" kern="100" dirty="0">
                        <a:effectLst/>
                        <a:latin typeface="+mn-lt"/>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43528809"/>
                  </a:ext>
                </a:extLst>
              </a:tr>
              <a:tr h="33933">
                <a:tc gridSpan="4">
                  <a:txBody>
                    <a:bodyPr/>
                    <a:lstStyle/>
                    <a:p>
                      <a:pPr algn="ctr">
                        <a:lnSpc>
                          <a:spcPct val="115000"/>
                        </a:lnSpc>
                        <a:buNone/>
                      </a:pPr>
                      <a:r>
                        <a:rPr lang="es-CO" sz="1050" b="1" kern="100" dirty="0">
                          <a:solidFill>
                            <a:srgbClr val="000000"/>
                          </a:solidFill>
                          <a:effectLst/>
                        </a:rPr>
                        <a:t>CAPACIDAD ORGANIZACIONAL</a:t>
                      </a:r>
                      <a:endParaRPr lang="es-CO" sz="1050" kern="100" dirty="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s-CO"/>
                    </a:p>
                  </a:txBody>
                  <a:tcPr/>
                </a:tc>
                <a:tc hMerge="1">
                  <a:txBody>
                    <a:bodyPr/>
                    <a:lstStyle/>
                    <a:p>
                      <a:endParaRPr lang="es-C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algn="ctr">
                        <a:lnSpc>
                          <a:spcPct val="115000"/>
                        </a:lnSpc>
                        <a:buNone/>
                      </a:pPr>
                      <a:endParaRPr lang="es-CO" sz="1050" kern="100" dirty="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74827107"/>
                  </a:ext>
                </a:extLst>
              </a:tr>
              <a:tr h="244217">
                <a:tc>
                  <a:txBody>
                    <a:bodyPr/>
                    <a:lstStyle/>
                    <a:p>
                      <a:pPr>
                        <a:lnSpc>
                          <a:spcPct val="115000"/>
                        </a:lnSpc>
                        <a:buNone/>
                      </a:pPr>
                      <a:r>
                        <a:rPr lang="es-CO" sz="1050" kern="100">
                          <a:solidFill>
                            <a:srgbClr val="000000"/>
                          </a:solidFill>
                          <a:effectLst/>
                        </a:rPr>
                        <a:t>Rentabilidad del Patrimonio </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600" kern="100">
                          <a:solidFill>
                            <a:srgbClr val="000000"/>
                          </a:solidFill>
                          <a:effectLst/>
                        </a:rPr>
                        <a:t>RP ≥ 0,05</a:t>
                      </a:r>
                      <a:endParaRPr lang="es-CO" sz="160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050" kern="100">
                          <a:solidFill>
                            <a:srgbClr val="000000"/>
                          </a:solidFill>
                          <a:effectLst/>
                        </a:rPr>
                        <a:t>𝑅𝑃=𝑈𝑂𝑃</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050" u="sng" kern="100">
                          <a:solidFill>
                            <a:srgbClr val="000000"/>
                          </a:solidFill>
                          <a:effectLst/>
                        </a:rPr>
                        <a:t>Σ (𝑈𝑂𝑖 𝑥 %𝐼)</a:t>
                      </a:r>
                      <a:endParaRPr lang="es-CO" sz="1050" kern="100">
                        <a:solidFill>
                          <a:srgbClr val="000000"/>
                        </a:solidFill>
                        <a:effectLst/>
                      </a:endParaRPr>
                    </a:p>
                    <a:p>
                      <a:pPr algn="ctr">
                        <a:lnSpc>
                          <a:spcPct val="115000"/>
                        </a:lnSpc>
                        <a:buNone/>
                      </a:pPr>
                      <a:r>
                        <a:rPr lang="es-CO" sz="1050" kern="100">
                          <a:solidFill>
                            <a:srgbClr val="000000"/>
                          </a:solidFill>
                          <a:effectLst/>
                        </a:rPr>
                        <a:t>Σ (𝑃𝑖 𝑥 %𝐼)</a:t>
                      </a:r>
                      <a:endParaRPr lang="es-CO" sz="1050" kern="100">
                        <a:solidFill>
                          <a:srgbClr val="000000"/>
                        </a:solidFill>
                        <a:effectLst/>
                        <a:latin typeface="+mn-lt"/>
                        <a:ea typeface="Calibri" panose="020F0502020204030204" pitchFamily="34" charset="0"/>
                      </a:endParaRPr>
                    </a:p>
                  </a:txBody>
                  <a:tcPr marL="12563" marR="12563"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77246467"/>
                  </a:ext>
                </a:extLst>
              </a:tr>
              <a:tr h="279534">
                <a:tc>
                  <a:txBody>
                    <a:bodyPr/>
                    <a:lstStyle/>
                    <a:p>
                      <a:pPr>
                        <a:lnSpc>
                          <a:spcPct val="115000"/>
                        </a:lnSpc>
                        <a:buNone/>
                      </a:pPr>
                      <a:r>
                        <a:rPr lang="es-CO" sz="1050" kern="100">
                          <a:solidFill>
                            <a:srgbClr val="000000"/>
                          </a:solidFill>
                          <a:effectLst/>
                        </a:rPr>
                        <a:t>Rentabilidad del Activo </a:t>
                      </a:r>
                      <a:endParaRPr lang="es-CO" sz="1050" kern="100">
                        <a:solidFill>
                          <a:srgbClr val="000000"/>
                        </a:solidFill>
                        <a:effectLst/>
                        <a:latin typeface="+mn-lt"/>
                        <a:ea typeface="Calibri" panose="020F0502020204030204" pitchFamily="34" charset="0"/>
                      </a:endParaRPr>
                    </a:p>
                  </a:txBody>
                  <a:tcPr marL="12563" marR="12563"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600" kern="100">
                          <a:solidFill>
                            <a:srgbClr val="000000"/>
                          </a:solidFill>
                          <a:effectLst/>
                        </a:rPr>
                        <a:t>RA ≥ 0,02</a:t>
                      </a:r>
                      <a:endParaRPr lang="es-CO" sz="1600" kern="100">
                        <a:solidFill>
                          <a:srgbClr val="000000"/>
                        </a:solidFill>
                        <a:effectLst/>
                        <a:latin typeface="+mn-lt"/>
                        <a:ea typeface="Calibri" panose="020F0502020204030204" pitchFamily="34" charset="0"/>
                      </a:endParaRPr>
                    </a:p>
                  </a:txBody>
                  <a:tcPr marL="12563" marR="12563"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050" kern="100">
                          <a:solidFill>
                            <a:srgbClr val="000000"/>
                          </a:solidFill>
                          <a:effectLst/>
                        </a:rPr>
                        <a:t>𝑅𝐴=𝑈𝑂𝐴𝑇</a:t>
                      </a:r>
                      <a:endParaRPr lang="es-CO" sz="1050" kern="100">
                        <a:solidFill>
                          <a:srgbClr val="000000"/>
                        </a:solidFill>
                        <a:effectLst/>
                        <a:latin typeface="+mn-lt"/>
                        <a:ea typeface="Calibri" panose="020F0502020204030204" pitchFamily="34" charset="0"/>
                      </a:endParaRPr>
                    </a:p>
                  </a:txBody>
                  <a:tcPr marL="12563" marR="12563"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15000"/>
                        </a:lnSpc>
                        <a:buNone/>
                      </a:pPr>
                      <a:r>
                        <a:rPr lang="es-CO" sz="1050" u="sng" kern="100" dirty="0">
                          <a:solidFill>
                            <a:srgbClr val="000000"/>
                          </a:solidFill>
                          <a:effectLst/>
                        </a:rPr>
                        <a:t>Σ (𝑈𝑂𝑖 𝑥 %𝐼)</a:t>
                      </a:r>
                      <a:endParaRPr lang="es-CO" sz="1050" kern="100" dirty="0">
                        <a:solidFill>
                          <a:srgbClr val="000000"/>
                        </a:solidFill>
                        <a:effectLst/>
                      </a:endParaRPr>
                    </a:p>
                    <a:p>
                      <a:pPr algn="ctr">
                        <a:lnSpc>
                          <a:spcPct val="115000"/>
                        </a:lnSpc>
                        <a:buNone/>
                      </a:pPr>
                      <a:r>
                        <a:rPr lang="es-CO" sz="1050" kern="100" dirty="0">
                          <a:solidFill>
                            <a:srgbClr val="000000"/>
                          </a:solidFill>
                          <a:effectLst/>
                        </a:rPr>
                        <a:t>Σ (𝐴𝑇𝑖 𝑥 %𝐼)</a:t>
                      </a:r>
                      <a:endParaRPr lang="es-CO" sz="1050" kern="100" dirty="0">
                        <a:solidFill>
                          <a:srgbClr val="000000"/>
                        </a:solidFill>
                        <a:effectLst/>
                        <a:latin typeface="+mn-lt"/>
                        <a:ea typeface="Calibri" panose="020F0502020204030204" pitchFamily="34" charset="0"/>
                      </a:endParaRPr>
                    </a:p>
                  </a:txBody>
                  <a:tcPr marL="12563" marR="12563" marT="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46609641"/>
                  </a:ext>
                </a:extLst>
              </a:tr>
            </a:tbl>
          </a:graphicData>
        </a:graphic>
      </p:graphicFrame>
    </p:spTree>
    <p:extLst>
      <p:ext uri="{BB962C8B-B14F-4D97-AF65-F5344CB8AC3E}">
        <p14:creationId xmlns:p14="http://schemas.microsoft.com/office/powerpoint/2010/main" val="1110504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FB071-636F-0625-74E0-4E07C2FDC376}"/>
            </a:ext>
          </a:extLst>
        </p:cNvPr>
        <p:cNvGrpSpPr/>
        <p:nvPr/>
      </p:nvGrpSpPr>
      <p:grpSpPr>
        <a:xfrm>
          <a:off x="0" y="0"/>
          <a:ext cx="0" cy="0"/>
          <a:chOff x="0" y="0"/>
          <a:chExt cx="0" cy="0"/>
        </a:xfrm>
      </p:grpSpPr>
      <p:sp>
        <p:nvSpPr>
          <p:cNvPr id="26" name="Rectángulo: esquinas redondeadas 25">
            <a:extLst>
              <a:ext uri="{FF2B5EF4-FFF2-40B4-BE49-F238E27FC236}">
                <a16:creationId xmlns:a16="http://schemas.microsoft.com/office/drawing/2014/main" id="{DF6A12B0-5C69-3AFC-2C6D-4E37B0B56401}"/>
              </a:ext>
            </a:extLst>
          </p:cNvPr>
          <p:cNvSpPr/>
          <p:nvPr/>
        </p:nvSpPr>
        <p:spPr>
          <a:xfrm>
            <a:off x="600364" y="1217099"/>
            <a:ext cx="10752682" cy="4000606"/>
          </a:xfrm>
          <a:prstGeom prst="round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Elipse 26">
            <a:extLst>
              <a:ext uri="{FF2B5EF4-FFF2-40B4-BE49-F238E27FC236}">
                <a16:creationId xmlns:a16="http://schemas.microsoft.com/office/drawing/2014/main" id="{A1D4FC5B-F864-8DC3-3374-878F8A14122E}"/>
              </a:ext>
            </a:extLst>
          </p:cNvPr>
          <p:cNvSpPr/>
          <p:nvPr/>
        </p:nvSpPr>
        <p:spPr>
          <a:xfrm>
            <a:off x="394119" y="3429000"/>
            <a:ext cx="294291" cy="2942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2">
            <a:extLst>
              <a:ext uri="{FF2B5EF4-FFF2-40B4-BE49-F238E27FC236}">
                <a16:creationId xmlns:a16="http://schemas.microsoft.com/office/drawing/2014/main" id="{5E605B0D-AAFA-67BC-66A4-221665C5EC3F}"/>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5">
            <a:extLst>
              <a:ext uri="{FF2B5EF4-FFF2-40B4-BE49-F238E27FC236}">
                <a16:creationId xmlns:a16="http://schemas.microsoft.com/office/drawing/2014/main" id="{D90A38D1-988F-5A37-9B14-33C1EF998FE0}"/>
              </a:ext>
            </a:extLst>
          </p:cNvPr>
          <p:cNvSpPr/>
          <p:nvPr/>
        </p:nvSpPr>
        <p:spPr>
          <a:xfrm>
            <a:off x="213516" y="338554"/>
            <a:ext cx="10055196" cy="338554"/>
          </a:xfrm>
          <a:prstGeom prst="rect">
            <a:avLst/>
          </a:prstGeom>
        </p:spPr>
        <p:txBody>
          <a:bodyPr wrap="square" lIns="91440" tIns="45720" rIns="91440" bIns="45720" anchor="t">
            <a:spAutoFit/>
          </a:bodyPr>
          <a:lstStyle/>
          <a:p>
            <a:r>
              <a:rPr lang="es-ES" sz="1600" b="1" dirty="0">
                <a:latin typeface="Nunito ExtraBold"/>
                <a:ea typeface="Calibri"/>
                <a:cs typeface="Calibri"/>
              </a:rPr>
              <a:t>8.3. </a:t>
            </a:r>
            <a:r>
              <a:rPr lang="es-CO" sz="1600" b="1" dirty="0">
                <a:latin typeface="Nunito ExtraBold"/>
                <a:cs typeface="Calibri"/>
              </a:rPr>
              <a:t>Criterios para la asignación de Puntaje a la Postulación</a:t>
            </a:r>
            <a:endParaRPr lang="es-ES" sz="1600" b="1" dirty="0">
              <a:latin typeface="Nunito ExtraBold"/>
              <a:cs typeface="Calibri"/>
            </a:endParaRPr>
          </a:p>
        </p:txBody>
      </p:sp>
      <p:sp>
        <p:nvSpPr>
          <p:cNvPr id="5" name="Rectángulo 4">
            <a:extLst>
              <a:ext uri="{FF2B5EF4-FFF2-40B4-BE49-F238E27FC236}">
                <a16:creationId xmlns:a16="http://schemas.microsoft.com/office/drawing/2014/main" id="{0115FC28-3541-66BA-7561-01C5D95D09D0}"/>
              </a:ext>
            </a:extLst>
          </p:cNvPr>
          <p:cNvSpPr/>
          <p:nvPr/>
        </p:nvSpPr>
        <p:spPr>
          <a:xfrm>
            <a:off x="-3" y="0"/>
            <a:ext cx="12321384"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8. Condiciones Proceso de Contratación.</a:t>
            </a:r>
          </a:p>
        </p:txBody>
      </p:sp>
      <p:graphicFrame>
        <p:nvGraphicFramePr>
          <p:cNvPr id="6" name="Tabla 5">
            <a:extLst>
              <a:ext uri="{FF2B5EF4-FFF2-40B4-BE49-F238E27FC236}">
                <a16:creationId xmlns:a16="http://schemas.microsoft.com/office/drawing/2014/main" id="{616430FB-4E3D-FCD5-9C6D-FB65A2EE6EF2}"/>
              </a:ext>
            </a:extLst>
          </p:cNvPr>
          <p:cNvGraphicFramePr>
            <a:graphicFrameLocks noGrp="1"/>
          </p:cNvGraphicFramePr>
          <p:nvPr>
            <p:extLst>
              <p:ext uri="{D42A27DB-BD31-4B8C-83A1-F6EECF244321}">
                <p14:modId xmlns:p14="http://schemas.microsoft.com/office/powerpoint/2010/main" val="962822004"/>
              </p:ext>
            </p:extLst>
          </p:nvPr>
        </p:nvGraphicFramePr>
        <p:xfrm>
          <a:off x="688410" y="1217099"/>
          <a:ext cx="10600381" cy="4000606"/>
        </p:xfrm>
        <a:graphic>
          <a:graphicData uri="http://schemas.openxmlformats.org/drawingml/2006/table">
            <a:tbl>
              <a:tblPr>
                <a:tableStyleId>{2D5ABB26-0587-4C30-8999-92F81FD0307C}</a:tableStyleId>
              </a:tblPr>
              <a:tblGrid>
                <a:gridCol w="8527032">
                  <a:extLst>
                    <a:ext uri="{9D8B030D-6E8A-4147-A177-3AD203B41FA5}">
                      <a16:colId xmlns:a16="http://schemas.microsoft.com/office/drawing/2014/main" val="1965347678"/>
                    </a:ext>
                  </a:extLst>
                </a:gridCol>
                <a:gridCol w="2073349">
                  <a:extLst>
                    <a:ext uri="{9D8B030D-6E8A-4147-A177-3AD203B41FA5}">
                      <a16:colId xmlns:a16="http://schemas.microsoft.com/office/drawing/2014/main" val="43699388"/>
                    </a:ext>
                  </a:extLst>
                </a:gridCol>
              </a:tblGrid>
              <a:tr h="428477">
                <a:tc>
                  <a:txBody>
                    <a:bodyPr/>
                    <a:lstStyle/>
                    <a:p>
                      <a:pPr algn="ctr">
                        <a:lnSpc>
                          <a:spcPct val="115000"/>
                        </a:lnSpc>
                        <a:buNone/>
                      </a:pPr>
                      <a:r>
                        <a:rPr lang="es-CO" sz="1800" dirty="0">
                          <a:effectLst/>
                        </a:rPr>
                        <a:t>CRITERIO</a:t>
                      </a:r>
                      <a:endParaRPr lang="es-CO" sz="2000"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buNone/>
                      </a:pPr>
                      <a:r>
                        <a:rPr lang="es-CO" sz="1800">
                          <a:effectLst/>
                        </a:rPr>
                        <a:t>PUNTAJE  </a:t>
                      </a:r>
                      <a:endParaRPr lang="es-CO" sz="200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4192332"/>
                  </a:ext>
                </a:extLst>
              </a:tr>
              <a:tr h="284239">
                <a:tc>
                  <a:txBody>
                    <a:bodyPr/>
                    <a:lstStyle/>
                    <a:p>
                      <a:pPr marR="150495" algn="just">
                        <a:lnSpc>
                          <a:spcPct val="115000"/>
                        </a:lnSpc>
                        <a:buNone/>
                      </a:pPr>
                      <a:r>
                        <a:rPr lang="es-CO" sz="1800" dirty="0">
                          <a:effectLst/>
                        </a:rPr>
                        <a:t>FACTOR ECONÓMICO: </a:t>
                      </a:r>
                      <a:endParaRPr lang="es-CO" sz="2000" dirty="0">
                        <a:effectLst/>
                      </a:endParaRPr>
                    </a:p>
                    <a:p>
                      <a:pPr marR="150495" algn="just">
                        <a:lnSpc>
                          <a:spcPct val="115000"/>
                        </a:lnSpc>
                        <a:buNone/>
                      </a:pPr>
                      <a:r>
                        <a:rPr lang="es-CO" sz="1800" dirty="0">
                          <a:effectLst/>
                        </a:rPr>
                        <a:t>FORMULARIO 2. POSTULACIÓN ECONÓMICA </a:t>
                      </a:r>
                      <a:endParaRPr lang="es-CO" sz="2000"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150" algn="ctr">
                        <a:lnSpc>
                          <a:spcPct val="115000"/>
                        </a:lnSpc>
                        <a:buNone/>
                      </a:pPr>
                      <a:r>
                        <a:rPr lang="es-CO" sz="1800" dirty="0">
                          <a:effectLst/>
                        </a:rPr>
                        <a:t>89,5 PUNTOS</a:t>
                      </a:r>
                      <a:endParaRPr lang="es-CO" sz="2000"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8040541"/>
                  </a:ext>
                </a:extLst>
              </a:tr>
              <a:tr h="419658">
                <a:tc>
                  <a:txBody>
                    <a:bodyPr/>
                    <a:lstStyle/>
                    <a:p>
                      <a:pPr marR="150495" algn="just">
                        <a:lnSpc>
                          <a:spcPct val="115000"/>
                        </a:lnSpc>
                        <a:buNone/>
                      </a:pPr>
                      <a:r>
                        <a:rPr lang="es-CO" sz="1800" dirty="0">
                          <a:effectLst/>
                        </a:rPr>
                        <a:t>MIPYME EN EL SISTEMA DE COMPRAS PÚBLICAS:</a:t>
                      </a:r>
                      <a:endParaRPr lang="es-CO" sz="2000" dirty="0">
                        <a:effectLst/>
                      </a:endParaRPr>
                    </a:p>
                    <a:p>
                      <a:pPr marR="150495" algn="just">
                        <a:lnSpc>
                          <a:spcPct val="115000"/>
                        </a:lnSpc>
                        <a:buNone/>
                      </a:pPr>
                      <a:r>
                        <a:rPr lang="es-CO" sz="1800" dirty="0">
                          <a:effectLst/>
                        </a:rPr>
                        <a:t>FORMULARIO 16. ACREDITACIÓN MIPYME (PERSONA NATURAL - JURIDICA) </a:t>
                      </a:r>
                      <a:endParaRPr lang="es-CO" sz="2000"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150" algn="ctr">
                        <a:lnSpc>
                          <a:spcPct val="115000"/>
                        </a:lnSpc>
                        <a:buNone/>
                      </a:pPr>
                      <a:r>
                        <a:rPr lang="es-CO" sz="1800" dirty="0">
                          <a:effectLst/>
                        </a:rPr>
                        <a:t>0,25 PUNTOS</a:t>
                      </a:r>
                      <a:endParaRPr lang="es-CO" sz="2000"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4908190"/>
                  </a:ext>
                </a:extLst>
              </a:tr>
              <a:tr h="860244">
                <a:tc>
                  <a:txBody>
                    <a:bodyPr/>
                    <a:lstStyle/>
                    <a:p>
                      <a:pPr marR="150495" algn="just">
                        <a:lnSpc>
                          <a:spcPct val="115000"/>
                        </a:lnSpc>
                        <a:buNone/>
                      </a:pPr>
                      <a:r>
                        <a:rPr lang="es-CO" sz="1800" dirty="0">
                          <a:effectLst/>
                        </a:rPr>
                        <a:t>INCENTIVO PARA EMPRESAS Y EMPRENDIMIENTO DE MUJERES:</a:t>
                      </a:r>
                      <a:endParaRPr lang="es-CO" sz="2000" dirty="0">
                        <a:effectLst/>
                      </a:endParaRPr>
                    </a:p>
                    <a:p>
                      <a:pPr marR="150495" algn="just">
                        <a:lnSpc>
                          <a:spcPct val="115000"/>
                        </a:lnSpc>
                        <a:buNone/>
                      </a:pPr>
                      <a:r>
                        <a:rPr lang="es-CO" sz="1800" dirty="0">
                          <a:effectLst/>
                        </a:rPr>
                        <a:t>FORMULARIO 10. ACREDITACIÓN DE EMPRENDIMIENTOS Y EMPRESAS DE MUJERES (PERSONA NATURAL - JURIDICA) </a:t>
                      </a:r>
                      <a:endParaRPr lang="es-CO" sz="2000"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150" algn="ctr">
                        <a:lnSpc>
                          <a:spcPct val="115000"/>
                        </a:lnSpc>
                        <a:buNone/>
                      </a:pPr>
                      <a:r>
                        <a:rPr lang="es-CO" sz="1800" dirty="0">
                          <a:effectLst/>
                        </a:rPr>
                        <a:t>0,25 PUNTOS</a:t>
                      </a:r>
                      <a:endParaRPr lang="es-CO" sz="2000"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4870542"/>
                  </a:ext>
                </a:extLst>
              </a:tr>
              <a:tr h="597419">
                <a:tc>
                  <a:txBody>
                    <a:bodyPr/>
                    <a:lstStyle/>
                    <a:p>
                      <a:pPr marR="150495" algn="just">
                        <a:lnSpc>
                          <a:spcPct val="115000"/>
                        </a:lnSpc>
                        <a:buNone/>
                      </a:pPr>
                      <a:r>
                        <a:rPr lang="es-CO" sz="1800" dirty="0">
                          <a:effectLst/>
                        </a:rPr>
                        <a:t>APOYO A LA INDUSTRIA NACIONAL: </a:t>
                      </a:r>
                      <a:endParaRPr lang="es-CO" sz="2000" dirty="0">
                        <a:effectLst/>
                      </a:endParaRPr>
                    </a:p>
                    <a:p>
                      <a:pPr marR="150495" algn="just">
                        <a:lnSpc>
                          <a:spcPct val="115000"/>
                        </a:lnSpc>
                        <a:buNone/>
                      </a:pPr>
                      <a:r>
                        <a:rPr lang="es-CO" sz="1800" dirty="0">
                          <a:effectLst/>
                        </a:rPr>
                        <a:t>FORMULARIO 15. FACTOR APOYO A LA INDUSTRIA NACIONAL </a:t>
                      </a:r>
                      <a:endParaRPr lang="es-CO" sz="2000"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150" algn="ctr">
                        <a:lnSpc>
                          <a:spcPct val="115000"/>
                        </a:lnSpc>
                        <a:buNone/>
                      </a:pPr>
                      <a:r>
                        <a:rPr lang="es-CO" sz="1800" dirty="0">
                          <a:effectLst/>
                        </a:rPr>
                        <a:t>HASTA 10 PUNTOS</a:t>
                      </a:r>
                      <a:endParaRPr lang="es-CO" sz="2000"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1670760"/>
                  </a:ext>
                </a:extLst>
              </a:tr>
              <a:tr h="184412">
                <a:tc>
                  <a:txBody>
                    <a:bodyPr/>
                    <a:lstStyle/>
                    <a:p>
                      <a:pPr marR="150495" algn="r">
                        <a:lnSpc>
                          <a:spcPct val="115000"/>
                        </a:lnSpc>
                        <a:buNone/>
                      </a:pPr>
                      <a:r>
                        <a:rPr lang="es-CO" sz="2400" b="1" dirty="0">
                          <a:effectLst/>
                        </a:rPr>
                        <a:t>TOTAL, MÁXIMO PUNTAJE ASIGNABLE </a:t>
                      </a:r>
                      <a:endParaRPr lang="es-CO" sz="2800" b="1"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57150" algn="ctr">
                        <a:lnSpc>
                          <a:spcPct val="115000"/>
                        </a:lnSpc>
                        <a:buNone/>
                      </a:pPr>
                      <a:r>
                        <a:rPr lang="es-CO" sz="2400" b="1" dirty="0">
                          <a:effectLst/>
                        </a:rPr>
                        <a:t>100.00 PUNTOS   </a:t>
                      </a:r>
                      <a:endParaRPr lang="es-CO" sz="2800" b="1" dirty="0">
                        <a:solidFill>
                          <a:srgbClr val="000000"/>
                        </a:solidFill>
                        <a:effectLst/>
                        <a:latin typeface="Arial" panose="020B0604020202020204" pitchFamily="34" charset="0"/>
                        <a:ea typeface="Calibri" panose="020F0502020204030204" pitchFamily="34" charset="0"/>
                      </a:endParaRPr>
                    </a:p>
                  </a:txBody>
                  <a:tcPr marL="34150" marR="341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533025"/>
                  </a:ext>
                </a:extLst>
              </a:tr>
            </a:tbl>
          </a:graphicData>
        </a:graphic>
      </p:graphicFrame>
    </p:spTree>
    <p:extLst>
      <p:ext uri="{BB962C8B-B14F-4D97-AF65-F5344CB8AC3E}">
        <p14:creationId xmlns:p14="http://schemas.microsoft.com/office/powerpoint/2010/main" val="3405136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0FEE3-072B-D3FA-7A77-51DDC280A0A7}"/>
            </a:ext>
          </a:extLst>
        </p:cNvPr>
        <p:cNvGrpSpPr/>
        <p:nvPr/>
      </p:nvGrpSpPr>
      <p:grpSpPr>
        <a:xfrm>
          <a:off x="0" y="0"/>
          <a:ext cx="0" cy="0"/>
          <a:chOff x="0" y="0"/>
          <a:chExt cx="0" cy="0"/>
        </a:xfrm>
      </p:grpSpPr>
      <p:sp>
        <p:nvSpPr>
          <p:cNvPr id="26" name="Rectángulo: esquinas redondeadas 25">
            <a:extLst>
              <a:ext uri="{FF2B5EF4-FFF2-40B4-BE49-F238E27FC236}">
                <a16:creationId xmlns:a16="http://schemas.microsoft.com/office/drawing/2014/main" id="{9BE2F4E9-0AF2-51F4-63CF-5BB2F9D689F7}"/>
              </a:ext>
            </a:extLst>
          </p:cNvPr>
          <p:cNvSpPr/>
          <p:nvPr/>
        </p:nvSpPr>
        <p:spPr>
          <a:xfrm>
            <a:off x="482165" y="1196053"/>
            <a:ext cx="11214911" cy="4786597"/>
          </a:xfrm>
          <a:prstGeom prst="round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Elipse 26">
            <a:extLst>
              <a:ext uri="{FF2B5EF4-FFF2-40B4-BE49-F238E27FC236}">
                <a16:creationId xmlns:a16="http://schemas.microsoft.com/office/drawing/2014/main" id="{C3E44DFA-6593-C817-CEE1-5BD7D72067A2}"/>
              </a:ext>
            </a:extLst>
          </p:cNvPr>
          <p:cNvSpPr/>
          <p:nvPr/>
        </p:nvSpPr>
        <p:spPr>
          <a:xfrm>
            <a:off x="306073" y="2711917"/>
            <a:ext cx="294291" cy="2942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2">
            <a:extLst>
              <a:ext uri="{FF2B5EF4-FFF2-40B4-BE49-F238E27FC236}">
                <a16:creationId xmlns:a16="http://schemas.microsoft.com/office/drawing/2014/main" id="{605487BF-39D5-73BB-3E3E-D12B22835B99}"/>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5">
            <a:extLst>
              <a:ext uri="{FF2B5EF4-FFF2-40B4-BE49-F238E27FC236}">
                <a16:creationId xmlns:a16="http://schemas.microsoft.com/office/drawing/2014/main" id="{8E83C2F8-A40D-FCC2-1205-AA48157CCBDB}"/>
              </a:ext>
            </a:extLst>
          </p:cNvPr>
          <p:cNvSpPr/>
          <p:nvPr/>
        </p:nvSpPr>
        <p:spPr>
          <a:xfrm>
            <a:off x="213516" y="338554"/>
            <a:ext cx="10055196" cy="338554"/>
          </a:xfrm>
          <a:prstGeom prst="rect">
            <a:avLst/>
          </a:prstGeom>
        </p:spPr>
        <p:txBody>
          <a:bodyPr wrap="square" lIns="91440" tIns="45720" rIns="91440" bIns="45720" anchor="t">
            <a:spAutoFit/>
          </a:bodyPr>
          <a:lstStyle/>
          <a:p>
            <a:r>
              <a:rPr lang="es-ES" sz="1600" b="1" dirty="0">
                <a:latin typeface="Nunito ExtraBold"/>
                <a:ea typeface="Calibri"/>
                <a:cs typeface="Calibri"/>
              </a:rPr>
              <a:t>8.4. Garantías.</a:t>
            </a:r>
          </a:p>
        </p:txBody>
      </p:sp>
      <p:sp>
        <p:nvSpPr>
          <p:cNvPr id="8" name="Rectángulo 7">
            <a:extLst>
              <a:ext uri="{FF2B5EF4-FFF2-40B4-BE49-F238E27FC236}">
                <a16:creationId xmlns:a16="http://schemas.microsoft.com/office/drawing/2014/main" id="{FE7A6880-A090-95FD-0648-1374C3F76D85}"/>
              </a:ext>
            </a:extLst>
          </p:cNvPr>
          <p:cNvSpPr/>
          <p:nvPr/>
        </p:nvSpPr>
        <p:spPr>
          <a:xfrm>
            <a:off x="-3" y="0"/>
            <a:ext cx="12321384"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8. Condiciones Proceso de Contratación.</a:t>
            </a:r>
          </a:p>
        </p:txBody>
      </p:sp>
      <p:sp>
        <p:nvSpPr>
          <p:cNvPr id="3" name="CuadroTexto 2">
            <a:extLst>
              <a:ext uri="{FF2B5EF4-FFF2-40B4-BE49-F238E27FC236}">
                <a16:creationId xmlns:a16="http://schemas.microsoft.com/office/drawing/2014/main" id="{6217AFEF-DBD7-1457-A728-D8A104CB9BB8}"/>
              </a:ext>
            </a:extLst>
          </p:cNvPr>
          <p:cNvSpPr txBox="1"/>
          <p:nvPr/>
        </p:nvSpPr>
        <p:spPr>
          <a:xfrm>
            <a:off x="639609" y="1336764"/>
            <a:ext cx="10896717" cy="3266279"/>
          </a:xfrm>
          <a:prstGeom prst="rect">
            <a:avLst/>
          </a:prstGeom>
          <a:noFill/>
        </p:spPr>
        <p:txBody>
          <a:bodyPr wrap="square" lIns="91440" tIns="45720" rIns="91440" bIns="45720" rtlCol="0" anchor="t">
            <a:spAutoFit/>
          </a:bodyPr>
          <a:lstStyle/>
          <a:p>
            <a:pPr algn="just">
              <a:buNone/>
            </a:pPr>
            <a:r>
              <a:rPr lang="es-CO" sz="1100" kern="0" dirty="0">
                <a:effectLst/>
                <a:latin typeface="Nunito" pitchFamily="2" charset="0"/>
                <a:ea typeface="Calibri" panose="020F0502020204030204" pitchFamily="34" charset="0"/>
                <a:cs typeface="Calibri" panose="020F0502020204030204" pitchFamily="34" charset="0"/>
              </a:rPr>
              <a:t> </a:t>
            </a:r>
            <a:endParaRPr lang="es-CO" sz="1100" kern="100" dirty="0">
              <a:effectLst/>
              <a:latin typeface="Nunito" pitchFamily="2" charset="0"/>
              <a:ea typeface="Aptos" panose="020B0004020202020204" pitchFamily="34" charset="0"/>
              <a:cs typeface="Arial" panose="020B0604020202020204" pitchFamily="34" charset="0"/>
            </a:endParaRPr>
          </a:p>
          <a:p>
            <a:pPr lvl="0" algn="just"/>
            <a:r>
              <a:rPr lang="es-CO" sz="1100" b="1" kern="0" dirty="0">
                <a:effectLst/>
                <a:latin typeface="Nunito" pitchFamily="2" charset="0"/>
                <a:ea typeface="Calibri" panose="020F0502020204030204" pitchFamily="34" charset="0"/>
                <a:cs typeface="Calibri" panose="020F0502020204030204" pitchFamily="34" charset="0"/>
              </a:rPr>
              <a:t>1, CUMPLIMIENTO: </a:t>
            </a:r>
            <a:endParaRPr lang="es-CO" sz="1100" kern="100" dirty="0">
              <a:effectLst/>
              <a:latin typeface="Nunito" pitchFamily="2" charset="0"/>
              <a:ea typeface="Aptos" panose="020B0004020202020204" pitchFamily="34" charset="0"/>
              <a:cs typeface="Arial" panose="020B0604020202020204" pitchFamily="34" charset="0"/>
            </a:endParaRPr>
          </a:p>
          <a:p>
            <a:pPr algn="just">
              <a:buNone/>
            </a:pPr>
            <a:r>
              <a:rPr lang="es-CO" sz="1100" kern="0" dirty="0">
                <a:effectLst/>
                <a:latin typeface="Nunito" pitchFamily="2" charset="0"/>
                <a:ea typeface="Calibri" panose="020F0502020204030204" pitchFamily="34" charset="0"/>
                <a:cs typeface="Calibri" panose="020F0502020204030204" pitchFamily="34" charset="0"/>
              </a:rPr>
              <a:t>Mediante la cual se ampara el cumplimiento general del contrato por parte del </a:t>
            </a:r>
            <a:r>
              <a:rPr lang="es-CO" sz="1100" b="1" kern="0" dirty="0">
                <a:effectLst/>
                <a:latin typeface="Nunito" pitchFamily="2" charset="0"/>
                <a:ea typeface="Calibri" panose="020F0502020204030204" pitchFamily="34" charset="0"/>
                <a:cs typeface="Calibri" panose="020F0502020204030204" pitchFamily="34" charset="0"/>
              </a:rPr>
              <a:t>CONTRATISTA</a:t>
            </a:r>
            <a:r>
              <a:rPr lang="es-CO" sz="1100" kern="0" dirty="0">
                <a:effectLst/>
                <a:latin typeface="Nunito" pitchFamily="2" charset="0"/>
                <a:ea typeface="Calibri" panose="020F0502020204030204" pitchFamily="34" charset="0"/>
                <a:cs typeface="Calibri" panose="020F0502020204030204" pitchFamily="34" charset="0"/>
              </a:rPr>
              <a:t>, por cuantía equivalente al </a:t>
            </a:r>
            <a:r>
              <a:rPr lang="es-CO" sz="1100" kern="0" dirty="0">
                <a:latin typeface="Nunito" pitchFamily="2" charset="0"/>
                <a:ea typeface="Calibri" panose="020F0502020204030204" pitchFamily="34" charset="0"/>
                <a:cs typeface="Calibri" panose="020F0502020204030204" pitchFamily="34" charset="0"/>
              </a:rPr>
              <a:t>VEINTE</a:t>
            </a:r>
            <a:r>
              <a:rPr lang="es-CO" sz="1100" kern="0" dirty="0">
                <a:effectLst/>
                <a:latin typeface="Nunito" pitchFamily="2" charset="0"/>
                <a:ea typeface="Calibri" panose="020F0502020204030204" pitchFamily="34" charset="0"/>
                <a:cs typeface="Calibri" panose="020F0502020204030204" pitchFamily="34" charset="0"/>
              </a:rPr>
              <a:t> POR CIENTO (20%) del valor del contrato y con una vigencia igual hasta la terminación del contrato y 12 meses más.</a:t>
            </a:r>
            <a:endParaRPr lang="es-CO" sz="1100" kern="100" dirty="0">
              <a:effectLst/>
              <a:latin typeface="Nunito" pitchFamily="2" charset="0"/>
              <a:ea typeface="Aptos" panose="020B0004020202020204" pitchFamily="34" charset="0"/>
              <a:cs typeface="Arial" panose="020B0604020202020204" pitchFamily="34" charset="0"/>
            </a:endParaRPr>
          </a:p>
          <a:p>
            <a:pPr algn="just">
              <a:buNone/>
            </a:pPr>
            <a:r>
              <a:rPr lang="es-CO" sz="1100" b="1" kern="0" dirty="0">
                <a:effectLst/>
                <a:latin typeface="Nunito" pitchFamily="2" charset="0"/>
                <a:ea typeface="Calibri" panose="020F0502020204030204" pitchFamily="34" charset="0"/>
                <a:cs typeface="Calibri" panose="020F0502020204030204" pitchFamily="34" charset="0"/>
              </a:rPr>
              <a:t> </a:t>
            </a:r>
            <a:endParaRPr lang="es-CO" sz="1100" kern="100" dirty="0">
              <a:effectLst/>
              <a:latin typeface="Nunito" pitchFamily="2" charset="0"/>
              <a:ea typeface="Aptos" panose="020B0004020202020204" pitchFamily="34" charset="0"/>
              <a:cs typeface="Arial" panose="020B0604020202020204" pitchFamily="34" charset="0"/>
            </a:endParaRPr>
          </a:p>
          <a:p>
            <a:pPr algn="just">
              <a:buNone/>
            </a:pPr>
            <a:endParaRPr lang="es-CO" sz="1100" kern="100" dirty="0">
              <a:effectLst/>
              <a:latin typeface="Nunito" pitchFamily="2" charset="0"/>
              <a:ea typeface="Aptos" panose="020B0004020202020204" pitchFamily="34" charset="0"/>
              <a:cs typeface="Arial" panose="020B0604020202020204" pitchFamily="34" charset="0"/>
            </a:endParaRPr>
          </a:p>
          <a:p>
            <a:pPr algn="just">
              <a:buNone/>
            </a:pPr>
            <a:r>
              <a:rPr lang="es-CO" sz="1100" b="1" kern="0" dirty="0">
                <a:latin typeface="Nunito" pitchFamily="2" charset="0"/>
                <a:cs typeface="Calibri" panose="020F0502020204030204" pitchFamily="34" charset="0"/>
              </a:rPr>
              <a:t>2, CALIDAD</a:t>
            </a:r>
            <a:r>
              <a:rPr lang="es-CO" sz="1100" b="1" kern="0" dirty="0">
                <a:effectLst/>
                <a:latin typeface="Nunito" pitchFamily="2" charset="0"/>
                <a:ea typeface="Calibri" panose="020F0502020204030204" pitchFamily="34" charset="0"/>
                <a:cs typeface="Calibri" panose="020F0502020204030204" pitchFamily="34" charset="0"/>
              </a:rPr>
              <a:t> DEL SERVICIO:</a:t>
            </a:r>
            <a:endParaRPr lang="es-CO" sz="1100" kern="100" dirty="0">
              <a:effectLst/>
              <a:latin typeface="Nunito" pitchFamily="2" charset="0"/>
              <a:ea typeface="Aptos" panose="020B0004020202020204" pitchFamily="34" charset="0"/>
              <a:cs typeface="Arial" panose="020B0604020202020204" pitchFamily="34" charset="0"/>
            </a:endParaRPr>
          </a:p>
          <a:p>
            <a:pPr algn="just">
              <a:buNone/>
            </a:pPr>
            <a:r>
              <a:rPr lang="es-CO" sz="1100" kern="0" dirty="0">
                <a:latin typeface="Nunito" pitchFamily="2" charset="0"/>
                <a:ea typeface="Calibri" panose="020F0502020204030204" pitchFamily="34" charset="0"/>
                <a:cs typeface="Calibri" panose="020F0502020204030204" pitchFamily="34" charset="0"/>
              </a:rPr>
              <a:t>VEINTE</a:t>
            </a:r>
            <a:r>
              <a:rPr lang="es-CO" sz="1100" kern="0" dirty="0">
                <a:effectLst/>
                <a:latin typeface="Nunito" pitchFamily="2" charset="0"/>
                <a:ea typeface="Calibri" panose="020F0502020204030204" pitchFamily="34" charset="0"/>
                <a:cs typeface="Calibri" panose="020F0502020204030204" pitchFamily="34" charset="0"/>
              </a:rPr>
              <a:t> POR CIENTO (20%) del valor del contrato y con una vigencia igual a la vigencia del contrato </a:t>
            </a:r>
            <a:r>
              <a:rPr lang="es-CO" sz="1100" kern="0" dirty="0">
                <a:latin typeface="Nunito" pitchFamily="2" charset="0"/>
                <a:ea typeface="Calibri" panose="020F0502020204030204" pitchFamily="34" charset="0"/>
                <a:cs typeface="Calibri" panose="020F0502020204030204" pitchFamily="34" charset="0"/>
              </a:rPr>
              <a:t>y CINCO (5) años a partir del recibo a satisfacción de los servicios.</a:t>
            </a:r>
          </a:p>
          <a:p>
            <a:pPr algn="just">
              <a:buNone/>
            </a:pPr>
            <a:r>
              <a:rPr lang="es-CO" sz="1100" b="1" kern="0" dirty="0">
                <a:effectLst/>
                <a:latin typeface="Nunito" pitchFamily="2" charset="0"/>
                <a:ea typeface="Calibri" panose="020F0502020204030204" pitchFamily="34" charset="0"/>
                <a:cs typeface="Calibri" panose="020F0502020204030204" pitchFamily="34" charset="0"/>
              </a:rPr>
              <a:t> </a:t>
            </a:r>
            <a:endParaRPr lang="es-CO" sz="1100" kern="100" dirty="0">
              <a:effectLst/>
              <a:latin typeface="Nunito" pitchFamily="2" charset="0"/>
              <a:ea typeface="Aptos" panose="020B0004020202020204" pitchFamily="34" charset="0"/>
              <a:cs typeface="Arial" panose="020B0604020202020204" pitchFamily="34" charset="0"/>
            </a:endParaRPr>
          </a:p>
          <a:p>
            <a:pPr algn="just">
              <a:buNone/>
            </a:pPr>
            <a:r>
              <a:rPr lang="es-CO" sz="1100" b="1" kern="0" dirty="0">
                <a:effectLst/>
                <a:latin typeface="Nunito" pitchFamily="2" charset="0"/>
                <a:ea typeface="Calibri" panose="020F0502020204030204" pitchFamily="34" charset="0"/>
                <a:cs typeface="Calibri" panose="020F0502020204030204" pitchFamily="34" charset="0"/>
              </a:rPr>
              <a:t> </a:t>
            </a:r>
            <a:endParaRPr lang="es-CO" sz="1100" kern="100" dirty="0">
              <a:effectLst/>
              <a:latin typeface="Nunito" pitchFamily="2" charset="0"/>
              <a:ea typeface="Aptos" panose="020B0004020202020204" pitchFamily="34" charset="0"/>
              <a:cs typeface="Arial" panose="020B0604020202020204" pitchFamily="34" charset="0"/>
            </a:endParaRPr>
          </a:p>
          <a:p>
            <a:pPr algn="just">
              <a:buNone/>
            </a:pPr>
            <a:r>
              <a:rPr lang="es-CO" sz="1100" b="1" kern="0" dirty="0">
                <a:latin typeface="Nunito" pitchFamily="2" charset="0"/>
                <a:ea typeface="Calibri" panose="020F0502020204030204" pitchFamily="34" charset="0"/>
                <a:cs typeface="Calibri" panose="020F0502020204030204" pitchFamily="34" charset="0"/>
              </a:rPr>
              <a:t>3, PAGO DE SALARIOS, PRESTACIONES SOCIALES E INDEMNIZACIONES DE CARÁCTER LABORAL: </a:t>
            </a:r>
            <a:endParaRPr lang="es-CO" sz="1100" kern="100" dirty="0">
              <a:latin typeface="Nunito" pitchFamily="2" charset="0"/>
              <a:ea typeface="Aptos" panose="020B0004020202020204" pitchFamily="34" charset="0"/>
              <a:cs typeface="Arial" panose="020B0604020202020204" pitchFamily="34" charset="0"/>
            </a:endParaRPr>
          </a:p>
          <a:p>
            <a:pPr algn="just">
              <a:buNone/>
            </a:pPr>
            <a:r>
              <a:rPr lang="es-CO" sz="1100" kern="0" dirty="0">
                <a:latin typeface="Nunito" pitchFamily="2" charset="0"/>
                <a:ea typeface="Calibri" panose="020F0502020204030204" pitchFamily="34" charset="0"/>
                <a:cs typeface="Calibri" panose="020F0502020204030204" pitchFamily="34" charset="0"/>
              </a:rPr>
              <a:t>DIEZ POR CIENTO (10%) del valor del contrato y con una vigencia igual al plazo de  ejecución del contrato y TRES (3) años más.</a:t>
            </a:r>
            <a:endParaRPr lang="es-CO" sz="1100" kern="100" dirty="0">
              <a:latin typeface="Nunito" pitchFamily="2" charset="0"/>
              <a:ea typeface="Aptos" panose="020B0004020202020204" pitchFamily="34" charset="0"/>
              <a:cs typeface="Arial" panose="020B0604020202020204" pitchFamily="34" charset="0"/>
            </a:endParaRPr>
          </a:p>
          <a:p>
            <a:pPr lvl="0" algn="l">
              <a:lnSpc>
                <a:spcPct val="115000"/>
              </a:lnSpc>
            </a:pPr>
            <a:endParaRPr lang="es-CO" sz="1100" kern="100" dirty="0">
              <a:effectLst/>
              <a:latin typeface="Nunito" pitchFamily="2" charset="0"/>
              <a:ea typeface="Aptos" panose="020B0004020202020204" pitchFamily="34" charset="0"/>
              <a:cs typeface="Arial" panose="020B0604020202020204" pitchFamily="34" charset="0"/>
            </a:endParaRPr>
          </a:p>
          <a:p>
            <a:pPr marL="457200">
              <a:lnSpc>
                <a:spcPct val="115000"/>
              </a:lnSpc>
            </a:pPr>
            <a:r>
              <a:rPr lang="es-CO" sz="1100" kern="0" dirty="0">
                <a:effectLst/>
                <a:latin typeface="Nunito" pitchFamily="2" charset="0"/>
                <a:ea typeface="Calibri" panose="020F0502020204030204" pitchFamily="34" charset="0"/>
                <a:cs typeface="Times New Roman" panose="02020603050405020304" pitchFamily="18" charset="0"/>
              </a:rPr>
              <a:t> A  </a:t>
            </a:r>
            <a:r>
              <a:rPr lang="es-CO" sz="1100" kern="0" dirty="0">
                <a:effectLst/>
                <a:latin typeface="Nunito" pitchFamily="2" charset="0"/>
                <a:ea typeface="Calibri" panose="020F0502020204030204" pitchFamily="34" charset="0"/>
                <a:cs typeface="Calibri" panose="020F0502020204030204" pitchFamily="34" charset="0"/>
              </a:rPr>
              <a:t>favor de </a:t>
            </a:r>
            <a:r>
              <a:rPr lang="es-CO" sz="1100" kern="0" dirty="0">
                <a:latin typeface="Nunito" pitchFamily="2" charset="0"/>
                <a:cs typeface="Calibri" panose="020F0502020204030204" pitchFamily="34" charset="0"/>
              </a:rPr>
              <a:t>los </a:t>
            </a:r>
            <a:r>
              <a:rPr lang="es-CO" sz="1100" b="1" kern="0" dirty="0">
                <a:latin typeface="Nunito" pitchFamily="2" charset="0"/>
                <a:cs typeface="Calibri" panose="020F0502020204030204" pitchFamily="34" charset="0"/>
              </a:rPr>
              <a:t>PATRIMONIO AUTÓNOMO FC PAD HOSPITAL SAN JUAN DE DIOS </a:t>
            </a:r>
            <a:r>
              <a:rPr lang="es-CO" sz="1100" kern="0" dirty="0">
                <a:latin typeface="Nunito" pitchFamily="2" charset="0"/>
                <a:cs typeface="Calibri" panose="020F0502020204030204" pitchFamily="34" charset="0"/>
              </a:rPr>
              <a:t>y </a:t>
            </a:r>
            <a:r>
              <a:rPr lang="es-CO" sz="1100" b="1" kern="0" dirty="0">
                <a:latin typeface="Nunito" pitchFamily="2" charset="0"/>
                <a:cs typeface="Calibri" panose="020F0502020204030204" pitchFamily="34" charset="0"/>
              </a:rPr>
              <a:t>PATRIMONIO AUTÓNOMO FC PAD HUSJD CONTRATO 057-2026 </a:t>
            </a:r>
            <a:r>
              <a:rPr lang="es-CO" sz="1100" kern="0" dirty="0">
                <a:latin typeface="Nunito" pitchFamily="2" charset="0"/>
                <a:cs typeface="Calibri" panose="020F0502020204030204" pitchFamily="34" charset="0"/>
              </a:rPr>
              <a:t>– NIT 830.053.994-4, a la </a:t>
            </a:r>
            <a:r>
              <a:rPr lang="es-CO" sz="1100" b="1" kern="0" dirty="0">
                <a:latin typeface="Nunito" pitchFamily="2" charset="0"/>
                <a:cs typeface="Calibri" panose="020F0502020204030204" pitchFamily="34" charset="0"/>
              </a:rPr>
              <a:t>AGENCIA NACIONAL INMOBILIARIA VIRGILIO BARCO VARGAS</a:t>
            </a:r>
            <a:r>
              <a:rPr lang="es-CO" sz="1100" kern="0" dirty="0">
                <a:latin typeface="Nunito" pitchFamily="2" charset="0"/>
                <a:cs typeface="Calibri" panose="020F0502020204030204" pitchFamily="34" charset="0"/>
              </a:rPr>
              <a:t>, a </a:t>
            </a:r>
            <a:r>
              <a:rPr lang="es-CO" sz="1100" b="1" kern="0" dirty="0">
                <a:latin typeface="Nunito" pitchFamily="2" charset="0"/>
                <a:cs typeface="Calibri" panose="020F0502020204030204" pitchFamily="34" charset="0"/>
              </a:rPr>
              <a:t>el HOSPITAL UNIVERSITARIO SAN JUAN DE DIOS Y MATERNO INFANTIL - HUSJDM</a:t>
            </a:r>
            <a:r>
              <a:rPr lang="es-CO" sz="1100" kern="0" dirty="0">
                <a:latin typeface="Nunito" pitchFamily="2" charset="0"/>
                <a:cs typeface="Calibri" panose="020F0502020204030204" pitchFamily="34" charset="0"/>
              </a:rPr>
              <a:t>, identificada con NIT 901.933.432-0 y al </a:t>
            </a:r>
            <a:r>
              <a:rPr lang="es-CO" sz="1100" b="1" kern="0" dirty="0">
                <a:latin typeface="Nunito" pitchFamily="2" charset="0"/>
                <a:cs typeface="Calibri" panose="020F0502020204030204" pitchFamily="34" charset="0"/>
              </a:rPr>
              <a:t>MINISTERIO DE SALUD Y PROTECCIÓN SOCIAL </a:t>
            </a:r>
            <a:r>
              <a:rPr lang="es-CO" sz="1100" kern="0" dirty="0">
                <a:latin typeface="Nunito" pitchFamily="2" charset="0"/>
                <a:cs typeface="Calibri" panose="020F0502020204030204" pitchFamily="34" charset="0"/>
              </a:rPr>
              <a:t>identificado con NIT 900.474.727-4..</a:t>
            </a:r>
          </a:p>
          <a:p>
            <a:pPr marL="457200" algn="l">
              <a:lnSpc>
                <a:spcPct val="115000"/>
              </a:lnSpc>
              <a:buNone/>
            </a:pPr>
            <a:endParaRPr lang="es-CO" sz="1100" b="1" kern="0" dirty="0">
              <a:solidFill>
                <a:srgbClr val="000000"/>
              </a:solidFill>
              <a:latin typeface="Nunito" pitchFamily="2" charset="0"/>
              <a:cs typeface="Arial" panose="020B0604020202020204" pitchFamily="34" charset="0"/>
            </a:endParaRPr>
          </a:p>
          <a:p>
            <a:pPr algn="just">
              <a:spcAft>
                <a:spcPts val="800"/>
              </a:spcAft>
              <a:buNone/>
            </a:pPr>
            <a:endParaRPr lang="es-ES" sz="1100" dirty="0">
              <a:latin typeface="Nunito" pitchFamily="2" charset="0"/>
              <a:ea typeface="+mn-lt"/>
              <a:cs typeface="+mn-lt"/>
            </a:endParaRPr>
          </a:p>
        </p:txBody>
      </p:sp>
    </p:spTree>
    <p:extLst>
      <p:ext uri="{BB962C8B-B14F-4D97-AF65-F5344CB8AC3E}">
        <p14:creationId xmlns:p14="http://schemas.microsoft.com/office/powerpoint/2010/main" val="158060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8C1A9-335D-92B9-5085-7494757EFAD7}"/>
            </a:ext>
          </a:extLst>
        </p:cNvPr>
        <p:cNvGrpSpPr/>
        <p:nvPr/>
      </p:nvGrpSpPr>
      <p:grpSpPr>
        <a:xfrm>
          <a:off x="0" y="0"/>
          <a:ext cx="0" cy="0"/>
          <a:chOff x="0" y="0"/>
          <a:chExt cx="0" cy="0"/>
        </a:xfrm>
      </p:grpSpPr>
      <p:sp>
        <p:nvSpPr>
          <p:cNvPr id="27" name="Elipse 26">
            <a:extLst>
              <a:ext uri="{FF2B5EF4-FFF2-40B4-BE49-F238E27FC236}">
                <a16:creationId xmlns:a16="http://schemas.microsoft.com/office/drawing/2014/main" id="{22454BD4-22D7-D3A1-06AC-F87BE7643D44}"/>
              </a:ext>
            </a:extLst>
          </p:cNvPr>
          <p:cNvSpPr/>
          <p:nvPr/>
        </p:nvSpPr>
        <p:spPr>
          <a:xfrm>
            <a:off x="242275" y="3243540"/>
            <a:ext cx="294291" cy="2942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3F4EF99F-8489-3C81-04C1-C29560BBF317}"/>
              </a:ext>
            </a:extLst>
          </p:cNvPr>
          <p:cNvSpPr txBox="1"/>
          <p:nvPr/>
        </p:nvSpPr>
        <p:spPr>
          <a:xfrm>
            <a:off x="242275" y="151244"/>
            <a:ext cx="9941784" cy="707886"/>
          </a:xfrm>
          <a:prstGeom prst="rect">
            <a:avLst/>
          </a:prstGeom>
          <a:noFill/>
        </p:spPr>
        <p:txBody>
          <a:bodyPr wrap="square" lIns="91440" tIns="45720" rIns="91440" bIns="45720" rtlCol="0" anchor="t">
            <a:spAutoFit/>
          </a:bodyPr>
          <a:lstStyle/>
          <a:p>
            <a:r>
              <a:rPr lang="es-CO" sz="2000" b="1" dirty="0">
                <a:solidFill>
                  <a:srgbClr val="FFC000"/>
                </a:solidFill>
                <a:latin typeface="Nunito ExtraBold"/>
                <a:cs typeface="Calibri"/>
              </a:rPr>
              <a:t>8.5. Cronograma del proceso</a:t>
            </a:r>
            <a:r>
              <a:rPr lang="es-CO" sz="2000" b="1" dirty="0">
                <a:solidFill>
                  <a:srgbClr val="FFC000"/>
                </a:solidFill>
                <a:latin typeface="Nunito"/>
              </a:rPr>
              <a:t>:</a:t>
            </a:r>
          </a:p>
          <a:p>
            <a:endParaRPr lang="es-ES" sz="2000" b="1" dirty="0">
              <a:solidFill>
                <a:srgbClr val="FFC000"/>
              </a:solidFill>
              <a:latin typeface="Nunito"/>
            </a:endParaRPr>
          </a:p>
        </p:txBody>
      </p:sp>
      <p:sp>
        <p:nvSpPr>
          <p:cNvPr id="3" name="Rectángulo 2">
            <a:extLst>
              <a:ext uri="{FF2B5EF4-FFF2-40B4-BE49-F238E27FC236}">
                <a16:creationId xmlns:a16="http://schemas.microsoft.com/office/drawing/2014/main" id="{970FC640-AF2B-E81A-3592-DB0F5124AD99}"/>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6" name="Tabla 5">
            <a:extLst>
              <a:ext uri="{FF2B5EF4-FFF2-40B4-BE49-F238E27FC236}">
                <a16:creationId xmlns:a16="http://schemas.microsoft.com/office/drawing/2014/main" id="{F3664C5E-3B9A-E4E8-E076-A2931FA851CB}"/>
              </a:ext>
            </a:extLst>
          </p:cNvPr>
          <p:cNvGraphicFramePr>
            <a:graphicFrameLocks noGrp="1"/>
          </p:cNvGraphicFramePr>
          <p:nvPr>
            <p:extLst>
              <p:ext uri="{D42A27DB-BD31-4B8C-83A1-F6EECF244321}">
                <p14:modId xmlns:p14="http://schemas.microsoft.com/office/powerpoint/2010/main" val="2863724539"/>
              </p:ext>
            </p:extLst>
          </p:nvPr>
        </p:nvGraphicFramePr>
        <p:xfrm>
          <a:off x="530235" y="740577"/>
          <a:ext cx="10951858" cy="5515030"/>
        </p:xfrm>
        <a:graphic>
          <a:graphicData uri="http://schemas.openxmlformats.org/drawingml/2006/table">
            <a:tbl>
              <a:tblPr firstRow="1" firstCol="1" bandRow="1">
                <a:tableStyleId>{5940675A-B579-460E-94D1-54222C63F5DA}</a:tableStyleId>
              </a:tblPr>
              <a:tblGrid>
                <a:gridCol w="5999612">
                  <a:extLst>
                    <a:ext uri="{9D8B030D-6E8A-4147-A177-3AD203B41FA5}">
                      <a16:colId xmlns:a16="http://schemas.microsoft.com/office/drawing/2014/main" val="52950268"/>
                    </a:ext>
                  </a:extLst>
                </a:gridCol>
                <a:gridCol w="4952246">
                  <a:extLst>
                    <a:ext uri="{9D8B030D-6E8A-4147-A177-3AD203B41FA5}">
                      <a16:colId xmlns:a16="http://schemas.microsoft.com/office/drawing/2014/main" val="620041607"/>
                    </a:ext>
                  </a:extLst>
                </a:gridCol>
              </a:tblGrid>
              <a:tr h="490694">
                <a:tc>
                  <a:txBody>
                    <a:bodyPr/>
                    <a:lstStyle/>
                    <a:p>
                      <a:pPr algn="ctr">
                        <a:buNone/>
                      </a:pPr>
                      <a:r>
                        <a:rPr lang="es-CO" sz="1100" b="1" kern="100">
                          <a:effectLst/>
                          <a:latin typeface="Nunito" pitchFamily="2" charset="0"/>
                        </a:rPr>
                        <a:t>Actividad</a:t>
                      </a:r>
                      <a:endParaRPr lang="es-CO" sz="1100" b="1" kern="10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buNone/>
                      </a:pPr>
                      <a:r>
                        <a:rPr lang="es-CO" sz="1100" b="1" kern="100" dirty="0">
                          <a:effectLst/>
                          <a:latin typeface="Nunito" pitchFamily="2" charset="0"/>
                        </a:rPr>
                        <a:t>Fecha programada</a:t>
                      </a:r>
                      <a:endParaRPr lang="es-CO" sz="1100" b="1"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21197446"/>
                  </a:ext>
                </a:extLst>
              </a:tr>
              <a:tr h="198609">
                <a:tc>
                  <a:txBody>
                    <a:bodyPr/>
                    <a:lstStyle/>
                    <a:p>
                      <a:pPr algn="just">
                        <a:buNone/>
                      </a:pPr>
                      <a:r>
                        <a:rPr lang="es-CO" sz="1100" kern="100" dirty="0">
                          <a:effectLst/>
                          <a:latin typeface="Nunito" pitchFamily="2" charset="0"/>
                        </a:rPr>
                        <a:t>PUBLICACIÓN DE LOS TÉRMINOS DE REFERENCIA</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CO" sz="1100" u="none" kern="100" dirty="0">
                          <a:effectLst/>
                          <a:latin typeface="Nunito" pitchFamily="2" charset="0"/>
                        </a:rPr>
                        <a:t>28 de Mayo de 2026 </a:t>
                      </a:r>
                      <a:endParaRPr lang="es-CO" sz="1100" u="none"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58501201"/>
                  </a:ext>
                </a:extLst>
              </a:tr>
              <a:tr h="397220">
                <a:tc>
                  <a:txBody>
                    <a:bodyPr/>
                    <a:lstStyle/>
                    <a:p>
                      <a:pPr algn="just">
                        <a:buNone/>
                      </a:pPr>
                      <a:r>
                        <a:rPr lang="es-CO" sz="1100" kern="100" dirty="0">
                          <a:effectLst/>
                          <a:latin typeface="Nunito" pitchFamily="2" charset="0"/>
                        </a:rPr>
                        <a:t>AUDIENCIA INFORMATIVA.</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CO" sz="1100" kern="100" dirty="0">
                          <a:effectLst/>
                          <a:latin typeface="Nunito" pitchFamily="2" charset="0"/>
                        </a:rPr>
                        <a:t>2 de Junio de 2026. </a:t>
                      </a:r>
                    </a:p>
                    <a:p>
                      <a:pPr algn="just">
                        <a:buNone/>
                      </a:pPr>
                      <a:r>
                        <a:rPr lang="es-CO" sz="1100" kern="100" dirty="0">
                          <a:effectLst/>
                          <a:latin typeface="Nunito" pitchFamily="2" charset="0"/>
                        </a:rPr>
                        <a:t>Se adelantará de manera virtual mediante la plataforma Microsoft </a:t>
                      </a:r>
                      <a:r>
                        <a:rPr lang="es-CO" sz="1100" kern="100" dirty="0" err="1">
                          <a:effectLst/>
                          <a:latin typeface="Nunito" pitchFamily="2" charset="0"/>
                        </a:rPr>
                        <a:t>Teams</a:t>
                      </a:r>
                      <a:endParaRPr lang="es-CO" sz="1100" kern="100" dirty="0">
                        <a:effectLst/>
                        <a:latin typeface="Nunito" pitchFamily="2"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2950141"/>
                  </a:ext>
                </a:extLst>
              </a:tr>
              <a:tr h="303247">
                <a:tc>
                  <a:txBody>
                    <a:bodyPr/>
                    <a:lstStyle/>
                    <a:p>
                      <a:pPr algn="just">
                        <a:buNone/>
                      </a:pPr>
                      <a:r>
                        <a:rPr lang="es-CO" sz="1100" kern="100" dirty="0">
                          <a:effectLst/>
                          <a:latin typeface="Nunito" pitchFamily="2" charset="0"/>
                        </a:rPr>
                        <a:t>PLAZO PARA PRESENTAR OBSERVACIONES A LOS TÉRMINOS DE REFERENCIA</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CO" sz="1100" kern="100" dirty="0">
                          <a:effectLst/>
                          <a:latin typeface="Nunito" pitchFamily="2" charset="0"/>
                        </a:rPr>
                        <a:t>Hasta el 9 de Junio  de 2026, hasta las 6:00 P.M.</a:t>
                      </a: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49701055"/>
                  </a:ext>
                </a:extLst>
              </a:tr>
              <a:tr h="397220">
                <a:tc>
                  <a:txBody>
                    <a:bodyPr/>
                    <a:lstStyle/>
                    <a:p>
                      <a:pPr algn="just">
                        <a:buNone/>
                      </a:pPr>
                      <a:r>
                        <a:rPr lang="es-CO" sz="1100" kern="100" dirty="0">
                          <a:effectLst/>
                          <a:latin typeface="Nunito" pitchFamily="2" charset="0"/>
                        </a:rPr>
                        <a:t>PUBLICACIÓN DE RESPUESTAS A LAS OBSERVACIONES Y ALCANCE A LOS TÉRMINOS DE REFERENCIA</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CO" sz="1100" kern="100" dirty="0">
                          <a:effectLst/>
                          <a:latin typeface="Nunito" pitchFamily="2" charset="0"/>
                        </a:rPr>
                        <a:t>16 de Junio  de 2026</a:t>
                      </a: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98563693"/>
                  </a:ext>
                </a:extLst>
              </a:tr>
              <a:tr h="198609">
                <a:tc>
                  <a:txBody>
                    <a:bodyPr/>
                    <a:lstStyle/>
                    <a:p>
                      <a:pPr algn="just">
                        <a:buNone/>
                      </a:pPr>
                      <a:r>
                        <a:rPr lang="es-CO" sz="1100" kern="100" dirty="0">
                          <a:effectLst/>
                          <a:latin typeface="Nunito" pitchFamily="2" charset="0"/>
                        </a:rPr>
                        <a:t>CIERRE Y/O PLAZO PARA PRESENTAR LA POSTULACIÓN</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CO" sz="1100" kern="100" dirty="0">
                          <a:effectLst/>
                          <a:latin typeface="Nunito" pitchFamily="2" charset="0"/>
                        </a:rPr>
                        <a:t>22 de Junio de 2026 hasta las 10:00 a.m.</a:t>
                      </a: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12779803"/>
                  </a:ext>
                </a:extLst>
              </a:tr>
              <a:tr h="432855">
                <a:tc>
                  <a:txBody>
                    <a:bodyPr/>
                    <a:lstStyle/>
                    <a:p>
                      <a:pPr algn="just">
                        <a:buNone/>
                      </a:pPr>
                      <a:r>
                        <a:rPr lang="es-CO" sz="1100" kern="100" dirty="0">
                          <a:effectLst/>
                          <a:latin typeface="Nunito" pitchFamily="2" charset="0"/>
                        </a:rPr>
                        <a:t>AUDIENCIA DE APERTURA DE LAS POSTULACIONES RECIBIDAS EN FÍSICO EN LAS OFICINAS DE LA AGENCIA INMOBILIARIA VIRGILIO BARCO VARGAS.</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CO" sz="1100" kern="100" dirty="0">
                          <a:effectLst/>
                          <a:latin typeface="Nunito" pitchFamily="2" charset="0"/>
                        </a:rPr>
                        <a:t>22 de Junio de 2026 a las 10:30 a.m. </a:t>
                      </a: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00713812"/>
                  </a:ext>
                </a:extLst>
              </a:tr>
              <a:tr h="303247">
                <a:tc>
                  <a:txBody>
                    <a:bodyPr/>
                    <a:lstStyle/>
                    <a:p>
                      <a:pPr algn="just">
                        <a:buNone/>
                      </a:pPr>
                      <a:r>
                        <a:rPr lang="es-CO" sz="1100" kern="100">
                          <a:effectLst/>
                          <a:latin typeface="Nunito" pitchFamily="2" charset="0"/>
                        </a:rPr>
                        <a:t>ELABORACIÓN Y PUBLICACIÓN DEL INFORME PRELIMINAR DE EVALUACIÓN.</a:t>
                      </a:r>
                      <a:endParaRPr lang="es-CO" sz="1100" kern="10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CO" sz="1100" kern="100" dirty="0">
                          <a:effectLst/>
                          <a:latin typeface="Nunito" pitchFamily="2" charset="0"/>
                        </a:rPr>
                        <a:t>30 de Junio de 2026.  </a:t>
                      </a: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62194787"/>
                  </a:ext>
                </a:extLst>
              </a:tr>
              <a:tr h="254505">
                <a:tc>
                  <a:txBody>
                    <a:bodyPr/>
                    <a:lstStyle/>
                    <a:p>
                      <a:pPr algn="just">
                        <a:buNone/>
                      </a:pPr>
                      <a:r>
                        <a:rPr lang="es-CO" sz="1100" kern="100">
                          <a:effectLst/>
                          <a:latin typeface="Nunito" pitchFamily="2" charset="0"/>
                        </a:rPr>
                        <a:t>TRASLADO INFORME PRELIMINAR DE EVALUACIÓN UN (1) DIA HÁBIL</a:t>
                      </a:r>
                      <a:endParaRPr lang="es-CO" sz="1100" kern="10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ES" sz="1100" kern="100" dirty="0">
                          <a:solidFill>
                            <a:schemeClr val="tx1"/>
                          </a:solidFill>
                          <a:effectLst/>
                          <a:latin typeface="Nunito" pitchFamily="2" charset="0"/>
                          <a:ea typeface="+mn-ea"/>
                          <a:cs typeface="+mn-cs"/>
                        </a:rPr>
                        <a:t>UN (1) DIA HÁBIL después de la publicación del informe preliminar de evaluación hasta las 6:00pm</a:t>
                      </a:r>
                      <a:endParaRPr lang="es-CO" sz="1100" kern="100" dirty="0">
                        <a:solidFill>
                          <a:schemeClr val="tx1"/>
                        </a:solidFill>
                        <a:effectLst/>
                        <a:latin typeface="Nunito" pitchFamily="2" charset="0"/>
                        <a:ea typeface="+mn-ea"/>
                        <a:cs typeface="+mn-cs"/>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35933497"/>
                  </a:ext>
                </a:extLst>
              </a:tr>
              <a:tr h="397220">
                <a:tc>
                  <a:txBody>
                    <a:bodyPr/>
                    <a:lstStyle/>
                    <a:p>
                      <a:pPr algn="just">
                        <a:buNone/>
                      </a:pPr>
                      <a:r>
                        <a:rPr lang="es-CO" sz="1100" kern="100" dirty="0">
                          <a:effectLst/>
                          <a:latin typeface="Nunito" pitchFamily="2" charset="0"/>
                        </a:rPr>
                        <a:t>RESPUESTAS A OBSERVACIONES AL INFORME PRELIMINAR DE EVALUACIÓN Y ALCANCE AL MISMO EN EL EVENTO QUE SE REQUIERA</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kern="100" dirty="0">
                          <a:solidFill>
                            <a:schemeClr val="tx1"/>
                          </a:solidFill>
                          <a:effectLst/>
                          <a:latin typeface="Nunito" pitchFamily="2" charset="0"/>
                          <a:ea typeface="+mn-ea"/>
                          <a:cs typeface="+mn-cs"/>
                        </a:rPr>
                        <a:t>Será publicado en el enlace web de los Patrimonios Autónomos Agencia Nacional Inmobiliaria Virgilio Barco Vargas y Derivados</a:t>
                      </a: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25896923"/>
                  </a:ext>
                </a:extLst>
              </a:tr>
              <a:tr h="303247">
                <a:tc>
                  <a:txBody>
                    <a:bodyPr/>
                    <a:lstStyle/>
                    <a:p>
                      <a:pPr algn="just">
                        <a:buNone/>
                      </a:pPr>
                      <a:r>
                        <a:rPr lang="es-CO" sz="1100" kern="100" dirty="0">
                          <a:effectLst/>
                          <a:latin typeface="Nunito" pitchFamily="2" charset="0"/>
                        </a:rPr>
                        <a:t>PUBLICACIÓN INFORME FINAL DE EVALUACIÓN</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kern="100" dirty="0">
                          <a:solidFill>
                            <a:schemeClr val="tx1"/>
                          </a:solidFill>
                          <a:effectLst/>
                          <a:latin typeface="Nunito" pitchFamily="2" charset="0"/>
                          <a:ea typeface="+mn-ea"/>
                          <a:cs typeface="+mn-cs"/>
                        </a:rPr>
                        <a:t>Será publicado en el enlace web de los Patrimonios Autónomos Agencia Nacional Inmobiliaria Virgilio Barco Vargas y Derivados</a:t>
                      </a: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78046350"/>
                  </a:ext>
                </a:extLst>
              </a:tr>
              <a:tr h="595829">
                <a:tc>
                  <a:txBody>
                    <a:bodyPr/>
                    <a:lstStyle/>
                    <a:p>
                      <a:pPr algn="just">
                        <a:buNone/>
                      </a:pPr>
                      <a:r>
                        <a:rPr lang="es-CO" sz="1100" kern="100" dirty="0">
                          <a:effectLst/>
                          <a:latin typeface="Nunito" pitchFamily="2" charset="0"/>
                        </a:rPr>
                        <a:t>TRASLADO INFORME FINAL DE EVALUACIÓN</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kern="100" dirty="0">
                          <a:solidFill>
                            <a:schemeClr val="tx1"/>
                          </a:solidFill>
                          <a:effectLst/>
                          <a:latin typeface="Nunito" pitchFamily="2" charset="0"/>
                          <a:ea typeface="+mn-ea"/>
                          <a:cs typeface="+mn-cs"/>
                        </a:rPr>
                        <a:t>UN (1) DIA HÁBIL después de la publicación del informe preliminar de evaluación hasta </a:t>
                      </a:r>
                      <a:r>
                        <a:rPr lang="es-ES" sz="1100" kern="100">
                          <a:solidFill>
                            <a:schemeClr val="tx1"/>
                          </a:solidFill>
                          <a:effectLst/>
                          <a:latin typeface="Nunito" pitchFamily="2" charset="0"/>
                          <a:ea typeface="+mn-ea"/>
                          <a:cs typeface="+mn-cs"/>
                        </a:rPr>
                        <a:t>las 6:00pm</a:t>
                      </a:r>
                      <a:endParaRPr lang="es-CO" sz="1100" kern="100">
                        <a:solidFill>
                          <a:schemeClr val="tx1"/>
                        </a:solidFill>
                        <a:effectLst/>
                        <a:latin typeface="Nunito" pitchFamily="2" charset="0"/>
                        <a:ea typeface="+mn-ea"/>
                        <a:cs typeface="+mn-cs"/>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26983301"/>
                  </a:ext>
                </a:extLst>
              </a:tr>
              <a:tr h="303247">
                <a:tc>
                  <a:txBody>
                    <a:bodyPr/>
                    <a:lstStyle/>
                    <a:p>
                      <a:pPr algn="just">
                        <a:buNone/>
                      </a:pPr>
                      <a:r>
                        <a:rPr lang="es-ES" sz="1100" kern="100" dirty="0">
                          <a:solidFill>
                            <a:schemeClr val="tx1"/>
                          </a:solidFill>
                          <a:effectLst/>
                          <a:latin typeface="Nunito" pitchFamily="2" charset="0"/>
                          <a:ea typeface="+mn-ea"/>
                          <a:cs typeface="+mn-cs"/>
                        </a:rPr>
                        <a:t>RESPUESTAS A OBSERVACIONES AL INFORME FINAL DE EVALUCIÓN</a:t>
                      </a:r>
                      <a:endParaRPr lang="es-CO" sz="1100" kern="100" dirty="0">
                        <a:solidFill>
                          <a:schemeClr val="tx1"/>
                        </a:solidFill>
                        <a:effectLst/>
                        <a:latin typeface="Nunito" pitchFamily="2" charset="0"/>
                        <a:ea typeface="+mn-ea"/>
                        <a:cs typeface="+mn-cs"/>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kern="100" dirty="0">
                          <a:solidFill>
                            <a:schemeClr val="tx1"/>
                          </a:solidFill>
                          <a:effectLst/>
                          <a:latin typeface="Nunito" pitchFamily="2" charset="0"/>
                          <a:ea typeface="+mn-ea"/>
                          <a:cs typeface="+mn-cs"/>
                        </a:rPr>
                        <a:t>Será publicado en el enlace web de los Patrimonios Autónomos Agencia Nacional Inmobiliaria Virgilio Barco Vargas y Derivados</a:t>
                      </a: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41386231"/>
                  </a:ext>
                </a:extLst>
              </a:tr>
              <a:tr h="397220">
                <a:tc>
                  <a:txBody>
                    <a:bodyPr/>
                    <a:lstStyle/>
                    <a:p>
                      <a:pPr algn="just">
                        <a:buNone/>
                      </a:pPr>
                      <a:r>
                        <a:rPr lang="es-CO" sz="1100" kern="100" dirty="0">
                          <a:effectLst/>
                          <a:latin typeface="Nunito" pitchFamily="2" charset="0"/>
                        </a:rPr>
                        <a:t>SUSCRIPCIÓN DEL CONTRATO DESPUES DE LA PUBLICACIÓN DEL INFORME FINAL</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CO" sz="1100" kern="100" dirty="0">
                          <a:effectLst/>
                          <a:latin typeface="Nunito" pitchFamily="2" charset="0"/>
                        </a:rPr>
                        <a:t>DIEZ (10) DÍAS HÁBILES DESPUES DE LA PUBLICACIÓN DEL INFORME FINAL</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9724048"/>
                  </a:ext>
                </a:extLst>
              </a:tr>
              <a:tr h="397220">
                <a:tc>
                  <a:txBody>
                    <a:bodyPr/>
                    <a:lstStyle/>
                    <a:p>
                      <a:pPr algn="just">
                        <a:buNone/>
                      </a:pPr>
                      <a:r>
                        <a:rPr lang="es-CO" sz="1100" kern="100" dirty="0">
                          <a:effectLst/>
                          <a:latin typeface="Nunito" pitchFamily="2" charset="0"/>
                        </a:rPr>
                        <a:t>PRESENTACIÓN DE GARANTÍAS</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buNone/>
                      </a:pPr>
                      <a:r>
                        <a:rPr lang="es-CO" sz="1100" kern="100" dirty="0">
                          <a:effectLst/>
                          <a:latin typeface="Nunito" pitchFamily="2" charset="0"/>
                        </a:rPr>
                        <a:t>DENTRO DE LOS CINCO (5) DÍAS HÁBILES SIGUIENTES A LA FIRMA DEL CONTRATO</a:t>
                      </a:r>
                      <a:endParaRPr lang="es-CO" sz="1100" kern="100" dirty="0">
                        <a:effectLst/>
                        <a:latin typeface="Nunito" pitchFamily="2" charset="0"/>
                        <a:ea typeface="Aptos" panose="020B0004020202020204" pitchFamily="34" charset="0"/>
                        <a:cs typeface="Arial" panose="020B0604020202020204" pitchFamily="34" charset="0"/>
                      </a:endParaRPr>
                    </a:p>
                  </a:txBody>
                  <a:tcPr marL="20942" marR="20942"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85639996"/>
                  </a:ext>
                </a:extLst>
              </a:tr>
            </a:tbl>
          </a:graphicData>
        </a:graphic>
      </p:graphicFrame>
    </p:spTree>
    <p:extLst>
      <p:ext uri="{BB962C8B-B14F-4D97-AF65-F5344CB8AC3E}">
        <p14:creationId xmlns:p14="http://schemas.microsoft.com/office/powerpoint/2010/main" val="3647123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7B2E3-C90A-B6D2-63CE-032A1B0C2114}"/>
            </a:ext>
          </a:extLst>
        </p:cNvPr>
        <p:cNvGrpSpPr/>
        <p:nvPr/>
      </p:nvGrpSpPr>
      <p:grpSpPr>
        <a:xfrm>
          <a:off x="0" y="0"/>
          <a:ext cx="0" cy="0"/>
          <a:chOff x="0" y="0"/>
          <a:chExt cx="0" cy="0"/>
        </a:xfrm>
      </p:grpSpPr>
      <p:sp>
        <p:nvSpPr>
          <p:cNvPr id="5" name="Rectángulo 5">
            <a:extLst>
              <a:ext uri="{FF2B5EF4-FFF2-40B4-BE49-F238E27FC236}">
                <a16:creationId xmlns:a16="http://schemas.microsoft.com/office/drawing/2014/main" id="{80B15F22-9B2B-F890-3ED1-558E1F039B17}"/>
              </a:ext>
            </a:extLst>
          </p:cNvPr>
          <p:cNvSpPr/>
          <p:nvPr/>
        </p:nvSpPr>
        <p:spPr>
          <a:xfrm>
            <a:off x="251154" y="351234"/>
            <a:ext cx="11575839" cy="338554"/>
          </a:xfrm>
          <a:prstGeom prst="rect">
            <a:avLst/>
          </a:prstGeom>
        </p:spPr>
        <p:txBody>
          <a:bodyPr wrap="square" lIns="91440" tIns="45720" rIns="91440" bIns="45720" anchor="t">
            <a:spAutoFit/>
          </a:bodyPr>
          <a:lstStyle/>
          <a:p>
            <a:r>
              <a:rPr lang="es-ES" sz="1600" b="1" dirty="0">
                <a:latin typeface="Nunito ExtraBold"/>
                <a:ea typeface="Calibri"/>
                <a:cs typeface="Calibri"/>
              </a:rPr>
              <a:t>8.6. </a:t>
            </a:r>
            <a:r>
              <a:rPr lang="es-ES" sz="1600" b="1" dirty="0">
                <a:latin typeface="Nunito ExtraBold"/>
                <a:cs typeface="Calibri"/>
              </a:rPr>
              <a:t>Comunicaciones y recibo de Solicitudes.</a:t>
            </a:r>
          </a:p>
        </p:txBody>
      </p:sp>
      <p:sp>
        <p:nvSpPr>
          <p:cNvPr id="4" name="Rectángulo 2">
            <a:extLst>
              <a:ext uri="{FF2B5EF4-FFF2-40B4-BE49-F238E27FC236}">
                <a16:creationId xmlns:a16="http://schemas.microsoft.com/office/drawing/2014/main" id="{DC170681-4A8F-4D4B-3D01-5610AD6A14E3}"/>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a:extLst>
              <a:ext uri="{FF2B5EF4-FFF2-40B4-BE49-F238E27FC236}">
                <a16:creationId xmlns:a16="http://schemas.microsoft.com/office/drawing/2014/main" id="{533AD752-D3BB-8593-FA93-D0584BA8DE05}"/>
              </a:ext>
            </a:extLst>
          </p:cNvPr>
          <p:cNvSpPr/>
          <p:nvPr/>
        </p:nvSpPr>
        <p:spPr>
          <a:xfrm>
            <a:off x="-3" y="-15819"/>
            <a:ext cx="12321384"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8. Condiciones Proceso de Contratación.</a:t>
            </a:r>
          </a:p>
        </p:txBody>
      </p:sp>
      <p:sp>
        <p:nvSpPr>
          <p:cNvPr id="10" name="CuadroTexto 9">
            <a:extLst>
              <a:ext uri="{FF2B5EF4-FFF2-40B4-BE49-F238E27FC236}">
                <a16:creationId xmlns:a16="http://schemas.microsoft.com/office/drawing/2014/main" id="{A4A6F4D9-B703-9DB8-C4C8-C1D939891F76}"/>
              </a:ext>
            </a:extLst>
          </p:cNvPr>
          <p:cNvSpPr txBox="1"/>
          <p:nvPr/>
        </p:nvSpPr>
        <p:spPr>
          <a:xfrm>
            <a:off x="443927" y="2424493"/>
            <a:ext cx="5226193" cy="2308324"/>
          </a:xfrm>
          <a:prstGeom prst="rect">
            <a:avLst/>
          </a:prstGeom>
          <a:noFill/>
        </p:spPr>
        <p:txBody>
          <a:bodyPr wrap="square">
            <a:spAutoFit/>
          </a:bodyPr>
          <a:lstStyle/>
          <a:p>
            <a:r>
              <a:rPr lang="es-ES" sz="1200" dirty="0"/>
              <a:t>Todas las actuaciones, publicaciones, avisos, respuestas, alcances, determinaciones relacionadas con el proceso de selección se realizarán a través de la pagina </a:t>
            </a:r>
            <a:r>
              <a:rPr lang="es-ES" sz="1200" dirty="0">
                <a:hlinkClick r:id="rId3"/>
              </a:rPr>
              <a:t>https://www.davibank.com/fiduciaria/publica/productos/patrimonios-autonomos</a:t>
            </a:r>
            <a:r>
              <a:rPr lang="es-ES" sz="1200" dirty="0"/>
              <a:t> y a través de los siguientes correos electrónico:</a:t>
            </a:r>
          </a:p>
          <a:p>
            <a:endParaRPr lang="es-ES" sz="1200" dirty="0"/>
          </a:p>
          <a:p>
            <a:r>
              <a:rPr lang="es-ES" sz="1200" dirty="0"/>
              <a:t> • </a:t>
            </a:r>
            <a:r>
              <a:rPr lang="es-ES" sz="1200" dirty="0">
                <a:hlinkClick r:id="rId4"/>
              </a:rPr>
              <a:t>lenis.hernandez@davibank.com</a:t>
            </a:r>
            <a:endParaRPr lang="es-ES" sz="1200" dirty="0"/>
          </a:p>
          <a:p>
            <a:r>
              <a:rPr lang="es-ES" sz="1200" dirty="0"/>
              <a:t>• </a:t>
            </a:r>
            <a:r>
              <a:rPr lang="es-ES" sz="1200" dirty="0">
                <a:hlinkClick r:id="rId5"/>
              </a:rPr>
              <a:t>felipe.gonzalez@davibank.com</a:t>
            </a:r>
            <a:endParaRPr lang="es-ES" sz="1200" dirty="0"/>
          </a:p>
          <a:p>
            <a:r>
              <a:rPr lang="es-ES" sz="1200" dirty="0"/>
              <a:t>• </a:t>
            </a:r>
            <a:r>
              <a:rPr lang="es-ES" sz="1200" dirty="0">
                <a:hlinkClick r:id="rId6"/>
              </a:rPr>
              <a:t>legalfiduciaria@davibank.com</a:t>
            </a:r>
            <a:endParaRPr lang="es-ES" sz="1200" dirty="0"/>
          </a:p>
          <a:p>
            <a:r>
              <a:rPr lang="es-ES" sz="1200" dirty="0"/>
              <a:t>• </a:t>
            </a:r>
            <a:r>
              <a:rPr lang="es-ES" sz="1200" dirty="0">
                <a:hlinkClick r:id="rId7"/>
              </a:rPr>
              <a:t>leslie.gandur@davibank.com</a:t>
            </a:r>
            <a:endParaRPr lang="es-ES" sz="1200" dirty="0"/>
          </a:p>
          <a:p>
            <a:r>
              <a:rPr lang="es-ES" sz="1200" dirty="0"/>
              <a:t> </a:t>
            </a:r>
          </a:p>
          <a:p>
            <a:endParaRPr lang="es-ES" sz="1200" dirty="0"/>
          </a:p>
        </p:txBody>
      </p:sp>
      <p:sp>
        <p:nvSpPr>
          <p:cNvPr id="12" name="Rectángulo 11">
            <a:extLst>
              <a:ext uri="{FF2B5EF4-FFF2-40B4-BE49-F238E27FC236}">
                <a16:creationId xmlns:a16="http://schemas.microsoft.com/office/drawing/2014/main" id="{856C3924-58B1-3C0B-8AD1-038CA4524581}"/>
              </a:ext>
            </a:extLst>
          </p:cNvPr>
          <p:cNvSpPr/>
          <p:nvPr/>
        </p:nvSpPr>
        <p:spPr>
          <a:xfrm>
            <a:off x="251153" y="797496"/>
            <a:ext cx="5497797" cy="5542473"/>
          </a:xfrm>
          <a:prstGeom prst="rect">
            <a:avLst/>
          </a:prstGeom>
          <a:no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Elipse 26">
            <a:extLst>
              <a:ext uri="{FF2B5EF4-FFF2-40B4-BE49-F238E27FC236}">
                <a16:creationId xmlns:a16="http://schemas.microsoft.com/office/drawing/2014/main" id="{BC251537-E427-220A-6742-7D28F6878A67}"/>
              </a:ext>
            </a:extLst>
          </p:cNvPr>
          <p:cNvSpPr/>
          <p:nvPr/>
        </p:nvSpPr>
        <p:spPr>
          <a:xfrm>
            <a:off x="137208" y="2526349"/>
            <a:ext cx="227890" cy="24732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Picture 1">
            <a:extLst>
              <a:ext uri="{FF2B5EF4-FFF2-40B4-BE49-F238E27FC236}">
                <a16:creationId xmlns:a16="http://schemas.microsoft.com/office/drawing/2014/main" id="{6DB86FAF-59D9-7FC6-83AB-7C3DE0FDD871}"/>
              </a:ext>
            </a:extLst>
          </p:cNvPr>
          <p:cNvPicPr>
            <a:picLocks noChangeAspect="1"/>
          </p:cNvPicPr>
          <p:nvPr/>
        </p:nvPicPr>
        <p:blipFill>
          <a:blip r:embed="rId8"/>
          <a:srcRect l="119" t="-62" r="47" b="19900"/>
          <a:stretch>
            <a:fillRect/>
          </a:stretch>
        </p:blipFill>
        <p:spPr>
          <a:xfrm>
            <a:off x="6039072" y="774233"/>
            <a:ext cx="5006156" cy="5478138"/>
          </a:xfrm>
          <a:prstGeom prst="rect">
            <a:avLst/>
          </a:prstGeom>
        </p:spPr>
      </p:pic>
    </p:spTree>
    <p:extLst>
      <p:ext uri="{BB962C8B-B14F-4D97-AF65-F5344CB8AC3E}">
        <p14:creationId xmlns:p14="http://schemas.microsoft.com/office/powerpoint/2010/main" val="2633141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EF4C9-C954-0231-48FD-C3F55D9F0649}"/>
            </a:ext>
          </a:extLst>
        </p:cNvPr>
        <p:cNvGrpSpPr/>
        <p:nvPr/>
      </p:nvGrpSpPr>
      <p:grpSpPr>
        <a:xfrm>
          <a:off x="0" y="0"/>
          <a:ext cx="0" cy="0"/>
          <a:chOff x="0" y="0"/>
          <a:chExt cx="0" cy="0"/>
        </a:xfrm>
      </p:grpSpPr>
      <p:sp>
        <p:nvSpPr>
          <p:cNvPr id="6" name="Marcador de pie de página 5">
            <a:extLst>
              <a:ext uri="{FF2B5EF4-FFF2-40B4-BE49-F238E27FC236}">
                <a16:creationId xmlns:a16="http://schemas.microsoft.com/office/drawing/2014/main" id="{C3EBCA4B-D95B-9B47-AC04-F958C2CD136B}"/>
              </a:ext>
            </a:extLst>
          </p:cNvPr>
          <p:cNvSpPr>
            <a:spLocks noGrp="1"/>
          </p:cNvSpPr>
          <p:nvPr>
            <p:ph type="ftr" sz="quarter" idx="11"/>
          </p:nvPr>
        </p:nvSpPr>
        <p:spPr/>
        <p:txBody>
          <a:bodyPr/>
          <a:lstStyle/>
          <a:p>
            <a:r>
              <a:rPr lang="es-ES" dirty="0"/>
              <a:t>Junio 2026</a:t>
            </a:r>
            <a:endParaRPr lang="es-CO" dirty="0"/>
          </a:p>
        </p:txBody>
      </p:sp>
      <p:pic>
        <p:nvPicPr>
          <p:cNvPr id="3" name="Imagen 2" descr="Diagrama">
            <a:extLst>
              <a:ext uri="{FF2B5EF4-FFF2-40B4-BE49-F238E27FC236}">
                <a16:creationId xmlns:a16="http://schemas.microsoft.com/office/drawing/2014/main" id="{FB576396-0B43-8850-FAE9-91CB3AD8B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654" y="399644"/>
            <a:ext cx="8154185" cy="5283624"/>
          </a:xfrm>
          <a:prstGeom prst="rect">
            <a:avLst/>
          </a:prstGeom>
        </p:spPr>
      </p:pic>
    </p:spTree>
    <p:extLst>
      <p:ext uri="{BB962C8B-B14F-4D97-AF65-F5344CB8AC3E}">
        <p14:creationId xmlns:p14="http://schemas.microsoft.com/office/powerpoint/2010/main" val="175768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1055F-BD1F-062D-ADF1-DBCFA11B20DB}"/>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DB12B369-CDB2-B42A-468D-6710D5213FE6}"/>
              </a:ext>
            </a:extLst>
          </p:cNvPr>
          <p:cNvSpPr txBox="1"/>
          <p:nvPr/>
        </p:nvSpPr>
        <p:spPr>
          <a:xfrm>
            <a:off x="1023982" y="3507085"/>
            <a:ext cx="5449824" cy="3939540"/>
          </a:xfrm>
          <a:prstGeom prst="rect">
            <a:avLst/>
          </a:prstGeom>
          <a:noFill/>
        </p:spPr>
        <p:txBody>
          <a:bodyPr wrap="square" lIns="91440" tIns="45720" rIns="91440" bIns="45720" rtlCol="0" anchor="t">
            <a:spAutoFit/>
          </a:bodyPr>
          <a:lstStyle/>
          <a:p>
            <a:r>
              <a:rPr lang="es-ES" sz="25000">
                <a:solidFill>
                  <a:schemeClr val="accent4"/>
                </a:solidFill>
                <a:latin typeface="Aptos Display"/>
              </a:rPr>
              <a:t>01</a:t>
            </a:r>
            <a:endParaRPr lang="es-CO" sz="25000">
              <a:solidFill>
                <a:schemeClr val="accent4"/>
              </a:solidFill>
              <a:latin typeface="Aptos Display" panose="020B0004020202020204" pitchFamily="34" charset="0"/>
            </a:endParaRPr>
          </a:p>
        </p:txBody>
      </p:sp>
      <p:pic>
        <p:nvPicPr>
          <p:cNvPr id="3" name="Imagen 2">
            <a:extLst>
              <a:ext uri="{FF2B5EF4-FFF2-40B4-BE49-F238E27FC236}">
                <a16:creationId xmlns:a16="http://schemas.microsoft.com/office/drawing/2014/main" id="{F69DAE9B-4FDA-8DE5-652A-6DE134B0AC5F}"/>
              </a:ext>
            </a:extLst>
          </p:cNvPr>
          <p:cNvPicPr>
            <a:picLocks noChangeAspect="1"/>
          </p:cNvPicPr>
          <p:nvPr/>
        </p:nvPicPr>
        <p:blipFill>
          <a:blip r:embed="rId2">
            <a:extLst>
              <a:ext uri="{28A0092B-C50C-407E-A947-70E740481C1C}">
                <a14:useLocalDpi xmlns:a14="http://schemas.microsoft.com/office/drawing/2010/main" val="0"/>
              </a:ext>
            </a:extLst>
          </a:blip>
          <a:srcRect l="13348" r="13339"/>
          <a:stretch>
            <a:fillRect/>
          </a:stretch>
        </p:blipFill>
        <p:spPr>
          <a:xfrm>
            <a:off x="224355" y="215218"/>
            <a:ext cx="4034660" cy="4127538"/>
          </a:xfrm>
          <a:prstGeom prst="rect">
            <a:avLst/>
          </a:prstGeom>
        </p:spPr>
      </p:pic>
      <p:sp>
        <p:nvSpPr>
          <p:cNvPr id="5" name="Rectángulo 4">
            <a:extLst>
              <a:ext uri="{FF2B5EF4-FFF2-40B4-BE49-F238E27FC236}">
                <a16:creationId xmlns:a16="http://schemas.microsoft.com/office/drawing/2014/main" id="{CF5139D2-57CC-94EB-CB7C-8A05CF99ABBD}"/>
              </a:ext>
            </a:extLst>
          </p:cNvPr>
          <p:cNvSpPr/>
          <p:nvPr/>
        </p:nvSpPr>
        <p:spPr>
          <a:xfrm>
            <a:off x="0" y="5469532"/>
            <a:ext cx="12192000" cy="1388468"/>
          </a:xfrm>
          <a:prstGeom prst="rect">
            <a:avLst/>
          </a:prstGeom>
          <a:solidFill>
            <a:schemeClr val="accent4">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0</a:t>
            </a:r>
            <a:endParaRPr lang="es-CO"/>
          </a:p>
        </p:txBody>
      </p:sp>
      <p:sp>
        <p:nvSpPr>
          <p:cNvPr id="63" name="CuadroTexto 62">
            <a:extLst>
              <a:ext uri="{FF2B5EF4-FFF2-40B4-BE49-F238E27FC236}">
                <a16:creationId xmlns:a16="http://schemas.microsoft.com/office/drawing/2014/main" id="{30B55A09-B0DB-EFAD-F565-4E8A77FCD3AF}"/>
              </a:ext>
            </a:extLst>
          </p:cNvPr>
          <p:cNvSpPr txBox="1"/>
          <p:nvPr/>
        </p:nvSpPr>
        <p:spPr>
          <a:xfrm>
            <a:off x="4259015" y="5811785"/>
            <a:ext cx="8638131" cy="830997"/>
          </a:xfrm>
          <a:prstGeom prst="rect">
            <a:avLst/>
          </a:prstGeom>
          <a:noFill/>
        </p:spPr>
        <p:txBody>
          <a:bodyPr vert="horz" wrap="square" lIns="91440" tIns="45720" rIns="91440" bIns="45720" rtlCol="0" anchor="t">
            <a:spAutoFit/>
          </a:bodyPr>
          <a:lstStyle/>
          <a:p>
            <a:pPr algn="just"/>
            <a:r>
              <a:rPr lang="es-ES" sz="4800" b="1">
                <a:solidFill>
                  <a:schemeClr val="accent4"/>
                </a:solidFill>
                <a:latin typeface="Nunito"/>
              </a:rPr>
              <a:t>Alcance</a:t>
            </a:r>
          </a:p>
        </p:txBody>
      </p:sp>
    </p:spTree>
    <p:extLst>
      <p:ext uri="{BB962C8B-B14F-4D97-AF65-F5344CB8AC3E}">
        <p14:creationId xmlns:p14="http://schemas.microsoft.com/office/powerpoint/2010/main" val="61885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74218-DBBA-5FE5-8780-C92D48871723}"/>
            </a:ext>
          </a:extLst>
        </p:cNvPr>
        <p:cNvGrpSpPr/>
        <p:nvPr/>
      </p:nvGrpSpPr>
      <p:grpSpPr>
        <a:xfrm>
          <a:off x="0" y="0"/>
          <a:ext cx="0" cy="0"/>
          <a:chOff x="0" y="0"/>
          <a:chExt cx="0" cy="0"/>
        </a:xfrm>
      </p:grpSpPr>
      <p:sp>
        <p:nvSpPr>
          <p:cNvPr id="15" name="Rectángulo 5">
            <a:extLst>
              <a:ext uri="{FF2B5EF4-FFF2-40B4-BE49-F238E27FC236}">
                <a16:creationId xmlns:a16="http://schemas.microsoft.com/office/drawing/2014/main" id="{9ED71020-AD02-E4BB-B582-981E5E8F7E44}"/>
              </a:ext>
            </a:extLst>
          </p:cNvPr>
          <p:cNvSpPr/>
          <p:nvPr/>
        </p:nvSpPr>
        <p:spPr>
          <a:xfrm>
            <a:off x="239395" y="81295"/>
            <a:ext cx="10055196" cy="400110"/>
          </a:xfrm>
          <a:prstGeom prst="rect">
            <a:avLst/>
          </a:prstGeom>
        </p:spPr>
        <p:txBody>
          <a:bodyPr wrap="square" lIns="91440" tIns="45720" rIns="91440" bIns="45720" anchor="t">
            <a:spAutoFit/>
          </a:bodyPr>
          <a:lstStyle/>
          <a:p>
            <a:r>
              <a:rPr lang="es-ES" sz="2000" b="1">
                <a:solidFill>
                  <a:srgbClr val="FFC000"/>
                </a:solidFill>
                <a:latin typeface="Nunito" pitchFamily="2" charset="0"/>
                <a:ea typeface="Calibri"/>
                <a:cs typeface="Calibri"/>
              </a:rPr>
              <a:t>ALCANCE.</a:t>
            </a:r>
          </a:p>
        </p:txBody>
      </p:sp>
      <p:sp>
        <p:nvSpPr>
          <p:cNvPr id="33" name="Rectángulo 2">
            <a:extLst>
              <a:ext uri="{FF2B5EF4-FFF2-40B4-BE49-F238E27FC236}">
                <a16:creationId xmlns:a16="http://schemas.microsoft.com/office/drawing/2014/main" id="{BC791515-12FC-BFD6-27AE-416F55BBFB5D}"/>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latin typeface="Nunito" pitchFamily="2" charset="0"/>
            </a:endParaRPr>
          </a:p>
        </p:txBody>
      </p:sp>
      <p:pic>
        <p:nvPicPr>
          <p:cNvPr id="6" name="Imagen 5">
            <a:extLst>
              <a:ext uri="{FF2B5EF4-FFF2-40B4-BE49-F238E27FC236}">
                <a16:creationId xmlns:a16="http://schemas.microsoft.com/office/drawing/2014/main" id="{54BBC025-9ECB-BE59-6B88-0D69B34B1A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1777" y="1473893"/>
            <a:ext cx="7332715" cy="3229613"/>
          </a:xfrm>
          <a:prstGeom prst="rect">
            <a:avLst/>
          </a:prstGeom>
          <a:noFill/>
          <a:ln>
            <a:noFill/>
          </a:ln>
        </p:spPr>
      </p:pic>
      <p:grpSp>
        <p:nvGrpSpPr>
          <p:cNvPr id="11" name="Grupo 10">
            <a:extLst>
              <a:ext uri="{FF2B5EF4-FFF2-40B4-BE49-F238E27FC236}">
                <a16:creationId xmlns:a16="http://schemas.microsoft.com/office/drawing/2014/main" id="{75D8005A-744F-00F3-9373-26DB69508DDB}"/>
              </a:ext>
            </a:extLst>
          </p:cNvPr>
          <p:cNvGrpSpPr/>
          <p:nvPr/>
        </p:nvGrpSpPr>
        <p:grpSpPr>
          <a:xfrm>
            <a:off x="411321" y="644083"/>
            <a:ext cx="3606038" cy="5875357"/>
            <a:chOff x="411321" y="716732"/>
            <a:chExt cx="3606038" cy="5875357"/>
          </a:xfrm>
        </p:grpSpPr>
        <p:pic>
          <p:nvPicPr>
            <p:cNvPr id="5" name="Imagen 4">
              <a:extLst>
                <a:ext uri="{FF2B5EF4-FFF2-40B4-BE49-F238E27FC236}">
                  <a16:creationId xmlns:a16="http://schemas.microsoft.com/office/drawing/2014/main" id="{A8801D2B-DEFE-798B-87C7-0058946FB1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375" y="2936915"/>
              <a:ext cx="3056116" cy="2418633"/>
            </a:xfrm>
            <a:prstGeom prst="rect">
              <a:avLst/>
            </a:prstGeom>
            <a:noFill/>
          </p:spPr>
        </p:pic>
        <p:sp>
          <p:nvSpPr>
            <p:cNvPr id="7" name="Rectángulo: esquinas redondeadas 8">
              <a:extLst>
                <a:ext uri="{FF2B5EF4-FFF2-40B4-BE49-F238E27FC236}">
                  <a16:creationId xmlns:a16="http://schemas.microsoft.com/office/drawing/2014/main" id="{7CD6966A-0796-6518-051B-8BB643D531F3}"/>
                </a:ext>
              </a:extLst>
            </p:cNvPr>
            <p:cNvSpPr/>
            <p:nvPr/>
          </p:nvSpPr>
          <p:spPr>
            <a:xfrm>
              <a:off x="497506" y="5620750"/>
              <a:ext cx="3519852" cy="971339"/>
            </a:xfrm>
            <a:prstGeom prst="roundRect">
              <a:avLst/>
            </a:prstGeom>
            <a:noFill/>
            <a:ln>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S" sz="1000">
                  <a:solidFill>
                    <a:srgbClr val="000000"/>
                  </a:solidFill>
                  <a:latin typeface="Nunito" pitchFamily="2" charset="0"/>
                </a:rPr>
                <a:t>El Edificio Central es una unidad arquitectónica conformada por el </a:t>
              </a:r>
              <a:r>
                <a:rPr lang="es-ES" sz="1000" b="1">
                  <a:solidFill>
                    <a:srgbClr val="000000"/>
                  </a:solidFill>
                  <a:latin typeface="Nunito" pitchFamily="2" charset="0"/>
                </a:rPr>
                <a:t>bloque plataforma y el bloque torre</a:t>
              </a:r>
              <a:r>
                <a:rPr lang="es-ES" sz="1000">
                  <a:solidFill>
                    <a:srgbClr val="000000"/>
                  </a:solidFill>
                  <a:latin typeface="Nunito" pitchFamily="2" charset="0"/>
                </a:rPr>
                <a:t>, tal como se ilustra en la siguiente figura. La torre docente, es una adición posterior a la construcción original del Edificio que nos ocupa.</a:t>
              </a:r>
              <a:endParaRPr lang="es-419" sz="1000">
                <a:solidFill>
                  <a:srgbClr val="000000"/>
                </a:solidFill>
                <a:latin typeface="Nunito" pitchFamily="2" charset="0"/>
                <a:ea typeface="Calibri"/>
                <a:cs typeface="Calibri"/>
              </a:endParaRPr>
            </a:p>
          </p:txBody>
        </p:sp>
        <p:sp>
          <p:nvSpPr>
            <p:cNvPr id="8" name="CuadroTexto 39">
              <a:extLst>
                <a:ext uri="{FF2B5EF4-FFF2-40B4-BE49-F238E27FC236}">
                  <a16:creationId xmlns:a16="http://schemas.microsoft.com/office/drawing/2014/main" id="{9F5BC9A2-5A1B-D0FA-DD70-64E22C604B76}"/>
                </a:ext>
              </a:extLst>
            </p:cNvPr>
            <p:cNvSpPr txBox="1"/>
            <p:nvPr/>
          </p:nvSpPr>
          <p:spPr>
            <a:xfrm>
              <a:off x="497507" y="716732"/>
              <a:ext cx="3519852" cy="1975009"/>
            </a:xfrm>
            <a:prstGeom prst="roundRect">
              <a:avLst/>
            </a:prstGeom>
            <a:noFill/>
            <a:ln w="12700">
              <a:solidFill>
                <a:schemeClr val="bg1">
                  <a:lumMod val="75000"/>
                </a:schemeClr>
              </a:solidFill>
            </a:ln>
          </p:spPr>
          <p:txBody>
            <a:bodyPr wrap="square" lIns="91440" tIns="45720" rIns="91440" bIns="45720" rtlCol="0" anchor="t">
              <a:spAutoFit/>
            </a:bodyPr>
            <a:lstStyle/>
            <a:p>
              <a:pPr marL="85725" algn="just"/>
              <a:r>
                <a:rPr lang="es-ES" sz="1000">
                  <a:latin typeface="Nunito" pitchFamily="2" charset="0"/>
                  <a:ea typeface="+mn-lt"/>
                  <a:cs typeface="+mn-lt"/>
                </a:rPr>
                <a:t>El proyecto desarrollado por la ANIM, parte de una visión integral del conjunto hospitalario, en la cual cada edificio asume un uso específico y mantiene relaciones funcionales con los demás, promoviendo el trabajo en red entre los servicios asistenciales, culturales y educativos. En este esquema, </a:t>
              </a:r>
              <a:r>
                <a:rPr lang="es-ES" sz="1000" b="1">
                  <a:latin typeface="Nunito" pitchFamily="2" charset="0"/>
                  <a:ea typeface="+mn-lt"/>
                  <a:cs typeface="+mn-lt"/>
                </a:rPr>
                <a:t>el Edificio Central se plantea como un eje estructurante y articulador del conjunto, albergando servicios de mediana y alta complejidad, que fortalecen su rol como núcleo operativo dentro del modelo médico-asistencial</a:t>
              </a:r>
              <a:r>
                <a:rPr lang="es-ES" sz="1000">
                  <a:latin typeface="Nunito" pitchFamily="2" charset="0"/>
                  <a:ea typeface="+mn-lt"/>
                  <a:cs typeface="+mn-lt"/>
                </a:rPr>
                <a:t>.</a:t>
              </a:r>
              <a:endParaRPr lang="es-CO" sz="1000">
                <a:latin typeface="Nunito" pitchFamily="2" charset="0"/>
              </a:endParaRPr>
            </a:p>
          </p:txBody>
        </p:sp>
        <p:sp>
          <p:nvSpPr>
            <p:cNvPr id="10" name="Elipse 37">
              <a:extLst>
                <a:ext uri="{FF2B5EF4-FFF2-40B4-BE49-F238E27FC236}">
                  <a16:creationId xmlns:a16="http://schemas.microsoft.com/office/drawing/2014/main" id="{59E6711C-74C9-F149-A50B-D62DB0A5B093}"/>
                </a:ext>
              </a:extLst>
            </p:cNvPr>
            <p:cNvSpPr/>
            <p:nvPr/>
          </p:nvSpPr>
          <p:spPr>
            <a:xfrm>
              <a:off x="411321" y="1546542"/>
              <a:ext cx="172371" cy="162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300">
                <a:latin typeface="Nunito" pitchFamily="2" charset="0"/>
              </a:endParaRPr>
            </a:p>
          </p:txBody>
        </p:sp>
      </p:grpSp>
      <p:sp>
        <p:nvSpPr>
          <p:cNvPr id="14" name="Rectángulo: esquinas redondeadas 8">
            <a:extLst>
              <a:ext uri="{FF2B5EF4-FFF2-40B4-BE49-F238E27FC236}">
                <a16:creationId xmlns:a16="http://schemas.microsoft.com/office/drawing/2014/main" id="{4774EBB8-6398-F2F6-04F4-7DF4F64C5BF7}"/>
              </a:ext>
            </a:extLst>
          </p:cNvPr>
          <p:cNvSpPr/>
          <p:nvPr/>
        </p:nvSpPr>
        <p:spPr>
          <a:xfrm>
            <a:off x="4361777" y="644083"/>
            <a:ext cx="7332715" cy="667132"/>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000" dirty="0">
                <a:solidFill>
                  <a:srgbClr val="000000"/>
                </a:solidFill>
                <a:latin typeface="Nunito" pitchFamily="2" charset="0"/>
              </a:rPr>
              <a:t>El proyecto plantea cuatro (4) FASES para la ejecución de la rehabilitación del Edificio Central, que se distribuyen en el bloque plataforma, el bloque torre, el sótano técnico y áreas de soporte operativo, y una última en las áreas de urbanismo del mismo, fases que integran la escala arquitectónica-funcional con la urbana. </a:t>
            </a:r>
            <a:r>
              <a:rPr lang="es-ES" sz="1000" b="1" dirty="0">
                <a:solidFill>
                  <a:srgbClr val="000000"/>
                </a:solidFill>
                <a:latin typeface="Nunito" pitchFamily="2" charset="0"/>
              </a:rPr>
              <a:t>Es necesario hacer énfasis que solo las FASES 1 Y 2, son objeto de la asignación de recursos para la contratación de este proceso de selección.</a:t>
            </a:r>
          </a:p>
        </p:txBody>
      </p:sp>
      <p:sp>
        <p:nvSpPr>
          <p:cNvPr id="17" name="CuadroTexto 16">
            <a:extLst>
              <a:ext uri="{FF2B5EF4-FFF2-40B4-BE49-F238E27FC236}">
                <a16:creationId xmlns:a16="http://schemas.microsoft.com/office/drawing/2014/main" id="{3E011661-309C-2887-A99D-DED28CC85116}"/>
              </a:ext>
            </a:extLst>
          </p:cNvPr>
          <p:cNvSpPr txBox="1"/>
          <p:nvPr/>
        </p:nvSpPr>
        <p:spPr>
          <a:xfrm>
            <a:off x="4280857" y="4792359"/>
            <a:ext cx="7499821" cy="1810752"/>
          </a:xfrm>
          <a:prstGeom prst="rect">
            <a:avLst/>
          </a:prstGeom>
          <a:noFill/>
        </p:spPr>
        <p:txBody>
          <a:bodyPr wrap="square">
            <a:spAutoFit/>
          </a:bodyPr>
          <a:lstStyle/>
          <a:p>
            <a:pPr algn="just">
              <a:spcBef>
                <a:spcPts val="720"/>
              </a:spcBef>
              <a:spcAft>
                <a:spcPts val="720"/>
              </a:spcAft>
              <a:buNone/>
            </a:pPr>
            <a:r>
              <a:rPr lang="es-CO" sz="1000" b="1">
                <a:latin typeface="Nunito" pitchFamily="2" charset="0"/>
                <a:ea typeface="+mn-lt"/>
                <a:cs typeface="+mn-lt"/>
              </a:rPr>
              <a:t>Fase 1. Intervención del Edificio Central, conformado por el Bloque Plataforma y el Bloque Torre. </a:t>
            </a:r>
            <a:r>
              <a:rPr lang="es-CO" sz="1000">
                <a:latin typeface="Nunito" pitchFamily="2" charset="0"/>
                <a:ea typeface="+mn-lt"/>
                <a:cs typeface="+mn-lt"/>
              </a:rPr>
              <a:t>La intervención tiene un componente 1 de apropiación de estudios y diseños, y la correspondiente complementación. Y un componente 2 de ejecución de las obras de reforzamiento estructural, de modificación y las demoliciones parciales, y demás obras requeridas para la rehabilitación del Edificio. </a:t>
            </a:r>
          </a:p>
          <a:p>
            <a:pPr algn="just">
              <a:spcBef>
                <a:spcPts val="720"/>
              </a:spcBef>
              <a:spcAft>
                <a:spcPts val="720"/>
              </a:spcAft>
              <a:buNone/>
            </a:pPr>
            <a:r>
              <a:rPr lang="es-CO" sz="1000" b="1">
                <a:latin typeface="Nunito" pitchFamily="2" charset="0"/>
                <a:ea typeface="+mn-lt"/>
                <a:cs typeface="+mn-lt"/>
              </a:rPr>
              <a:t>Fase 2. Construcción de las áreas de soporte técnico. </a:t>
            </a:r>
            <a:r>
              <a:rPr lang="es-CO" sz="1000">
                <a:latin typeface="Nunito" pitchFamily="2" charset="0"/>
                <a:ea typeface="+mn-lt"/>
                <a:cs typeface="+mn-lt"/>
              </a:rPr>
              <a:t>La intervención tiene un componente 1 de apropiación de estudios y diseños, y la correspondiente complementación. Y un componente 2 de ejecución de las obras de c</a:t>
            </a:r>
            <a:r>
              <a:rPr lang="es-MX" sz="1000" err="1">
                <a:latin typeface="Nunito" pitchFamily="2" charset="0"/>
                <a:ea typeface="+mn-lt"/>
                <a:cs typeface="+mn-lt"/>
              </a:rPr>
              <a:t>onstrucción</a:t>
            </a:r>
            <a:r>
              <a:rPr lang="es-MX" sz="1000">
                <a:latin typeface="Nunito" pitchFamily="2" charset="0"/>
                <a:ea typeface="+mn-lt"/>
                <a:cs typeface="+mn-lt"/>
              </a:rPr>
              <a:t> del sótano técnico, patio de maniobras, tanque de almacenamiento de aguas y de suministro, tanque de respaldo, planta de producción de oxígeno y</a:t>
            </a:r>
            <a:r>
              <a:rPr lang="es-CO" sz="1000">
                <a:latin typeface="Nunito" pitchFamily="2" charset="0"/>
                <a:ea typeface="+mn-lt"/>
                <a:cs typeface="+mn-lt"/>
              </a:rPr>
              <a:t> demás obras requeridas para la rehabilitación del Edificio, el detalle de esta fase se encuentra en el Apéndice 4 - Ejecución de obras de sótano técnico, tanques de suministro, área de tanque criogénico, paso peatonal, patio de maniobras y obras complementarias requeridas en la Fase 2</a:t>
            </a:r>
          </a:p>
        </p:txBody>
      </p:sp>
    </p:spTree>
    <p:extLst>
      <p:ext uri="{BB962C8B-B14F-4D97-AF65-F5344CB8AC3E}">
        <p14:creationId xmlns:p14="http://schemas.microsoft.com/office/powerpoint/2010/main" val="3018397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EC44C-C663-9059-2E51-50F000B9DBDF}"/>
            </a:ext>
          </a:extLst>
        </p:cNvPr>
        <p:cNvGrpSpPr/>
        <p:nvPr/>
      </p:nvGrpSpPr>
      <p:grpSpPr>
        <a:xfrm>
          <a:off x="0" y="0"/>
          <a:ext cx="0" cy="0"/>
          <a:chOff x="0" y="0"/>
          <a:chExt cx="0" cy="0"/>
        </a:xfrm>
      </p:grpSpPr>
      <p:sp>
        <p:nvSpPr>
          <p:cNvPr id="15" name="Rectángulo 5">
            <a:extLst>
              <a:ext uri="{FF2B5EF4-FFF2-40B4-BE49-F238E27FC236}">
                <a16:creationId xmlns:a16="http://schemas.microsoft.com/office/drawing/2014/main" id="{56FFF352-5203-26D4-79D4-B4597866E251}"/>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a:solidFill>
                  <a:srgbClr val="FFC000"/>
                </a:solidFill>
                <a:latin typeface="Nunito ExtraBold"/>
                <a:ea typeface="Calibri"/>
                <a:cs typeface="Calibri"/>
              </a:rPr>
              <a:t>ALCANCE.</a:t>
            </a:r>
          </a:p>
        </p:txBody>
      </p:sp>
      <p:sp>
        <p:nvSpPr>
          <p:cNvPr id="33" name="Rectángulo 2">
            <a:extLst>
              <a:ext uri="{FF2B5EF4-FFF2-40B4-BE49-F238E27FC236}">
                <a16:creationId xmlns:a16="http://schemas.microsoft.com/office/drawing/2014/main" id="{AFC51938-A97B-DD82-71C8-6821CF331059}"/>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2" name="Grupo 11">
            <a:extLst>
              <a:ext uri="{FF2B5EF4-FFF2-40B4-BE49-F238E27FC236}">
                <a16:creationId xmlns:a16="http://schemas.microsoft.com/office/drawing/2014/main" id="{F1951692-F29E-6578-8C2E-0BE7BB00E1A8}"/>
              </a:ext>
            </a:extLst>
          </p:cNvPr>
          <p:cNvGrpSpPr/>
          <p:nvPr/>
        </p:nvGrpSpPr>
        <p:grpSpPr>
          <a:xfrm>
            <a:off x="0" y="807072"/>
            <a:ext cx="4780230" cy="1123712"/>
            <a:chOff x="480330" y="807072"/>
            <a:chExt cx="3884635" cy="1123712"/>
          </a:xfrm>
        </p:grpSpPr>
        <p:sp>
          <p:nvSpPr>
            <p:cNvPr id="8" name="CuadroTexto 39">
              <a:extLst>
                <a:ext uri="{FF2B5EF4-FFF2-40B4-BE49-F238E27FC236}">
                  <a16:creationId xmlns:a16="http://schemas.microsoft.com/office/drawing/2014/main" id="{6AD8E76D-7F39-D159-81CB-FC2FB7CFFE72}"/>
                </a:ext>
              </a:extLst>
            </p:cNvPr>
            <p:cNvSpPr txBox="1"/>
            <p:nvPr/>
          </p:nvSpPr>
          <p:spPr>
            <a:xfrm>
              <a:off x="566516" y="807072"/>
              <a:ext cx="3798449" cy="1123712"/>
            </a:xfrm>
            <a:prstGeom prst="roundRect">
              <a:avLst/>
            </a:prstGeom>
            <a:noFill/>
            <a:ln w="12700">
              <a:solidFill>
                <a:schemeClr val="bg1">
                  <a:lumMod val="75000"/>
                </a:schemeClr>
              </a:solidFill>
            </a:ln>
          </p:spPr>
          <p:txBody>
            <a:bodyPr wrap="square" lIns="91440" tIns="45720" rIns="91440" bIns="45720" rtlCol="0" anchor="t">
              <a:spAutoFit/>
            </a:bodyPr>
            <a:lstStyle/>
            <a:p>
              <a:pPr marL="85725" algn="just"/>
              <a:r>
                <a:rPr lang="es-ES" sz="1000" b="1" dirty="0">
                  <a:latin typeface="Nunito" pitchFamily="2" charset="0"/>
                  <a:ea typeface="+mn-lt"/>
                  <a:cs typeface="+mn-lt"/>
                </a:rPr>
                <a:t>COMPONENTE 1–</a:t>
              </a:r>
              <a:r>
                <a:rPr lang="es-ES" sz="1000" dirty="0">
                  <a:latin typeface="Nunito" pitchFamily="2" charset="0"/>
                  <a:ea typeface="+mn-lt"/>
                  <a:cs typeface="+mn-lt"/>
                </a:rPr>
                <a:t> </a:t>
              </a:r>
              <a:r>
                <a:rPr lang="es-ES" sz="1000" b="1" dirty="0">
                  <a:latin typeface="Nunito" pitchFamily="2" charset="0"/>
                  <a:ea typeface="+mn-lt"/>
                  <a:cs typeface="+mn-lt"/>
                </a:rPr>
                <a:t>ESTUDIOS Y DISEÑOS E INGENIERÍA DE DETALLE,</a:t>
              </a:r>
              <a:r>
                <a:rPr lang="es-ES" sz="1000" dirty="0">
                  <a:latin typeface="Nunito" pitchFamily="2" charset="0"/>
                  <a:ea typeface="+mn-lt"/>
                  <a:cs typeface="+mn-lt"/>
                </a:rPr>
                <a:t> el cual incluye la apropiación de estudios y diseños, el ajuste y complementación de los estudios y diseños, la elaboración de ingeniería de detalle y los planes y trámites previos a la construcción de las Fases 1 y 2 del proyecto. </a:t>
              </a:r>
            </a:p>
          </p:txBody>
        </p:sp>
        <p:sp>
          <p:nvSpPr>
            <p:cNvPr id="10" name="Elipse 37">
              <a:extLst>
                <a:ext uri="{FF2B5EF4-FFF2-40B4-BE49-F238E27FC236}">
                  <a16:creationId xmlns:a16="http://schemas.microsoft.com/office/drawing/2014/main" id="{2982D683-FDCD-B423-6BE3-013E94888B76}"/>
                </a:ext>
              </a:extLst>
            </p:cNvPr>
            <p:cNvSpPr/>
            <p:nvPr/>
          </p:nvSpPr>
          <p:spPr>
            <a:xfrm>
              <a:off x="480330" y="1131476"/>
              <a:ext cx="172371" cy="162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300">
                <a:latin typeface="Nunito" pitchFamily="2" charset="0"/>
              </a:endParaRPr>
            </a:p>
          </p:txBody>
        </p:sp>
      </p:grpSp>
      <p:pic>
        <p:nvPicPr>
          <p:cNvPr id="2" name="drawing">
            <a:extLst>
              <a:ext uri="{FF2B5EF4-FFF2-40B4-BE49-F238E27FC236}">
                <a16:creationId xmlns:a16="http://schemas.microsoft.com/office/drawing/2014/main" id="{9BB9CCE5-4898-82F8-D4C9-5DDC2650D8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518" y="2032962"/>
            <a:ext cx="7643961" cy="4600338"/>
          </a:xfrm>
          <a:prstGeom prst="rect">
            <a:avLst/>
          </a:prstGeom>
        </p:spPr>
      </p:pic>
      <p:sp>
        <p:nvSpPr>
          <p:cNvPr id="3" name="Rectángulo: esquinas redondeadas 8">
            <a:extLst>
              <a:ext uri="{FF2B5EF4-FFF2-40B4-BE49-F238E27FC236}">
                <a16:creationId xmlns:a16="http://schemas.microsoft.com/office/drawing/2014/main" id="{BF231DD5-3FEF-25C4-CEE5-0682B1B777DD}"/>
              </a:ext>
            </a:extLst>
          </p:cNvPr>
          <p:cNvSpPr/>
          <p:nvPr/>
        </p:nvSpPr>
        <p:spPr>
          <a:xfrm>
            <a:off x="8897112" y="2154397"/>
            <a:ext cx="2743200" cy="3896531"/>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s-ES" sz="1100" dirty="0">
                <a:solidFill>
                  <a:srgbClr val="000000"/>
                </a:solidFill>
                <a:latin typeface="Nunito" pitchFamily="2" charset="0"/>
              </a:rPr>
              <a:t>Es importante tener en cuenta que </a:t>
            </a:r>
            <a:r>
              <a:rPr lang="es-ES" sz="1100" b="1" dirty="0">
                <a:solidFill>
                  <a:srgbClr val="000000"/>
                </a:solidFill>
                <a:latin typeface="Nunito" pitchFamily="2" charset="0"/>
              </a:rPr>
              <a:t>se entregan los planos del anteproyecto arquitectónico e ingeniería básica de los diseños, desarrollados previamente por la ANIM</a:t>
            </a:r>
            <a:r>
              <a:rPr lang="es-ES" sz="1100" dirty="0">
                <a:solidFill>
                  <a:srgbClr val="000000"/>
                </a:solidFill>
                <a:latin typeface="Nunito" pitchFamily="2" charset="0"/>
              </a:rPr>
              <a:t>, el Postulante deberá revisar esta información de manera integral entre documentos, planos, anexos y especificaciones técnicas, y realizar su propuesta para la ejecución de los componentes establecidos en el proyecto bajo el sistema de llave en Mano.</a:t>
            </a:r>
          </a:p>
          <a:p>
            <a:pPr algn="just"/>
            <a:endParaRPr lang="es-ES" sz="1100" dirty="0">
              <a:solidFill>
                <a:srgbClr val="000000"/>
              </a:solidFill>
              <a:latin typeface="Nunito" pitchFamily="2" charset="0"/>
            </a:endParaRPr>
          </a:p>
          <a:p>
            <a:pPr algn="just"/>
            <a:r>
              <a:rPr lang="es-ES" sz="1100" dirty="0">
                <a:solidFill>
                  <a:srgbClr val="000000"/>
                </a:solidFill>
                <a:latin typeface="Nunito" pitchFamily="2" charset="0"/>
              </a:rPr>
              <a:t>Del mismo modo, </a:t>
            </a:r>
            <a:r>
              <a:rPr lang="es-ES" sz="1100" b="1" dirty="0">
                <a:solidFill>
                  <a:srgbClr val="000000"/>
                </a:solidFill>
                <a:latin typeface="Nunito" pitchFamily="2" charset="0"/>
              </a:rPr>
              <a:t>los estudios mencionados deben ser tenidos en cuenta para su apropiación, complementación y actualización, para el proceso de elaboración de los estudios y diseños e ingeniería de detalle.</a:t>
            </a:r>
          </a:p>
        </p:txBody>
      </p:sp>
      <p:sp>
        <p:nvSpPr>
          <p:cNvPr id="4" name="CuadroTexto 39">
            <a:extLst>
              <a:ext uri="{FF2B5EF4-FFF2-40B4-BE49-F238E27FC236}">
                <a16:creationId xmlns:a16="http://schemas.microsoft.com/office/drawing/2014/main" id="{71FEAD4B-09A7-27AF-4301-0B2BF244E294}"/>
              </a:ext>
            </a:extLst>
          </p:cNvPr>
          <p:cNvSpPr txBox="1"/>
          <p:nvPr/>
        </p:nvSpPr>
        <p:spPr>
          <a:xfrm>
            <a:off x="4906978" y="807072"/>
            <a:ext cx="7115242" cy="1123712"/>
          </a:xfrm>
          <a:prstGeom prst="roundRect">
            <a:avLst/>
          </a:prstGeom>
          <a:noFill/>
          <a:ln w="12700">
            <a:solidFill>
              <a:schemeClr val="bg1">
                <a:lumMod val="75000"/>
              </a:schemeClr>
            </a:solidFill>
          </a:ln>
        </p:spPr>
        <p:txBody>
          <a:bodyPr wrap="square" lIns="91440" tIns="45720" rIns="91440" bIns="45720" rtlCol="0" anchor="t">
            <a:spAutoFit/>
          </a:bodyPr>
          <a:lstStyle/>
          <a:p>
            <a:pPr marL="85725" algn="just"/>
            <a:r>
              <a:rPr lang="es-ES" sz="1000" b="1" dirty="0">
                <a:latin typeface="Nunito" pitchFamily="2" charset="0"/>
                <a:ea typeface="+mn-lt"/>
                <a:cs typeface="+mn-lt"/>
              </a:rPr>
              <a:t>COMPONENTE 2</a:t>
            </a:r>
            <a:r>
              <a:rPr lang="es-ES" sz="1000" dirty="0">
                <a:latin typeface="Nunito" pitchFamily="2" charset="0"/>
                <a:ea typeface="+mn-lt"/>
                <a:cs typeface="+mn-lt"/>
              </a:rPr>
              <a:t> – </a:t>
            </a:r>
            <a:r>
              <a:rPr lang="es-ES" sz="1000" b="1" dirty="0">
                <a:latin typeface="Nunito" pitchFamily="2" charset="0"/>
                <a:ea typeface="+mn-lt"/>
                <a:cs typeface="+mn-lt"/>
              </a:rPr>
              <a:t>CONSTRUCCIÓN</a:t>
            </a:r>
            <a:r>
              <a:rPr lang="es-ES" sz="1000" dirty="0">
                <a:latin typeface="Nunito" pitchFamily="2" charset="0"/>
                <a:ea typeface="+mn-lt"/>
                <a:cs typeface="+mn-lt"/>
              </a:rPr>
              <a:t>, que incluye la ejecución de las actividades autorizadas en la Resolución de </a:t>
            </a:r>
            <a:r>
              <a:rPr lang="es-ES" sz="1000" dirty="0" err="1">
                <a:latin typeface="Nunito" pitchFamily="2" charset="0"/>
                <a:ea typeface="+mn-lt"/>
                <a:cs typeface="+mn-lt"/>
              </a:rPr>
              <a:t>MinCulturas</a:t>
            </a:r>
            <a:r>
              <a:rPr lang="es-ES" sz="1000" dirty="0">
                <a:latin typeface="Nunito" pitchFamily="2" charset="0"/>
                <a:ea typeface="+mn-lt"/>
                <a:cs typeface="+mn-lt"/>
              </a:rPr>
              <a:t> aprobatoria de reparaciones locativas del sótano al 4to piso del Edificio Central y la Resolución de </a:t>
            </a:r>
            <a:r>
              <a:rPr lang="es-ES" sz="1000" dirty="0" err="1">
                <a:latin typeface="Nunito" pitchFamily="2" charset="0"/>
                <a:ea typeface="+mn-lt"/>
                <a:cs typeface="+mn-lt"/>
              </a:rPr>
              <a:t>MinCulturas</a:t>
            </a:r>
            <a:r>
              <a:rPr lang="es-ES" sz="1000" dirty="0">
                <a:latin typeface="Nunito" pitchFamily="2" charset="0"/>
                <a:ea typeface="+mn-lt"/>
                <a:cs typeface="+mn-lt"/>
              </a:rPr>
              <a:t> que deberá tramitarse para la aprobación de reparaciones locativas del 5to al 9no piso del Edificio Central (Fase 1), las demoliciones, cimentación, reforzamiento estructural (Fase 1), las Obras de intervención rehabilitación, ampliación (Fase 1 y 2) y todos los Trámites durante y posterior a la construcción que garanticen las condiciones físicas y el cumplimiento normativo para la operación del Hospital (Fase 1 y 2).</a:t>
            </a:r>
          </a:p>
        </p:txBody>
      </p:sp>
      <p:sp>
        <p:nvSpPr>
          <p:cNvPr id="9" name="Elipse 37">
            <a:extLst>
              <a:ext uri="{FF2B5EF4-FFF2-40B4-BE49-F238E27FC236}">
                <a16:creationId xmlns:a16="http://schemas.microsoft.com/office/drawing/2014/main" id="{E4C035DC-A4F4-3B36-3F7F-6AB798BD10C4}"/>
              </a:ext>
            </a:extLst>
          </p:cNvPr>
          <p:cNvSpPr/>
          <p:nvPr/>
        </p:nvSpPr>
        <p:spPr>
          <a:xfrm>
            <a:off x="4820792" y="1120404"/>
            <a:ext cx="172371" cy="162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300">
              <a:latin typeface="Nunito" pitchFamily="2" charset="0"/>
            </a:endParaRPr>
          </a:p>
        </p:txBody>
      </p:sp>
    </p:spTree>
    <p:extLst>
      <p:ext uri="{BB962C8B-B14F-4D97-AF65-F5344CB8AC3E}">
        <p14:creationId xmlns:p14="http://schemas.microsoft.com/office/powerpoint/2010/main" val="661610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2F77B-75D5-067D-C49F-2BF517575636}"/>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361281C3-7669-9987-E8DB-006925370300}"/>
              </a:ext>
            </a:extLst>
          </p:cNvPr>
          <p:cNvSpPr txBox="1"/>
          <p:nvPr/>
        </p:nvSpPr>
        <p:spPr>
          <a:xfrm>
            <a:off x="1023982" y="3507085"/>
            <a:ext cx="5449824" cy="3939540"/>
          </a:xfrm>
          <a:prstGeom prst="rect">
            <a:avLst/>
          </a:prstGeom>
          <a:noFill/>
        </p:spPr>
        <p:txBody>
          <a:bodyPr wrap="square" lIns="91440" tIns="45720" rIns="91440" bIns="45720" rtlCol="0" anchor="t">
            <a:spAutoFit/>
          </a:bodyPr>
          <a:lstStyle/>
          <a:p>
            <a:r>
              <a:rPr lang="es-ES" sz="25000" dirty="0">
                <a:solidFill>
                  <a:schemeClr val="accent4"/>
                </a:solidFill>
                <a:latin typeface="Aptos Display"/>
              </a:rPr>
              <a:t>02</a:t>
            </a:r>
            <a:endParaRPr lang="es-CO" sz="25000" dirty="0">
              <a:solidFill>
                <a:schemeClr val="accent4"/>
              </a:solidFill>
              <a:latin typeface="Aptos Display" panose="020B0004020202020204" pitchFamily="34" charset="0"/>
            </a:endParaRPr>
          </a:p>
        </p:txBody>
      </p:sp>
      <p:pic>
        <p:nvPicPr>
          <p:cNvPr id="3" name="Imagen 2">
            <a:extLst>
              <a:ext uri="{FF2B5EF4-FFF2-40B4-BE49-F238E27FC236}">
                <a16:creationId xmlns:a16="http://schemas.microsoft.com/office/drawing/2014/main" id="{FBE6C1EF-8FD4-65F2-203C-FB016F9D4DED}"/>
              </a:ext>
            </a:extLst>
          </p:cNvPr>
          <p:cNvPicPr>
            <a:picLocks noChangeAspect="1"/>
          </p:cNvPicPr>
          <p:nvPr/>
        </p:nvPicPr>
        <p:blipFill>
          <a:blip r:embed="rId2">
            <a:extLst>
              <a:ext uri="{28A0092B-C50C-407E-A947-70E740481C1C}">
                <a14:useLocalDpi xmlns:a14="http://schemas.microsoft.com/office/drawing/2010/main" val="0"/>
              </a:ext>
            </a:extLst>
          </a:blip>
          <a:srcRect l="13348" r="13339"/>
          <a:stretch>
            <a:fillRect/>
          </a:stretch>
        </p:blipFill>
        <p:spPr>
          <a:xfrm>
            <a:off x="224355" y="215218"/>
            <a:ext cx="4034660" cy="4127538"/>
          </a:xfrm>
          <a:prstGeom prst="rect">
            <a:avLst/>
          </a:prstGeom>
        </p:spPr>
      </p:pic>
      <p:sp>
        <p:nvSpPr>
          <p:cNvPr id="5" name="Rectángulo 4">
            <a:extLst>
              <a:ext uri="{FF2B5EF4-FFF2-40B4-BE49-F238E27FC236}">
                <a16:creationId xmlns:a16="http://schemas.microsoft.com/office/drawing/2014/main" id="{A9E6809B-FB07-DB71-B824-5BA384576BA3}"/>
              </a:ext>
            </a:extLst>
          </p:cNvPr>
          <p:cNvSpPr/>
          <p:nvPr/>
        </p:nvSpPr>
        <p:spPr>
          <a:xfrm>
            <a:off x="0" y="5469532"/>
            <a:ext cx="12192000" cy="1388468"/>
          </a:xfrm>
          <a:prstGeom prst="rect">
            <a:avLst/>
          </a:prstGeom>
          <a:solidFill>
            <a:schemeClr val="accent4">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t>0</a:t>
            </a:r>
            <a:endParaRPr lang="es-CO"/>
          </a:p>
        </p:txBody>
      </p:sp>
      <p:sp>
        <p:nvSpPr>
          <p:cNvPr id="63" name="CuadroTexto 62">
            <a:extLst>
              <a:ext uri="{FF2B5EF4-FFF2-40B4-BE49-F238E27FC236}">
                <a16:creationId xmlns:a16="http://schemas.microsoft.com/office/drawing/2014/main" id="{39389B6B-6365-13A0-662E-0AAD1D17DAAD}"/>
              </a:ext>
            </a:extLst>
          </p:cNvPr>
          <p:cNvSpPr txBox="1"/>
          <p:nvPr/>
        </p:nvSpPr>
        <p:spPr>
          <a:xfrm>
            <a:off x="4492696" y="5625052"/>
            <a:ext cx="6337056" cy="1015663"/>
          </a:xfrm>
          <a:prstGeom prst="rect">
            <a:avLst/>
          </a:prstGeom>
          <a:noFill/>
        </p:spPr>
        <p:txBody>
          <a:bodyPr vert="horz" wrap="square" lIns="91440" tIns="45720" rIns="91440" bIns="45720" rtlCol="0" anchor="t">
            <a:spAutoFit/>
          </a:bodyPr>
          <a:lstStyle/>
          <a:p>
            <a:pPr algn="just"/>
            <a:r>
              <a:rPr lang="es-ES" sz="3000" b="1">
                <a:solidFill>
                  <a:schemeClr val="accent4"/>
                </a:solidFill>
                <a:latin typeface="Nunito"/>
              </a:rPr>
              <a:t>Descripción de las condiciones actuales a intervenir</a:t>
            </a:r>
          </a:p>
        </p:txBody>
      </p:sp>
      <p:grpSp>
        <p:nvGrpSpPr>
          <p:cNvPr id="2" name="Grupo 1">
            <a:extLst>
              <a:ext uri="{FF2B5EF4-FFF2-40B4-BE49-F238E27FC236}">
                <a16:creationId xmlns:a16="http://schemas.microsoft.com/office/drawing/2014/main" id="{BE8BC8A7-1EFD-814E-146A-7AB48CF94769}"/>
              </a:ext>
            </a:extLst>
          </p:cNvPr>
          <p:cNvGrpSpPr/>
          <p:nvPr/>
        </p:nvGrpSpPr>
        <p:grpSpPr>
          <a:xfrm>
            <a:off x="5558903" y="4880907"/>
            <a:ext cx="5270848" cy="377297"/>
            <a:chOff x="4998948" y="2272994"/>
            <a:chExt cx="5270848" cy="377297"/>
          </a:xfrm>
        </p:grpSpPr>
        <p:grpSp>
          <p:nvGrpSpPr>
            <p:cNvPr id="11" name="Grupo 10">
              <a:extLst>
                <a:ext uri="{FF2B5EF4-FFF2-40B4-BE49-F238E27FC236}">
                  <a16:creationId xmlns:a16="http://schemas.microsoft.com/office/drawing/2014/main" id="{61E35299-D13D-3EF5-6A8C-1D244B66F242}"/>
                </a:ext>
              </a:extLst>
            </p:cNvPr>
            <p:cNvGrpSpPr/>
            <p:nvPr/>
          </p:nvGrpSpPr>
          <p:grpSpPr>
            <a:xfrm>
              <a:off x="4998948" y="2290291"/>
              <a:ext cx="5270848" cy="360000"/>
              <a:chOff x="4998948" y="2290291"/>
              <a:chExt cx="5270848" cy="360000"/>
            </a:xfrm>
          </p:grpSpPr>
          <p:sp>
            <p:nvSpPr>
              <p:cNvPr id="13" name="Elipse 12">
                <a:extLst>
                  <a:ext uri="{FF2B5EF4-FFF2-40B4-BE49-F238E27FC236}">
                    <a16:creationId xmlns:a16="http://schemas.microsoft.com/office/drawing/2014/main" id="{C58ECF26-BA15-AB09-5D10-A5F995DEC31B}"/>
                  </a:ext>
                </a:extLst>
              </p:cNvPr>
              <p:cNvSpPr/>
              <p:nvPr/>
            </p:nvSpPr>
            <p:spPr>
              <a:xfrm>
                <a:off x="4998948" y="2290291"/>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prstClr val="white"/>
                    </a:solidFill>
                    <a:latin typeface="Nunito"/>
                  </a:rPr>
                  <a:t>2.3</a:t>
                </a:r>
                <a:endParaRPr kumimoji="0" lang="es-CO" sz="1100" b="1" i="0" u="none" strike="noStrike" kern="1200" cap="none" spc="0" normalizeH="0" baseline="0" noProof="0" dirty="0">
                  <a:ln>
                    <a:noFill/>
                  </a:ln>
                  <a:solidFill>
                    <a:prstClr val="white"/>
                  </a:solidFill>
                  <a:effectLst/>
                  <a:uLnTx/>
                  <a:uFillTx/>
                  <a:latin typeface="Nunito" pitchFamily="2" charset="0"/>
                </a:endParaRPr>
              </a:p>
            </p:txBody>
          </p:sp>
          <p:cxnSp>
            <p:nvCxnSpPr>
              <p:cNvPr id="14" name="Conector recto 13">
                <a:extLst>
                  <a:ext uri="{FF2B5EF4-FFF2-40B4-BE49-F238E27FC236}">
                    <a16:creationId xmlns:a16="http://schemas.microsoft.com/office/drawing/2014/main" id="{5391D730-44CC-41E5-ABA8-65871692CEE5}"/>
                  </a:ext>
                </a:extLst>
              </p:cNvPr>
              <p:cNvCxnSpPr>
                <a:cxnSpLocks/>
              </p:cNvCxnSpPr>
              <p:nvPr/>
            </p:nvCxnSpPr>
            <p:spPr>
              <a:xfrm>
                <a:off x="5294965" y="2618200"/>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12" name="CuadroTexto 11">
              <a:extLst>
                <a:ext uri="{FF2B5EF4-FFF2-40B4-BE49-F238E27FC236}">
                  <a16:creationId xmlns:a16="http://schemas.microsoft.com/office/drawing/2014/main" id="{33417AF5-65EA-719D-5F12-F55B853C7C59}"/>
                </a:ext>
              </a:extLst>
            </p:cNvPr>
            <p:cNvSpPr txBox="1"/>
            <p:nvPr/>
          </p:nvSpPr>
          <p:spPr>
            <a:xfrm>
              <a:off x="5334118" y="2272994"/>
              <a:ext cx="4935678" cy="307777"/>
            </a:xfrm>
            <a:prstGeom prst="rect">
              <a:avLst/>
            </a:prstGeom>
            <a:noFill/>
          </p:spPr>
          <p:txBody>
            <a:bodyPr wrap="square" lIns="91440" tIns="45720" rIns="91440" bIns="45720" rtlCol="0" anchor="t">
              <a:spAutoFit/>
            </a:bodyPr>
            <a:lstStyle/>
            <a:p>
              <a:r>
                <a:rPr lang="pt-BR" sz="1400" b="1" dirty="0">
                  <a:latin typeface="Nunito"/>
                </a:rPr>
                <a:t>Antecedentes</a:t>
              </a:r>
            </a:p>
          </p:txBody>
        </p:sp>
      </p:grpSp>
      <p:grpSp>
        <p:nvGrpSpPr>
          <p:cNvPr id="15" name="Grupo 14">
            <a:extLst>
              <a:ext uri="{FF2B5EF4-FFF2-40B4-BE49-F238E27FC236}">
                <a16:creationId xmlns:a16="http://schemas.microsoft.com/office/drawing/2014/main" id="{8577238A-B8A3-74A7-864D-C8E9AE2D4568}"/>
              </a:ext>
            </a:extLst>
          </p:cNvPr>
          <p:cNvGrpSpPr/>
          <p:nvPr/>
        </p:nvGrpSpPr>
        <p:grpSpPr>
          <a:xfrm>
            <a:off x="5558903" y="4288125"/>
            <a:ext cx="5270848" cy="377297"/>
            <a:chOff x="4998948" y="2272994"/>
            <a:chExt cx="5270848" cy="377297"/>
          </a:xfrm>
        </p:grpSpPr>
        <p:grpSp>
          <p:nvGrpSpPr>
            <p:cNvPr id="16" name="Grupo 15">
              <a:extLst>
                <a:ext uri="{FF2B5EF4-FFF2-40B4-BE49-F238E27FC236}">
                  <a16:creationId xmlns:a16="http://schemas.microsoft.com/office/drawing/2014/main" id="{D8DEC1E5-F265-FFBF-A117-3020232A97D5}"/>
                </a:ext>
              </a:extLst>
            </p:cNvPr>
            <p:cNvGrpSpPr/>
            <p:nvPr/>
          </p:nvGrpSpPr>
          <p:grpSpPr>
            <a:xfrm>
              <a:off x="4998948" y="2290291"/>
              <a:ext cx="5270848" cy="360000"/>
              <a:chOff x="4998948" y="2290291"/>
              <a:chExt cx="5270848" cy="360000"/>
            </a:xfrm>
          </p:grpSpPr>
          <p:sp>
            <p:nvSpPr>
              <p:cNvPr id="23" name="Elipse 22">
                <a:extLst>
                  <a:ext uri="{FF2B5EF4-FFF2-40B4-BE49-F238E27FC236}">
                    <a16:creationId xmlns:a16="http://schemas.microsoft.com/office/drawing/2014/main" id="{01B2E058-6C05-D9E9-C65B-2F1BEB078DB1}"/>
                  </a:ext>
                </a:extLst>
              </p:cNvPr>
              <p:cNvSpPr/>
              <p:nvPr/>
            </p:nvSpPr>
            <p:spPr>
              <a:xfrm>
                <a:off x="4998948" y="2290291"/>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prstClr val="white"/>
                    </a:solidFill>
                    <a:latin typeface="Nunito"/>
                  </a:rPr>
                  <a:t>2.2</a:t>
                </a:r>
                <a:endParaRPr kumimoji="0" lang="es-CO" sz="1100" b="1" i="0" u="none" strike="noStrike" kern="1200" cap="none" spc="0" normalizeH="0" baseline="0" noProof="0" dirty="0">
                  <a:ln>
                    <a:noFill/>
                  </a:ln>
                  <a:solidFill>
                    <a:prstClr val="white"/>
                  </a:solidFill>
                  <a:effectLst/>
                  <a:uLnTx/>
                  <a:uFillTx/>
                  <a:latin typeface="Nunito" pitchFamily="2" charset="0"/>
                </a:endParaRPr>
              </a:p>
            </p:txBody>
          </p:sp>
          <p:cxnSp>
            <p:nvCxnSpPr>
              <p:cNvPr id="24" name="Conector recto 23">
                <a:extLst>
                  <a:ext uri="{FF2B5EF4-FFF2-40B4-BE49-F238E27FC236}">
                    <a16:creationId xmlns:a16="http://schemas.microsoft.com/office/drawing/2014/main" id="{784C2E81-0A32-B08E-7A17-089090357237}"/>
                  </a:ext>
                </a:extLst>
              </p:cNvPr>
              <p:cNvCxnSpPr>
                <a:cxnSpLocks/>
              </p:cNvCxnSpPr>
              <p:nvPr/>
            </p:nvCxnSpPr>
            <p:spPr>
              <a:xfrm>
                <a:off x="5294965" y="2618200"/>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2" name="CuadroTexto 21">
              <a:extLst>
                <a:ext uri="{FF2B5EF4-FFF2-40B4-BE49-F238E27FC236}">
                  <a16:creationId xmlns:a16="http://schemas.microsoft.com/office/drawing/2014/main" id="{89D1D8CA-5968-2BE6-76DA-6F2A4D0FDD11}"/>
                </a:ext>
              </a:extLst>
            </p:cNvPr>
            <p:cNvSpPr txBox="1"/>
            <p:nvPr/>
          </p:nvSpPr>
          <p:spPr>
            <a:xfrm>
              <a:off x="5334118" y="2272994"/>
              <a:ext cx="4935678" cy="307777"/>
            </a:xfrm>
            <a:prstGeom prst="rect">
              <a:avLst/>
            </a:prstGeom>
            <a:noFill/>
          </p:spPr>
          <p:txBody>
            <a:bodyPr wrap="square" lIns="91440" tIns="45720" rIns="91440" bIns="45720" rtlCol="0" anchor="t">
              <a:spAutoFit/>
            </a:bodyPr>
            <a:lstStyle/>
            <a:p>
              <a:r>
                <a:rPr lang="es-ES" sz="1400" b="1" dirty="0">
                  <a:latin typeface="Nunito"/>
                </a:rPr>
                <a:t>Condiciones actuales Edificio Central</a:t>
              </a:r>
            </a:p>
          </p:txBody>
        </p:sp>
      </p:grpSp>
      <p:grpSp>
        <p:nvGrpSpPr>
          <p:cNvPr id="26" name="Grupo 25">
            <a:extLst>
              <a:ext uri="{FF2B5EF4-FFF2-40B4-BE49-F238E27FC236}">
                <a16:creationId xmlns:a16="http://schemas.microsoft.com/office/drawing/2014/main" id="{2C76E726-1081-A097-97E7-AA0E5CB61EFE}"/>
              </a:ext>
            </a:extLst>
          </p:cNvPr>
          <p:cNvGrpSpPr/>
          <p:nvPr/>
        </p:nvGrpSpPr>
        <p:grpSpPr>
          <a:xfrm>
            <a:off x="5558903" y="3795804"/>
            <a:ext cx="5270848" cy="377297"/>
            <a:chOff x="4998948" y="2272994"/>
            <a:chExt cx="5270848" cy="377297"/>
          </a:xfrm>
        </p:grpSpPr>
        <p:grpSp>
          <p:nvGrpSpPr>
            <p:cNvPr id="27" name="Grupo 26">
              <a:extLst>
                <a:ext uri="{FF2B5EF4-FFF2-40B4-BE49-F238E27FC236}">
                  <a16:creationId xmlns:a16="http://schemas.microsoft.com/office/drawing/2014/main" id="{BAE35187-9311-2A24-18FD-829054EBDE79}"/>
                </a:ext>
              </a:extLst>
            </p:cNvPr>
            <p:cNvGrpSpPr/>
            <p:nvPr/>
          </p:nvGrpSpPr>
          <p:grpSpPr>
            <a:xfrm>
              <a:off x="4998948" y="2290291"/>
              <a:ext cx="5270848" cy="360000"/>
              <a:chOff x="4998948" y="2290291"/>
              <a:chExt cx="5270848" cy="360000"/>
            </a:xfrm>
          </p:grpSpPr>
          <p:sp>
            <p:nvSpPr>
              <p:cNvPr id="29" name="Elipse 28">
                <a:extLst>
                  <a:ext uri="{FF2B5EF4-FFF2-40B4-BE49-F238E27FC236}">
                    <a16:creationId xmlns:a16="http://schemas.microsoft.com/office/drawing/2014/main" id="{50983621-FE48-217D-1879-8D055791DE60}"/>
                  </a:ext>
                </a:extLst>
              </p:cNvPr>
              <p:cNvSpPr/>
              <p:nvPr/>
            </p:nvSpPr>
            <p:spPr>
              <a:xfrm>
                <a:off x="4998948" y="2290291"/>
                <a:ext cx="360000" cy="36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prstClr val="white"/>
                    </a:solidFill>
                    <a:latin typeface="Nunito"/>
                  </a:rPr>
                  <a:t>2.1</a:t>
                </a:r>
                <a:endParaRPr kumimoji="0" lang="es-CO" sz="1100" b="1" i="0" u="none" strike="noStrike" kern="1200" cap="none" spc="0" normalizeH="0" baseline="0" noProof="0" dirty="0">
                  <a:ln>
                    <a:noFill/>
                  </a:ln>
                  <a:solidFill>
                    <a:prstClr val="white"/>
                  </a:solidFill>
                  <a:effectLst/>
                  <a:uLnTx/>
                  <a:uFillTx/>
                  <a:latin typeface="Nunito" pitchFamily="2" charset="0"/>
                </a:endParaRPr>
              </a:p>
            </p:txBody>
          </p:sp>
          <p:cxnSp>
            <p:nvCxnSpPr>
              <p:cNvPr id="30" name="Conector recto 29">
                <a:extLst>
                  <a:ext uri="{FF2B5EF4-FFF2-40B4-BE49-F238E27FC236}">
                    <a16:creationId xmlns:a16="http://schemas.microsoft.com/office/drawing/2014/main" id="{B5F6FD08-71C6-74A3-50FC-BC0946799F3C}"/>
                  </a:ext>
                </a:extLst>
              </p:cNvPr>
              <p:cNvCxnSpPr>
                <a:cxnSpLocks/>
              </p:cNvCxnSpPr>
              <p:nvPr/>
            </p:nvCxnSpPr>
            <p:spPr>
              <a:xfrm>
                <a:off x="5294965" y="2618200"/>
                <a:ext cx="4974831" cy="0"/>
              </a:xfrm>
              <a:prstGeom prst="line">
                <a:avLst/>
              </a:prstGeom>
              <a:ln w="19050">
                <a:solidFill>
                  <a:srgbClr val="FFC000"/>
                </a:solidFill>
              </a:ln>
            </p:spPr>
            <p:style>
              <a:lnRef idx="2">
                <a:schemeClr val="accent1"/>
              </a:lnRef>
              <a:fillRef idx="0">
                <a:schemeClr val="accent1"/>
              </a:fillRef>
              <a:effectRef idx="1">
                <a:schemeClr val="accent1"/>
              </a:effectRef>
              <a:fontRef idx="minor">
                <a:schemeClr val="tx1"/>
              </a:fontRef>
            </p:style>
          </p:cxnSp>
        </p:grpSp>
        <p:sp>
          <p:nvSpPr>
            <p:cNvPr id="28" name="CuadroTexto 27">
              <a:extLst>
                <a:ext uri="{FF2B5EF4-FFF2-40B4-BE49-F238E27FC236}">
                  <a16:creationId xmlns:a16="http://schemas.microsoft.com/office/drawing/2014/main" id="{BA3AF40A-A67D-1999-65A0-68801E014789}"/>
                </a:ext>
              </a:extLst>
            </p:cNvPr>
            <p:cNvSpPr txBox="1"/>
            <p:nvPr/>
          </p:nvSpPr>
          <p:spPr>
            <a:xfrm>
              <a:off x="5334118" y="2272994"/>
              <a:ext cx="4935678" cy="307777"/>
            </a:xfrm>
            <a:prstGeom prst="rect">
              <a:avLst/>
            </a:prstGeom>
            <a:noFill/>
          </p:spPr>
          <p:txBody>
            <a:bodyPr wrap="square" lIns="91440" tIns="45720" rIns="91440" bIns="45720" rtlCol="0" anchor="t">
              <a:spAutoFit/>
            </a:bodyPr>
            <a:lstStyle/>
            <a:p>
              <a:r>
                <a:rPr lang="es-ES" sz="1400" b="1">
                  <a:latin typeface="Nunito"/>
                </a:rPr>
                <a:t>Localización</a:t>
              </a:r>
            </a:p>
          </p:txBody>
        </p:sp>
      </p:grpSp>
    </p:spTree>
    <p:extLst>
      <p:ext uri="{BB962C8B-B14F-4D97-AF65-F5344CB8AC3E}">
        <p14:creationId xmlns:p14="http://schemas.microsoft.com/office/powerpoint/2010/main" val="67665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EECBB-9D3B-0ED1-4856-C17F8AA6BB14}"/>
            </a:ext>
          </a:extLst>
        </p:cNvPr>
        <p:cNvGrpSpPr/>
        <p:nvPr/>
      </p:nvGrpSpPr>
      <p:grpSpPr>
        <a:xfrm>
          <a:off x="0" y="0"/>
          <a:ext cx="0" cy="0"/>
          <a:chOff x="0" y="0"/>
          <a:chExt cx="0" cy="0"/>
        </a:xfrm>
      </p:grpSpPr>
      <p:sp>
        <p:nvSpPr>
          <p:cNvPr id="15" name="Rectángulo 5">
            <a:extLst>
              <a:ext uri="{FF2B5EF4-FFF2-40B4-BE49-F238E27FC236}">
                <a16:creationId xmlns:a16="http://schemas.microsoft.com/office/drawing/2014/main" id="{FBA30B01-1001-2DD7-BE35-2AFB71648A66}"/>
              </a:ext>
            </a:extLst>
          </p:cNvPr>
          <p:cNvSpPr/>
          <p:nvPr/>
        </p:nvSpPr>
        <p:spPr>
          <a:xfrm>
            <a:off x="213516" y="71448"/>
            <a:ext cx="10055196" cy="400110"/>
          </a:xfrm>
          <a:prstGeom prst="rect">
            <a:avLst/>
          </a:prstGeom>
        </p:spPr>
        <p:txBody>
          <a:bodyPr wrap="square" lIns="91440" tIns="45720" rIns="91440" bIns="45720" anchor="t">
            <a:spAutoFit/>
          </a:bodyPr>
          <a:lstStyle/>
          <a:p>
            <a:r>
              <a:rPr lang="es-ES" sz="2000" b="1" dirty="0">
                <a:solidFill>
                  <a:srgbClr val="FFC000"/>
                </a:solidFill>
                <a:latin typeface="Nunito ExtraBold"/>
                <a:ea typeface="Calibri"/>
                <a:cs typeface="Calibri"/>
              </a:rPr>
              <a:t>2.1. LOCALIZACIÓN</a:t>
            </a:r>
          </a:p>
        </p:txBody>
      </p:sp>
      <p:sp>
        <p:nvSpPr>
          <p:cNvPr id="9" name="CuadroTexto 39">
            <a:extLst>
              <a:ext uri="{FF2B5EF4-FFF2-40B4-BE49-F238E27FC236}">
                <a16:creationId xmlns:a16="http://schemas.microsoft.com/office/drawing/2014/main" id="{0A43F89D-5737-37DC-E3AE-BB681BC5C8F6}"/>
              </a:ext>
            </a:extLst>
          </p:cNvPr>
          <p:cNvSpPr txBox="1"/>
          <p:nvPr/>
        </p:nvSpPr>
        <p:spPr>
          <a:xfrm>
            <a:off x="441254" y="388357"/>
            <a:ext cx="5654745" cy="2162294"/>
          </a:xfrm>
          <a:prstGeom prst="roundRect">
            <a:avLst/>
          </a:prstGeom>
          <a:noFill/>
          <a:ln w="12700">
            <a:solidFill>
              <a:schemeClr val="bg1">
                <a:lumMod val="75000"/>
              </a:schemeClr>
            </a:solidFill>
          </a:ln>
        </p:spPr>
        <p:txBody>
          <a:bodyPr wrap="square" lIns="91440" tIns="45720" rIns="91440" bIns="45720" rtlCol="0" anchor="t">
            <a:spAutoFit/>
          </a:bodyPr>
          <a:lstStyle/>
          <a:p>
            <a:pPr algn="just"/>
            <a:r>
              <a:rPr lang="es-CO" sz="1100">
                <a:latin typeface="Nunito" pitchFamily="2" charset="0"/>
              </a:rPr>
              <a:t>El Edificio Central se localiza en el predio del Hospital Universitario San Juan De Dios y Materno Infantil (HUSJD), cuenta con un área de 122.700,00 mts2 y se ubica en la Carrera 10 # 1-59 Sur, Barrio Modelo Sur, en las localidades de San Cristóbal y Antonio Nariño, en el Centro de la ciudad de Bogotá D.C. </a:t>
            </a:r>
          </a:p>
          <a:p>
            <a:pPr algn="just"/>
            <a:endParaRPr lang="es-CO" sz="1100">
              <a:latin typeface="Nunito" pitchFamily="2" charset="0"/>
            </a:endParaRPr>
          </a:p>
          <a:p>
            <a:pPr algn="just"/>
            <a:r>
              <a:rPr lang="es-CO" sz="1100">
                <a:latin typeface="Nunito" pitchFamily="2" charset="0"/>
              </a:rPr>
              <a:t>El predio del HUSJD tiene el folio de matrícula inmobiliaria No 50S-40727785, CHIP AAA0262XCNX, cédula catastral 001208010800000009 y nomenclatura urbana carrera 10 No 1 – 59 Sur, sus linderos y demás especificaciones, se encuentran descritos en la Resolución de expropiación administrativa No. 267 del 23 de diciembre de 2015 Empresa de Renovación Urbana, anotación No. 1 de folio de matrícula inmobiliaria No 50S-40727785</a:t>
            </a:r>
            <a:r>
              <a:rPr lang="es-CO" sz="1100" i="1">
                <a:latin typeface="Nunito" pitchFamily="2" charset="0"/>
              </a:rPr>
              <a:t>.</a:t>
            </a:r>
            <a:endParaRPr lang="es-CO" sz="1100">
              <a:latin typeface="Nunito" pitchFamily="2" charset="0"/>
            </a:endParaRPr>
          </a:p>
        </p:txBody>
      </p:sp>
      <p:sp>
        <p:nvSpPr>
          <p:cNvPr id="26" name="Elipse 37">
            <a:extLst>
              <a:ext uri="{FF2B5EF4-FFF2-40B4-BE49-F238E27FC236}">
                <a16:creationId xmlns:a16="http://schemas.microsoft.com/office/drawing/2014/main" id="{FB95CA13-9F57-4C72-0E2D-F2361E6EE363}"/>
              </a:ext>
            </a:extLst>
          </p:cNvPr>
          <p:cNvSpPr/>
          <p:nvPr/>
        </p:nvSpPr>
        <p:spPr>
          <a:xfrm>
            <a:off x="355067" y="1348893"/>
            <a:ext cx="172371" cy="162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300">
              <a:latin typeface="Nunito Sans" pitchFamily="2" charset="0"/>
            </a:endParaRPr>
          </a:p>
        </p:txBody>
      </p:sp>
      <p:sp>
        <p:nvSpPr>
          <p:cNvPr id="33" name="Rectángulo 2">
            <a:extLst>
              <a:ext uri="{FF2B5EF4-FFF2-40B4-BE49-F238E27FC236}">
                <a16:creationId xmlns:a16="http://schemas.microsoft.com/office/drawing/2014/main" id="{E936DF0C-2C6E-DA1E-8AD0-ACB05C751883}"/>
              </a:ext>
            </a:extLst>
          </p:cNvPr>
          <p:cNvSpPr/>
          <p:nvPr/>
        </p:nvSpPr>
        <p:spPr>
          <a:xfrm>
            <a:off x="0" y="6691965"/>
            <a:ext cx="12192000" cy="16520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6F77E1D3-2774-E2FD-4804-6B87674A61E4}"/>
              </a:ext>
            </a:extLst>
          </p:cNvPr>
          <p:cNvPicPr>
            <a:picLocks noChangeAspect="1"/>
          </p:cNvPicPr>
          <p:nvPr/>
        </p:nvPicPr>
        <p:blipFill>
          <a:blip r:embed="rId2" cstate="print">
            <a:extLst>
              <a:ext uri="{28A0092B-C50C-407E-A947-70E740481C1C}">
                <a14:useLocalDpi xmlns:a14="http://schemas.microsoft.com/office/drawing/2010/main"/>
              </a:ext>
            </a:extLst>
          </a:blip>
          <a:srcRect b="6911"/>
          <a:stretch>
            <a:fillRect/>
          </a:stretch>
        </p:blipFill>
        <p:spPr bwMode="auto">
          <a:xfrm>
            <a:off x="6297478" y="271504"/>
            <a:ext cx="5001893" cy="2598446"/>
          </a:xfrm>
          <a:prstGeom prst="rect">
            <a:avLst/>
          </a:prstGeom>
          <a:noFill/>
          <a:ln>
            <a:noFill/>
          </a:ln>
        </p:spPr>
      </p:pic>
      <p:sp>
        <p:nvSpPr>
          <p:cNvPr id="6" name="CuadroTexto 39">
            <a:extLst>
              <a:ext uri="{FF2B5EF4-FFF2-40B4-BE49-F238E27FC236}">
                <a16:creationId xmlns:a16="http://schemas.microsoft.com/office/drawing/2014/main" id="{E4C7C285-FC6F-FC84-D314-42C56960F679}"/>
              </a:ext>
            </a:extLst>
          </p:cNvPr>
          <p:cNvSpPr txBox="1"/>
          <p:nvPr/>
        </p:nvSpPr>
        <p:spPr>
          <a:xfrm>
            <a:off x="441253" y="2653202"/>
            <a:ext cx="5654745" cy="1387402"/>
          </a:xfrm>
          <a:prstGeom prst="roundRect">
            <a:avLst/>
          </a:prstGeom>
          <a:noFill/>
          <a:ln w="12700">
            <a:solidFill>
              <a:schemeClr val="bg1">
                <a:lumMod val="75000"/>
              </a:schemeClr>
            </a:solidFill>
          </a:ln>
        </p:spPr>
        <p:txBody>
          <a:bodyPr wrap="square" lIns="91440" tIns="45720" rIns="91440" bIns="45720" rtlCol="0" anchor="t">
            <a:spAutoFit/>
          </a:bodyPr>
          <a:lstStyle/>
          <a:p>
            <a:pPr algn="just">
              <a:lnSpc>
                <a:spcPct val="115000"/>
              </a:lnSpc>
              <a:spcBef>
                <a:spcPts val="720"/>
              </a:spcBef>
              <a:spcAft>
                <a:spcPts val="720"/>
              </a:spcAft>
              <a:buNone/>
            </a:pPr>
            <a:r>
              <a:rPr lang="es-CO" sz="1100" kern="100">
                <a:latin typeface="Nunito Sans" pitchFamily="2" charset="0"/>
                <a:ea typeface="Aptos" panose="020B0004020202020204" pitchFamily="34" charset="0"/>
                <a:cs typeface="Aptos" panose="020B0004020202020204" pitchFamily="34" charset="0"/>
              </a:rPr>
              <a:t>Este predio cuenta con una </a:t>
            </a:r>
            <a:r>
              <a:rPr lang="es-CO" sz="1100" b="1" kern="100">
                <a:latin typeface="Nunito Sans" pitchFamily="2" charset="0"/>
                <a:ea typeface="Aptos" panose="020B0004020202020204" pitchFamily="34" charset="0"/>
                <a:cs typeface="Aptos" panose="020B0004020202020204" pitchFamily="34" charset="0"/>
              </a:rPr>
              <a:t>Declaratoria de Bien de Interés Cultural del ámbito nacional (Ley 735 de 2002) y por tanto con un Plan Especial de Manejo y Protección – PEMP expedido mediante la Resolución 0995 de 2016</a:t>
            </a:r>
            <a:r>
              <a:rPr lang="es-CO" sz="1100" kern="100">
                <a:latin typeface="Nunito Sans" pitchFamily="2" charset="0"/>
                <a:ea typeface="Aptos" panose="020B0004020202020204" pitchFamily="34" charset="0"/>
                <a:cs typeface="Aptos" panose="020B0004020202020204" pitchFamily="34" charset="0"/>
              </a:rPr>
              <a:t>, modificado por la Resolución 4033 de 2018, cuyo objetivo general es establecer las acciones necesarias para la recuperación y conservación integral del Hospital San Juan de Dios e Instituto Materno Infantil.</a:t>
            </a:r>
          </a:p>
        </p:txBody>
      </p:sp>
      <p:sp>
        <p:nvSpPr>
          <p:cNvPr id="7" name="Elipse 37">
            <a:extLst>
              <a:ext uri="{FF2B5EF4-FFF2-40B4-BE49-F238E27FC236}">
                <a16:creationId xmlns:a16="http://schemas.microsoft.com/office/drawing/2014/main" id="{1B12BE5E-BE44-B78A-61EB-0C394DAB5647}"/>
              </a:ext>
            </a:extLst>
          </p:cNvPr>
          <p:cNvSpPr/>
          <p:nvPr/>
        </p:nvSpPr>
        <p:spPr>
          <a:xfrm>
            <a:off x="348357" y="3214446"/>
            <a:ext cx="172371" cy="16221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300">
              <a:latin typeface="Nunito Sans" pitchFamily="2" charset="0"/>
            </a:endParaRPr>
          </a:p>
        </p:txBody>
      </p:sp>
      <p:pic>
        <p:nvPicPr>
          <p:cNvPr id="10" name="Imagen 9">
            <a:extLst>
              <a:ext uri="{FF2B5EF4-FFF2-40B4-BE49-F238E27FC236}">
                <a16:creationId xmlns:a16="http://schemas.microsoft.com/office/drawing/2014/main" id="{7CDEB632-FA70-24A1-ABD5-836A4D33AE95}"/>
              </a:ext>
            </a:extLst>
          </p:cNvPr>
          <p:cNvPicPr>
            <a:picLocks noChangeAspect="1"/>
          </p:cNvPicPr>
          <p:nvPr/>
        </p:nvPicPr>
        <p:blipFill>
          <a:blip r:embed="rId3"/>
          <a:srcRect t="6535"/>
          <a:stretch>
            <a:fillRect/>
          </a:stretch>
        </p:blipFill>
        <p:spPr>
          <a:xfrm>
            <a:off x="8566712" y="1313084"/>
            <a:ext cx="2732659" cy="1556865"/>
          </a:xfrm>
          <a:prstGeom prst="rect">
            <a:avLst/>
          </a:prstGeom>
        </p:spPr>
      </p:pic>
      <p:sp>
        <p:nvSpPr>
          <p:cNvPr id="11" name="CuadroTexto 10">
            <a:extLst>
              <a:ext uri="{FF2B5EF4-FFF2-40B4-BE49-F238E27FC236}">
                <a16:creationId xmlns:a16="http://schemas.microsoft.com/office/drawing/2014/main" id="{BE0AF6EC-2E62-0674-FEC8-2CEA047F8011}"/>
              </a:ext>
            </a:extLst>
          </p:cNvPr>
          <p:cNvSpPr txBox="1"/>
          <p:nvPr/>
        </p:nvSpPr>
        <p:spPr>
          <a:xfrm>
            <a:off x="6235649" y="2940916"/>
            <a:ext cx="5453264" cy="200055"/>
          </a:xfrm>
          <a:prstGeom prst="rect">
            <a:avLst/>
          </a:prstGeom>
          <a:noFill/>
        </p:spPr>
        <p:txBody>
          <a:bodyPr wrap="square" rtlCol="0">
            <a:spAutoFit/>
          </a:bodyPr>
          <a:lstStyle/>
          <a:p>
            <a:r>
              <a:rPr lang="es-CO" sz="700" dirty="0">
                <a:latin typeface="Nunito" pitchFamily="2" charset="0"/>
              </a:rPr>
              <a:t>Ubicación geográfica del Edificio. Fuente: </a:t>
            </a:r>
            <a:r>
              <a:rPr lang="es-CO" sz="700" i="1" dirty="0">
                <a:latin typeface="Nunito" pitchFamily="2" charset="0"/>
              </a:rPr>
              <a:t>: Elaboración propia con base en Ministerio de las Culturas, las Artes y los Saberes, 2024.</a:t>
            </a:r>
            <a:endParaRPr lang="es-CO" sz="700" dirty="0">
              <a:latin typeface="Nunito" pitchFamily="2" charset="0"/>
            </a:endParaRPr>
          </a:p>
        </p:txBody>
      </p:sp>
      <p:sp>
        <p:nvSpPr>
          <p:cNvPr id="12" name="CuadroTexto 11">
            <a:extLst>
              <a:ext uri="{FF2B5EF4-FFF2-40B4-BE49-F238E27FC236}">
                <a16:creationId xmlns:a16="http://schemas.microsoft.com/office/drawing/2014/main" id="{A37F62EC-8E7B-0F86-6C7E-D3C46B05E31E}"/>
              </a:ext>
            </a:extLst>
          </p:cNvPr>
          <p:cNvSpPr txBox="1"/>
          <p:nvPr/>
        </p:nvSpPr>
        <p:spPr>
          <a:xfrm>
            <a:off x="6235649" y="6443967"/>
            <a:ext cx="5453264" cy="200055"/>
          </a:xfrm>
          <a:prstGeom prst="rect">
            <a:avLst/>
          </a:prstGeom>
          <a:noFill/>
        </p:spPr>
        <p:txBody>
          <a:bodyPr wrap="square" rtlCol="0">
            <a:spAutoFit/>
          </a:bodyPr>
          <a:lstStyle/>
          <a:p>
            <a:r>
              <a:rPr lang="es-MX" sz="700" dirty="0">
                <a:latin typeface="Nunito" pitchFamily="2" charset="0"/>
              </a:rPr>
              <a:t>Localización general Conjunto Hospitalario y Edificio Central. </a:t>
            </a:r>
            <a:r>
              <a:rPr lang="es-CO" sz="700" dirty="0">
                <a:latin typeface="Nunito" pitchFamily="2" charset="0"/>
              </a:rPr>
              <a:t>Fuente: </a:t>
            </a:r>
            <a:r>
              <a:rPr lang="es-CO" sz="700" i="1" dirty="0">
                <a:latin typeface="Nunito" pitchFamily="2" charset="0"/>
              </a:rPr>
              <a:t>ANIM, 2026.</a:t>
            </a:r>
            <a:endParaRPr lang="es-CO" sz="700" dirty="0">
              <a:latin typeface="Nunito" pitchFamily="2" charset="0"/>
            </a:endParaRPr>
          </a:p>
        </p:txBody>
      </p:sp>
      <p:pic>
        <p:nvPicPr>
          <p:cNvPr id="3" name="Imagen 2">
            <a:extLst>
              <a:ext uri="{FF2B5EF4-FFF2-40B4-BE49-F238E27FC236}">
                <a16:creationId xmlns:a16="http://schemas.microsoft.com/office/drawing/2014/main" id="{9A7C3F0A-75A8-E480-3EB0-C7AC819C0A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05" t="2128" r="10491" b="7339"/>
          <a:stretch>
            <a:fillRect/>
          </a:stretch>
        </p:blipFill>
        <p:spPr bwMode="auto">
          <a:xfrm>
            <a:off x="6297478" y="3163995"/>
            <a:ext cx="4480399" cy="3256948"/>
          </a:xfrm>
          <a:prstGeom prst="rect">
            <a:avLst/>
          </a:prstGeom>
          <a:noFill/>
          <a:ln>
            <a:noFill/>
          </a:ln>
          <a:extLst>
            <a:ext uri="{53640926-AAD7-44D8-BBD7-CCE9431645EC}">
              <a14:shadowObscured xmlns:a14="http://schemas.microsoft.com/office/drawing/2010/main"/>
            </a:ext>
          </a:extLst>
        </p:spPr>
      </p:pic>
      <p:pic>
        <p:nvPicPr>
          <p:cNvPr id="13" name="Picture 1">
            <a:extLst>
              <a:ext uri="{FF2B5EF4-FFF2-40B4-BE49-F238E27FC236}">
                <a16:creationId xmlns:a16="http://schemas.microsoft.com/office/drawing/2014/main" id="{9D9EA260-1065-B84D-34E3-265925ABD0EA}"/>
              </a:ext>
            </a:extLst>
          </p:cNvPr>
          <p:cNvPicPr>
            <a:picLocks noChangeAspect="1"/>
          </p:cNvPicPr>
          <p:nvPr/>
        </p:nvPicPr>
        <p:blipFill>
          <a:blip r:embed="rId5"/>
          <a:srcRect l="6136" t="-520" r="5455" b="-6"/>
          <a:stretch>
            <a:fillRect/>
          </a:stretch>
        </p:blipFill>
        <p:spPr>
          <a:xfrm>
            <a:off x="527438" y="4109841"/>
            <a:ext cx="2887475" cy="2512887"/>
          </a:xfrm>
          <a:prstGeom prst="rect">
            <a:avLst/>
          </a:prstGeom>
        </p:spPr>
      </p:pic>
      <p:sp>
        <p:nvSpPr>
          <p:cNvPr id="14" name="CuadroTexto 39">
            <a:extLst>
              <a:ext uri="{FF2B5EF4-FFF2-40B4-BE49-F238E27FC236}">
                <a16:creationId xmlns:a16="http://schemas.microsoft.com/office/drawing/2014/main" id="{DE1178BD-97E0-C623-F6E5-566074936AC1}"/>
              </a:ext>
            </a:extLst>
          </p:cNvPr>
          <p:cNvSpPr txBox="1"/>
          <p:nvPr/>
        </p:nvSpPr>
        <p:spPr>
          <a:xfrm>
            <a:off x="3531918" y="4612872"/>
            <a:ext cx="2564080" cy="1634490"/>
          </a:xfrm>
          <a:prstGeom prst="roundRect">
            <a:avLst/>
          </a:prstGeom>
          <a:noFill/>
          <a:ln w="12700">
            <a:solidFill>
              <a:schemeClr val="bg1">
                <a:lumMod val="75000"/>
              </a:schemeClr>
            </a:solidFill>
          </a:ln>
        </p:spPr>
        <p:txBody>
          <a:bodyPr wrap="square" lIns="91440" tIns="45720" rIns="91440" bIns="45720" rtlCol="0" anchor="t">
            <a:spAutoFit/>
          </a:bodyPr>
          <a:lstStyle/>
          <a:p>
            <a:pPr marL="85725" algn="just"/>
            <a:r>
              <a:rPr lang="es-ES" sz="1000" dirty="0">
                <a:latin typeface="Nunito Sans"/>
                <a:ea typeface="+mn-lt"/>
                <a:cs typeface="+mn-lt"/>
              </a:rPr>
              <a:t>El Edificio Central del Hospital San Juan de Dios, originalmente conocido como el Pabellón Quirúrgico, fue construido entre los años 1948 y 1952, proyectado por la reconocida firma Cuéllar, Serrano, Gómez &amp; Cía., constituye un hito dentro de la arquitectura hospitalaria moderna colombiana</a:t>
            </a:r>
            <a:endParaRPr lang="es-CO" sz="1000" dirty="0">
              <a:latin typeface="Nunito Sans"/>
            </a:endParaRPr>
          </a:p>
        </p:txBody>
      </p:sp>
    </p:spTree>
    <p:extLst>
      <p:ext uri="{BB962C8B-B14F-4D97-AF65-F5344CB8AC3E}">
        <p14:creationId xmlns:p14="http://schemas.microsoft.com/office/powerpoint/2010/main" val="26516304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54D48E88186CD46B9D3C0C828543795" ma:contentTypeVersion="13" ma:contentTypeDescription="Crear nuevo documento." ma:contentTypeScope="" ma:versionID="c2844bc9e82b74b84cda8d9268dc830c">
  <xsd:schema xmlns:xsd="http://www.w3.org/2001/XMLSchema" xmlns:xs="http://www.w3.org/2001/XMLSchema" xmlns:p="http://schemas.microsoft.com/office/2006/metadata/properties" xmlns:ns2="998405e3-986f-4777-8d60-66e069d1bfe0" xmlns:ns3="437d85e0-2ea1-4a27-9421-579af3e89dd7" targetNamespace="http://schemas.microsoft.com/office/2006/metadata/properties" ma:root="true" ma:fieldsID="bc848a7c19ecc3fb98e900bcbb64a2a3" ns2:_="" ns3:_="">
    <xsd:import namespace="998405e3-986f-4777-8d60-66e069d1bfe0"/>
    <xsd:import namespace="437d85e0-2ea1-4a27-9421-579af3e89dd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BillingMetadata"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8405e3-986f-4777-8d60-66e069d1bf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f88ed924-f419-4826-b000-61cba1f5fe4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7d85e0-2ea1-4a27-9421-579af3e89dd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1457ad7-637b-45d3-a2d2-d00b2dfd24f1}" ma:internalName="TaxCatchAll" ma:showField="CatchAllData" ma:web="437d85e0-2ea1-4a27-9421-579af3e89d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8405e3-986f-4777-8d60-66e069d1bfe0">
      <Terms xmlns="http://schemas.microsoft.com/office/infopath/2007/PartnerControls"/>
    </lcf76f155ced4ddcb4097134ff3c332f>
    <TaxCatchAll xmlns="437d85e0-2ea1-4a27-9421-579af3e89dd7" xsi:nil="true"/>
  </documentManagement>
</p:properties>
</file>

<file path=customXml/itemProps1.xml><?xml version="1.0" encoding="utf-8"?>
<ds:datastoreItem xmlns:ds="http://schemas.openxmlformats.org/officeDocument/2006/customXml" ds:itemID="{5A701C38-1B8B-407F-8CC3-484054B0C895}">
  <ds:schemaRefs>
    <ds:schemaRef ds:uri="437d85e0-2ea1-4a27-9421-579af3e89dd7"/>
    <ds:schemaRef ds:uri="998405e3-986f-4777-8d60-66e069d1bf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45D9D15-0E74-47C9-A656-F729041E8B5F}">
  <ds:schemaRefs>
    <ds:schemaRef ds:uri="http://schemas.microsoft.com/sharepoint/v3/contenttype/forms"/>
  </ds:schemaRefs>
</ds:datastoreItem>
</file>

<file path=customXml/itemProps3.xml><?xml version="1.0" encoding="utf-8"?>
<ds:datastoreItem xmlns:ds="http://schemas.openxmlformats.org/officeDocument/2006/customXml" ds:itemID="{C9798A41-49DB-47AC-8598-11A0904C2766}">
  <ds:schemaRefs>
    <ds:schemaRef ds:uri="437d85e0-2ea1-4a27-9421-579af3e89dd7"/>
    <ds:schemaRef ds:uri="998405e3-986f-4777-8d60-66e069d1bf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1424</TotalTime>
  <Words>11816</Words>
  <Application>Microsoft Office PowerPoint</Application>
  <PresentationFormat>Panorámica</PresentationFormat>
  <Paragraphs>1093</Paragraphs>
  <Slides>45</Slides>
  <Notes>16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45</vt:i4>
      </vt:variant>
    </vt:vector>
  </HeadingPairs>
  <TitlesOfParts>
    <vt:vector size="54" baseType="lpstr">
      <vt:lpstr>Aptos Display</vt:lpstr>
      <vt:lpstr>Arial</vt:lpstr>
      <vt:lpstr>Calibri</vt:lpstr>
      <vt:lpstr>Calibri Light</vt:lpstr>
      <vt:lpstr>Nunito</vt:lpstr>
      <vt:lpstr>Nunito ExtraBold</vt:lpstr>
      <vt:lpstr>Nunito Sans</vt:lpstr>
      <vt:lpstr>Nunito Sans Black</vt:lpstr>
      <vt:lpstr>Tema de Office</vt:lpstr>
      <vt:lpstr>Presentación de PowerPoint</vt:lpstr>
      <vt:lpstr>​ Audiencia Informativa ​ Invitación Pública 021 de 2026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DEL PILAR ZAMBRANO GOMEZ</dc:creator>
  <cp:lastModifiedBy>LUZ EUGENIA LOPEZ CORREA</cp:lastModifiedBy>
  <cp:revision>31</cp:revision>
  <dcterms:created xsi:type="dcterms:W3CDTF">2025-12-17T23:10:05Z</dcterms:created>
  <dcterms:modified xsi:type="dcterms:W3CDTF">2026-06-02T14:42:13Z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0x010100C54D48E88186CD46B9D3C0C828543795</vt:lpwstr>
  </property>
  <property fmtid="{D5CDD505-2E9C-101B-9397-08002B2CF9AE}" pid="3" name="MediaServiceImageTags">
    <vt:lpwstr/>
  </property>
</Properties>
</file>